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68" r:id="rId5"/>
    <p:sldId id="259" r:id="rId6"/>
    <p:sldId id="260" r:id="rId7"/>
    <p:sldId id="264" r:id="rId8"/>
    <p:sldId id="265" r:id="rId9"/>
    <p:sldId id="269" r:id="rId10"/>
    <p:sldId id="270" r:id="rId11"/>
    <p:sldId id="266" r:id="rId12"/>
    <p:sldId id="267" r:id="rId13"/>
    <p:sldId id="263"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4B8757-C857-40EE-8CC7-1F6DD1D0F0F1}"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245502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4B8757-C857-40EE-8CC7-1F6DD1D0F0F1}"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50423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4B8757-C857-40EE-8CC7-1F6DD1D0F0F1}"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363933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4B8757-C857-40EE-8CC7-1F6DD1D0F0F1}"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28635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B8757-C857-40EE-8CC7-1F6DD1D0F0F1}"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81767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4B8757-C857-40EE-8CC7-1F6DD1D0F0F1}"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53188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4B8757-C857-40EE-8CC7-1F6DD1D0F0F1}" type="datetimeFigureOut">
              <a:rPr lang="en-GB" smtClean="0"/>
              <a:t>16/05/2023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362154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4B8757-C857-40EE-8CC7-1F6DD1D0F0F1}" type="datetimeFigureOut">
              <a:rPr lang="en-GB" smtClean="0"/>
              <a:t>16/05/2023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309969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B8757-C857-40EE-8CC7-1F6DD1D0F0F1}" type="datetimeFigureOut">
              <a:rPr lang="en-GB" smtClean="0"/>
              <a:t>16/05/2023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41262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B8757-C857-40EE-8CC7-1F6DD1D0F0F1}"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260834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B8757-C857-40EE-8CC7-1F6DD1D0F0F1}"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C065C-6AD3-462D-B203-2AA040535538}" type="slidenum">
              <a:rPr lang="en-GB" smtClean="0"/>
              <a:t>‹#›</a:t>
            </a:fld>
            <a:endParaRPr lang="en-GB"/>
          </a:p>
        </p:txBody>
      </p:sp>
    </p:spTree>
    <p:extLst>
      <p:ext uri="{BB962C8B-B14F-4D97-AF65-F5344CB8AC3E}">
        <p14:creationId xmlns:p14="http://schemas.microsoft.com/office/powerpoint/2010/main" val="253035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10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B8757-C857-40EE-8CC7-1F6DD1D0F0F1}" type="datetimeFigureOut">
              <a:rPr lang="en-GB" smtClean="0"/>
              <a:t>16/05/2023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C065C-6AD3-462D-B203-2AA040535538}" type="slidenum">
              <a:rPr lang="en-GB" smtClean="0"/>
              <a:t>‹#›</a:t>
            </a:fld>
            <a:endParaRPr lang="en-GB"/>
          </a:p>
        </p:txBody>
      </p:sp>
    </p:spTree>
    <p:extLst>
      <p:ext uri="{BB962C8B-B14F-4D97-AF65-F5344CB8AC3E}">
        <p14:creationId xmlns:p14="http://schemas.microsoft.com/office/powerpoint/2010/main" val="146335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kingswood.co.uk/hub/faqs"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66" y="3673998"/>
            <a:ext cx="8252058" cy="2800767"/>
          </a:xfrm>
          <a:prstGeom prst="rect">
            <a:avLst/>
          </a:prstGeom>
          <a:noFill/>
        </p:spPr>
        <p:txBody>
          <a:bodyPr wrap="square" rtlCol="0">
            <a:spAutoFit/>
          </a:bodyPr>
          <a:lstStyle/>
          <a:p>
            <a:r>
              <a:rPr lang="en-GB" sz="3600" b="1" dirty="0">
                <a:latin typeface="Letter-join Print Plus 3" pitchFamily="50" charset="0"/>
              </a:rPr>
              <a:t>Kingswood Activity Centre</a:t>
            </a:r>
          </a:p>
          <a:p>
            <a:r>
              <a:rPr lang="en-GB" sz="3600" b="1" dirty="0" err="1">
                <a:latin typeface="Letter-join Print Plus 3" pitchFamily="50" charset="0"/>
              </a:rPr>
              <a:t>Dearne</a:t>
            </a:r>
            <a:r>
              <a:rPr lang="en-GB" sz="3600" b="1" dirty="0">
                <a:latin typeface="Letter-join Print Plus 3" pitchFamily="50" charset="0"/>
              </a:rPr>
              <a:t> Valley</a:t>
            </a:r>
          </a:p>
          <a:p>
            <a:r>
              <a:rPr lang="en-GB" sz="3600" b="1" dirty="0">
                <a:latin typeface="Letter-join Print Plus 3" pitchFamily="50" charset="0"/>
              </a:rPr>
              <a:t>Doncaster</a:t>
            </a:r>
          </a:p>
          <a:p>
            <a:endParaRPr lang="en-GB" sz="3600" b="1" dirty="0">
              <a:latin typeface="Letter-join Print Plus 3" pitchFamily="50" charset="0"/>
            </a:endParaRPr>
          </a:p>
          <a:p>
            <a:r>
              <a:rPr lang="en-GB" sz="3200" b="1" dirty="0">
                <a:latin typeface="Letter-join Print Plus 3" pitchFamily="50" charset="0"/>
              </a:rPr>
              <a:t>Wednesday 28</a:t>
            </a:r>
            <a:r>
              <a:rPr lang="en-GB" sz="3200" b="1" baseline="30000" dirty="0">
                <a:latin typeface="Letter-join Print Plus 3" pitchFamily="50" charset="0"/>
              </a:rPr>
              <a:t>th</a:t>
            </a:r>
            <a:r>
              <a:rPr lang="en-GB" sz="3200" b="1" dirty="0">
                <a:latin typeface="Letter-join Print Plus 3" pitchFamily="50" charset="0"/>
              </a:rPr>
              <a:t> June – Friday 30</a:t>
            </a:r>
            <a:r>
              <a:rPr lang="en-GB" sz="3200" b="1" baseline="30000" dirty="0">
                <a:latin typeface="Letter-join Print Plus 3" pitchFamily="50" charset="0"/>
              </a:rPr>
              <a:t>th</a:t>
            </a:r>
            <a:r>
              <a:rPr lang="en-GB" sz="3200" b="1" dirty="0">
                <a:latin typeface="Letter-join Print Plus 3" pitchFamily="50" charset="0"/>
              </a:rPr>
              <a:t> June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2607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795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3176"/>
            <a:ext cx="8290656" cy="769441"/>
          </a:xfrm>
          <a:prstGeom prst="rect">
            <a:avLst/>
          </a:prstGeom>
          <a:noFill/>
        </p:spPr>
        <p:txBody>
          <a:bodyPr wrap="square" rtlCol="0">
            <a:spAutoFit/>
          </a:bodyPr>
          <a:lstStyle/>
          <a:p>
            <a:r>
              <a:rPr lang="en-GB" sz="4400" b="1" dirty="0">
                <a:solidFill>
                  <a:schemeClr val="tx2"/>
                </a:solidFill>
                <a:latin typeface="Letter-join Print Plus 3" pitchFamily="50" charset="0"/>
              </a:rPr>
              <a:t>Kit List</a:t>
            </a:r>
          </a:p>
        </p:txBody>
      </p:sp>
      <p:sp>
        <p:nvSpPr>
          <p:cNvPr id="3" name="TextBox 2"/>
          <p:cNvSpPr txBox="1"/>
          <p:nvPr/>
        </p:nvSpPr>
        <p:spPr>
          <a:xfrm>
            <a:off x="313792" y="692696"/>
            <a:ext cx="8280920" cy="5632311"/>
          </a:xfrm>
          <a:prstGeom prst="rect">
            <a:avLst/>
          </a:prstGeom>
          <a:solidFill>
            <a:schemeClr val="bg1"/>
          </a:solidFill>
          <a:ln w="28575">
            <a:solidFill>
              <a:schemeClr val="tx2">
                <a:lumMod val="75000"/>
              </a:schemeClr>
            </a:solidFill>
          </a:ln>
        </p:spPr>
        <p:txBody>
          <a:bodyPr wrap="square" rtlCol="0">
            <a:spAutoFit/>
          </a:bodyPr>
          <a:lstStyle/>
          <a:p>
            <a:pPr marL="342900" indent="-342900">
              <a:buFont typeface="Arial" pitchFamily="34" charset="0"/>
              <a:buChar char="•"/>
            </a:pPr>
            <a:r>
              <a:rPr lang="en-GB" sz="2400" dirty="0" smtClean="0"/>
              <a:t>Socks and underwear</a:t>
            </a:r>
          </a:p>
          <a:p>
            <a:pPr marL="342900" indent="-342900">
              <a:buFont typeface="Arial" pitchFamily="34" charset="0"/>
              <a:buChar char="•"/>
            </a:pPr>
            <a:r>
              <a:rPr lang="en-GB" sz="2400" dirty="0" smtClean="0"/>
              <a:t>T-shirts/shirts ( at least 1 long sleeved)*</a:t>
            </a:r>
          </a:p>
          <a:p>
            <a:pPr marL="342900" indent="-342900">
              <a:buFont typeface="Arial" pitchFamily="34" charset="0"/>
              <a:buChar char="•"/>
            </a:pPr>
            <a:r>
              <a:rPr lang="en-GB" sz="2400" dirty="0" smtClean="0"/>
              <a:t>Jumpers/hoodie</a:t>
            </a:r>
          </a:p>
          <a:p>
            <a:pPr marL="342900" indent="-342900">
              <a:buFont typeface="Arial" pitchFamily="34" charset="0"/>
              <a:buChar char="•"/>
            </a:pPr>
            <a:r>
              <a:rPr lang="en-GB" sz="2400" dirty="0" smtClean="0"/>
              <a:t>Trousers/jeans/ tracksuit bottoms</a:t>
            </a:r>
          </a:p>
          <a:p>
            <a:pPr marL="342900" indent="-342900">
              <a:buFont typeface="Arial" pitchFamily="34" charset="0"/>
              <a:buChar char="•"/>
            </a:pPr>
            <a:r>
              <a:rPr lang="en-GB" sz="2400" dirty="0" smtClean="0"/>
              <a:t>Trainers – at least 2 pairs</a:t>
            </a:r>
          </a:p>
          <a:p>
            <a:pPr marL="342900" indent="-342900">
              <a:buFont typeface="Arial" pitchFamily="34" charset="0"/>
              <a:buChar char="•"/>
            </a:pPr>
            <a:r>
              <a:rPr lang="en-GB" sz="2400" dirty="0" smtClean="0"/>
              <a:t>Set of clothes and shoes that can get wet</a:t>
            </a:r>
          </a:p>
          <a:p>
            <a:pPr marL="342900" indent="-342900">
              <a:buFont typeface="Arial" pitchFamily="34" charset="0"/>
              <a:buChar char="•"/>
            </a:pPr>
            <a:r>
              <a:rPr lang="en-GB" sz="2400" dirty="0" smtClean="0"/>
              <a:t>Plastic bags for wet/dirty clothes</a:t>
            </a:r>
          </a:p>
          <a:p>
            <a:pPr marL="342900" indent="-342900">
              <a:buFont typeface="Arial" pitchFamily="34" charset="0"/>
              <a:buChar char="•"/>
            </a:pPr>
            <a:r>
              <a:rPr lang="en-GB" sz="2400" dirty="0"/>
              <a:t>Bath towel</a:t>
            </a:r>
          </a:p>
          <a:p>
            <a:pPr marL="342900" indent="-342900">
              <a:buFont typeface="Arial" pitchFamily="34" charset="0"/>
              <a:buChar char="•"/>
            </a:pPr>
            <a:r>
              <a:rPr lang="en-GB" sz="2400" dirty="0"/>
              <a:t>Toiletries Bag (</a:t>
            </a:r>
            <a:r>
              <a:rPr lang="en-GB" sz="2400" i="1" dirty="0"/>
              <a:t>toothbrush, toothpaste, soap, hairbrush </a:t>
            </a:r>
            <a:r>
              <a:rPr lang="en-GB" sz="2400" i="1" dirty="0" err="1"/>
              <a:t>etc</a:t>
            </a:r>
            <a:r>
              <a:rPr lang="en-GB" sz="2400" dirty="0"/>
              <a:t>)</a:t>
            </a:r>
          </a:p>
          <a:p>
            <a:pPr marL="342900" indent="-342900">
              <a:buFont typeface="Arial" pitchFamily="34" charset="0"/>
              <a:buChar char="•"/>
            </a:pPr>
            <a:r>
              <a:rPr lang="en-GB" sz="2400" dirty="0"/>
              <a:t>Night </a:t>
            </a:r>
            <a:r>
              <a:rPr lang="en-GB" sz="2400" dirty="0" smtClean="0"/>
              <a:t>clothes</a:t>
            </a:r>
          </a:p>
          <a:p>
            <a:pPr marL="342900" indent="-342900">
              <a:buFont typeface="Arial" pitchFamily="34" charset="0"/>
              <a:buChar char="•"/>
            </a:pPr>
            <a:r>
              <a:rPr lang="en-GB" sz="2400" dirty="0" smtClean="0"/>
              <a:t>Waterproof jacket</a:t>
            </a:r>
          </a:p>
          <a:p>
            <a:pPr marL="342900" indent="-342900">
              <a:buFont typeface="Arial" pitchFamily="34" charset="0"/>
              <a:buChar char="•"/>
            </a:pPr>
            <a:r>
              <a:rPr lang="en-GB" sz="2400" dirty="0" smtClean="0"/>
              <a:t>Sun hat/ sunscreen</a:t>
            </a:r>
          </a:p>
          <a:p>
            <a:pPr marL="342900" indent="-342900">
              <a:buFont typeface="Arial" pitchFamily="34" charset="0"/>
              <a:buChar char="•"/>
            </a:pPr>
            <a:r>
              <a:rPr lang="en-GB" sz="2400" dirty="0" err="1" smtClean="0"/>
              <a:t>Waterbottle</a:t>
            </a:r>
            <a:endParaRPr lang="en-GB" sz="2400" dirty="0" smtClean="0"/>
          </a:p>
          <a:p>
            <a:endParaRPr lang="en-GB" sz="2400" dirty="0"/>
          </a:p>
          <a:p>
            <a:r>
              <a:rPr lang="en-GB" sz="2400" dirty="0" smtClean="0"/>
              <a:t>*Please note most activities require long sleeves</a:t>
            </a:r>
            <a:endParaRPr lang="en-GB"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43" y="764704"/>
            <a:ext cx="11207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393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696" y="67271"/>
            <a:ext cx="8290656" cy="769441"/>
          </a:xfrm>
          <a:prstGeom prst="rect">
            <a:avLst/>
          </a:prstGeom>
          <a:noFill/>
        </p:spPr>
        <p:txBody>
          <a:bodyPr wrap="square" rtlCol="0">
            <a:spAutoFit/>
          </a:bodyPr>
          <a:lstStyle/>
          <a:p>
            <a:r>
              <a:rPr lang="en-GB" sz="4400" b="1" dirty="0">
                <a:solidFill>
                  <a:schemeClr val="tx2"/>
                </a:solidFill>
                <a:latin typeface="Letter-join Print Plus 3" pitchFamily="50" charset="0"/>
              </a:rPr>
              <a:t>Kit List</a:t>
            </a:r>
          </a:p>
        </p:txBody>
      </p:sp>
      <p:sp>
        <p:nvSpPr>
          <p:cNvPr id="3" name="TextBox 2"/>
          <p:cNvSpPr txBox="1"/>
          <p:nvPr/>
        </p:nvSpPr>
        <p:spPr>
          <a:xfrm>
            <a:off x="292696" y="980728"/>
            <a:ext cx="8434672" cy="5262979"/>
          </a:xfrm>
          <a:prstGeom prst="rect">
            <a:avLst/>
          </a:prstGeom>
          <a:noFill/>
        </p:spPr>
        <p:txBody>
          <a:bodyPr wrap="square" rtlCol="0">
            <a:spAutoFit/>
          </a:bodyPr>
          <a:lstStyle/>
          <a:p>
            <a:r>
              <a:rPr lang="en-GB" sz="2800" b="1" dirty="0" smtClean="0">
                <a:solidFill>
                  <a:schemeClr val="tx2"/>
                </a:solidFill>
                <a:latin typeface="Letter-join Print Plus 3" pitchFamily="50" charset="0"/>
              </a:rPr>
              <a:t>Bring plenty of clothes </a:t>
            </a:r>
            <a:r>
              <a:rPr lang="en-GB" sz="2800" b="1" dirty="0" smtClean="0">
                <a:latin typeface="Letter-join Print Plus 3" pitchFamily="50" charset="0"/>
              </a:rPr>
              <a:t>– </a:t>
            </a:r>
            <a:r>
              <a:rPr lang="en-GB" sz="2800" dirty="0" smtClean="0">
                <a:latin typeface="Letter-join Print Plus 3" pitchFamily="50" charset="0"/>
              </a:rPr>
              <a:t>pack in one big bag.</a:t>
            </a:r>
          </a:p>
          <a:p>
            <a:endParaRPr lang="en-GB" sz="2800" dirty="0" smtClean="0">
              <a:latin typeface="Letter-join Print Plus 3" pitchFamily="50" charset="0"/>
            </a:endParaRPr>
          </a:p>
          <a:p>
            <a:r>
              <a:rPr lang="en-GB" sz="2800" b="1" dirty="0" smtClean="0">
                <a:solidFill>
                  <a:schemeClr val="tx2"/>
                </a:solidFill>
                <a:latin typeface="Letter-join Print Plus 3" pitchFamily="50" charset="0"/>
              </a:rPr>
              <a:t>Pocket </a:t>
            </a:r>
            <a:r>
              <a:rPr lang="en-GB" sz="2800" b="1" dirty="0">
                <a:solidFill>
                  <a:schemeClr val="tx2"/>
                </a:solidFill>
                <a:latin typeface="Letter-join Print Plus 3" pitchFamily="50" charset="0"/>
              </a:rPr>
              <a:t>money </a:t>
            </a:r>
            <a:r>
              <a:rPr lang="en-GB" sz="2800" dirty="0">
                <a:latin typeface="Letter-join Print Plus 3" pitchFamily="50" charset="0"/>
              </a:rPr>
              <a:t>– recommended up to £10 to spend on snacks and souvenirs at the on-site gift shop.</a:t>
            </a:r>
          </a:p>
          <a:p>
            <a:endParaRPr lang="en-GB" sz="2800" dirty="0">
              <a:latin typeface="Letter-join Print Plus 3" pitchFamily="50" charset="0"/>
            </a:endParaRPr>
          </a:p>
          <a:p>
            <a:r>
              <a:rPr lang="en-GB" sz="2800" b="1" dirty="0">
                <a:solidFill>
                  <a:schemeClr val="tx2"/>
                </a:solidFill>
                <a:latin typeface="Letter-join Print Plus 3" pitchFamily="50" charset="0"/>
              </a:rPr>
              <a:t>Phones / electronic devices </a:t>
            </a:r>
            <a:r>
              <a:rPr lang="en-GB" sz="2800" dirty="0">
                <a:latin typeface="Letter-join Print Plus 3" pitchFamily="50" charset="0"/>
              </a:rPr>
              <a:t>– no thank you. Any phones brought are to be handed in on the morning of the trip and will be returned when we return to school. Kingswood do not allow electronic equipment in the rooms so please do not bring any. </a:t>
            </a:r>
          </a:p>
          <a:p>
            <a:endParaRPr lang="en-GB" sz="2800" dirty="0">
              <a:latin typeface="Letter-join Print Plus 3" pitchFamily="50" charset="0"/>
            </a:endParaRPr>
          </a:p>
          <a:p>
            <a:r>
              <a:rPr lang="en-GB" sz="2800" b="1" dirty="0">
                <a:solidFill>
                  <a:schemeClr val="tx2"/>
                </a:solidFill>
                <a:latin typeface="Letter-join Print Plus 3" pitchFamily="50" charset="0"/>
              </a:rPr>
              <a:t>Label </a:t>
            </a:r>
            <a:r>
              <a:rPr lang="en-GB" sz="2800" b="1" dirty="0" smtClean="0">
                <a:solidFill>
                  <a:schemeClr val="tx2"/>
                </a:solidFill>
                <a:latin typeface="Letter-join Print Plus 3" pitchFamily="50" charset="0"/>
              </a:rPr>
              <a:t>everything</a:t>
            </a:r>
            <a:r>
              <a:rPr lang="en-GB" sz="2800" b="1" dirty="0">
                <a:solidFill>
                  <a:schemeClr val="tx2"/>
                </a:solidFill>
                <a:latin typeface="Letter-join Print Plus 3" pitchFamily="50" charset="0"/>
              </a:rPr>
              <a:t>!</a:t>
            </a:r>
            <a:r>
              <a:rPr lang="en-GB" sz="2800" b="1" dirty="0" smtClean="0">
                <a:solidFill>
                  <a:schemeClr val="tx2"/>
                </a:solidFill>
                <a:latin typeface="Letter-join Print Plus 3" pitchFamily="50" charset="0"/>
              </a:rPr>
              <a:t> </a:t>
            </a:r>
            <a:endParaRPr lang="en-GB" sz="2800" b="1" dirty="0">
              <a:solidFill>
                <a:schemeClr val="tx2"/>
              </a:solidFill>
              <a:latin typeface="Letter-join Print Plus 3" pitchFamily="50" charset="0"/>
            </a:endParaRPr>
          </a:p>
        </p:txBody>
      </p:sp>
    </p:spTree>
    <p:extLst>
      <p:ext uri="{BB962C8B-B14F-4D97-AF65-F5344CB8AC3E}">
        <p14:creationId xmlns:p14="http://schemas.microsoft.com/office/powerpoint/2010/main" val="385800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792" y="-76745"/>
            <a:ext cx="8290656" cy="769441"/>
          </a:xfrm>
          <a:prstGeom prst="rect">
            <a:avLst/>
          </a:prstGeom>
          <a:noFill/>
        </p:spPr>
        <p:txBody>
          <a:bodyPr wrap="square" rtlCol="0">
            <a:spAutoFit/>
          </a:bodyPr>
          <a:lstStyle/>
          <a:p>
            <a:r>
              <a:rPr lang="en-GB" sz="4400" b="1" dirty="0">
                <a:latin typeface="Letter-join Print Plus 3" pitchFamily="50" charset="0"/>
              </a:rPr>
              <a:t>Kit List</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872" b="93294" l="2371" r="97953">
                        <a14:foregroundMark x1="4418" y1="11370" x2="4418" y2="11370"/>
                        <a14:foregroundMark x1="97198" y1="12828" x2="97198" y2="12828"/>
                        <a14:foregroundMark x1="95797" y1="63557" x2="95797" y2="63557"/>
                        <a14:foregroundMark x1="97953" y1="69388" x2="97953" y2="69388"/>
                        <a14:foregroundMark x1="10453" y1="92128" x2="10453" y2="92128"/>
                        <a14:foregroundMark x1="2586" y1="78717" x2="2586" y2="78717"/>
                        <a14:foregroundMark x1="48060" y1="8163" x2="48060" y2="8163"/>
                        <a14:foregroundMark x1="93427" y1="93294" x2="93427" y2="93294"/>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692696"/>
            <a:ext cx="915445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124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792" y="188640"/>
            <a:ext cx="8290656" cy="769441"/>
          </a:xfrm>
          <a:prstGeom prst="rect">
            <a:avLst/>
          </a:prstGeom>
          <a:noFill/>
        </p:spPr>
        <p:txBody>
          <a:bodyPr wrap="square" rtlCol="0">
            <a:spAutoFit/>
          </a:bodyPr>
          <a:lstStyle/>
          <a:p>
            <a:r>
              <a:rPr lang="en-GB" sz="4400" b="1" dirty="0">
                <a:solidFill>
                  <a:schemeClr val="tx2"/>
                </a:solidFill>
                <a:latin typeface="Letter-join Print Plus 3" pitchFamily="50" charset="0"/>
              </a:rPr>
              <a:t>Timings</a:t>
            </a:r>
          </a:p>
        </p:txBody>
      </p:sp>
      <p:sp>
        <p:nvSpPr>
          <p:cNvPr id="4" name="TextBox 3"/>
          <p:cNvSpPr txBox="1"/>
          <p:nvPr/>
        </p:nvSpPr>
        <p:spPr>
          <a:xfrm>
            <a:off x="285190" y="980728"/>
            <a:ext cx="8463273" cy="5693866"/>
          </a:xfrm>
          <a:prstGeom prst="rect">
            <a:avLst/>
          </a:prstGeom>
          <a:noFill/>
        </p:spPr>
        <p:txBody>
          <a:bodyPr wrap="square" rtlCol="0">
            <a:spAutoFit/>
          </a:bodyPr>
          <a:lstStyle/>
          <a:p>
            <a:r>
              <a:rPr lang="en-GB" sz="2800" dirty="0">
                <a:latin typeface="Letter-join Print Plus 3" pitchFamily="50" charset="0"/>
              </a:rPr>
              <a:t>Children are to arrive at the normal time on Wednesday 28</a:t>
            </a:r>
            <a:r>
              <a:rPr lang="en-GB" sz="2800" baseline="30000" dirty="0">
                <a:latin typeface="Letter-join Print Plus 3" pitchFamily="50" charset="0"/>
              </a:rPr>
              <a:t>th</a:t>
            </a:r>
            <a:r>
              <a:rPr lang="en-GB" sz="2800" dirty="0">
                <a:latin typeface="Letter-join Print Plus 3" pitchFamily="50" charset="0"/>
              </a:rPr>
              <a:t> June. Bring medication, packed lunch and suitcase. </a:t>
            </a:r>
          </a:p>
          <a:p>
            <a:endParaRPr lang="en-GB" sz="2800" dirty="0">
              <a:latin typeface="Letter-join Print Plus 3" pitchFamily="50" charset="0"/>
            </a:endParaRPr>
          </a:p>
          <a:p>
            <a:r>
              <a:rPr lang="en-GB" sz="2800" dirty="0">
                <a:latin typeface="Letter-join Print Plus 3" pitchFamily="50" charset="0"/>
              </a:rPr>
              <a:t>We will complete an activity in school and depart school around 11.00am to arrive around 12.30. We will have a picnic lunch before meeting our course leader, sorting out bedrooms and the off to complete the first activity. </a:t>
            </a:r>
          </a:p>
          <a:p>
            <a:endParaRPr lang="en-GB" sz="2800" dirty="0">
              <a:latin typeface="Letter-join Print Plus 3" pitchFamily="50" charset="0"/>
            </a:endParaRPr>
          </a:p>
          <a:p>
            <a:r>
              <a:rPr lang="en-GB" sz="2800" dirty="0">
                <a:latin typeface="Letter-join Print Plus 3" pitchFamily="50" charset="0"/>
              </a:rPr>
              <a:t>On Friday, we will depart Kingswood around 2.00pm to be back in school ready for the end of the day. </a:t>
            </a:r>
          </a:p>
          <a:p>
            <a:endParaRPr lang="en-GB" sz="2800" dirty="0">
              <a:latin typeface="Letter-join Print Plus 3" pitchFamily="50" charset="0"/>
            </a:endParaRPr>
          </a:p>
        </p:txBody>
      </p:sp>
      <p:pic>
        <p:nvPicPr>
          <p:cNvPr id="1026" name="Picture 2" descr="Timer Vector Art, Icons, and Graphics for Free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56580" y="0"/>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77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15782"/>
            <a:ext cx="7776864" cy="1754326"/>
          </a:xfrm>
          <a:prstGeom prst="rect">
            <a:avLst/>
          </a:prstGeom>
          <a:noFill/>
        </p:spPr>
        <p:txBody>
          <a:bodyPr wrap="square" rtlCol="0">
            <a:spAutoFit/>
          </a:bodyPr>
          <a:lstStyle/>
          <a:p>
            <a:r>
              <a:rPr lang="en-GB" sz="4000" b="1" dirty="0" smtClean="0">
                <a:latin typeface="Letter-join Print Plus 3" pitchFamily="50" charset="0"/>
              </a:rPr>
              <a:t>Any Questions?</a:t>
            </a:r>
          </a:p>
          <a:p>
            <a:endParaRPr lang="en-GB" sz="4000" b="1" dirty="0">
              <a:latin typeface="Letter-join Print Plus 3" pitchFamily="50" charset="0"/>
            </a:endParaRPr>
          </a:p>
          <a:p>
            <a:r>
              <a:rPr lang="en-GB" sz="2800" b="1" dirty="0">
                <a:latin typeface="Letter-join Print Plus 3" pitchFamily="50" charset="0"/>
                <a:hlinkClick r:id="rId2"/>
              </a:rPr>
              <a:t>https://</a:t>
            </a:r>
            <a:r>
              <a:rPr lang="en-GB" sz="2800" b="1" dirty="0" smtClean="0">
                <a:latin typeface="Letter-join Print Plus 3" pitchFamily="50" charset="0"/>
                <a:hlinkClick r:id="rId2"/>
              </a:rPr>
              <a:t>www.kingswood.co.uk/hub/faqs</a:t>
            </a:r>
            <a:r>
              <a:rPr lang="en-GB" sz="2800" b="1" dirty="0" smtClean="0">
                <a:latin typeface="Letter-join Print Plus 3" pitchFamily="50" charset="0"/>
              </a:rPr>
              <a:t> </a:t>
            </a:r>
          </a:p>
        </p:txBody>
      </p:sp>
      <p:pic>
        <p:nvPicPr>
          <p:cNvPr id="4099" name="Picture 3">
            <a:hlinkClick r:id="rId2" highlightClick="1"/>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15882" y1="12651" x2="15882" y2="12651"/>
                      </a14:backgroundRemoval>
                    </a14:imgEffect>
                  </a14:imgLayer>
                </a14:imgProps>
              </a:ext>
              <a:ext uri="{28A0092B-C50C-407E-A947-70E740481C1C}">
                <a14:useLocalDpi xmlns:a14="http://schemas.microsoft.com/office/drawing/2010/main" val="0"/>
              </a:ext>
            </a:extLst>
          </a:blip>
          <a:srcRect/>
          <a:stretch>
            <a:fillRect/>
          </a:stretch>
        </p:blipFill>
        <p:spPr bwMode="auto">
          <a:xfrm>
            <a:off x="6300192" y="908720"/>
            <a:ext cx="1295400" cy="12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793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232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55162"/>
            <a:ext cx="8352928" cy="2554545"/>
          </a:xfrm>
          <a:prstGeom prst="rect">
            <a:avLst/>
          </a:prstGeom>
        </p:spPr>
        <p:txBody>
          <a:bodyPr wrap="square">
            <a:spAutoFit/>
          </a:bodyPr>
          <a:lstStyle/>
          <a:p>
            <a:pPr algn="just"/>
            <a:r>
              <a:rPr lang="en-GB" sz="2000" dirty="0"/>
              <a:t>Formerly the Earth Centre, one of the millennium commission projects, </a:t>
            </a:r>
            <a:r>
              <a:rPr lang="en-GB" sz="2000" dirty="0" err="1"/>
              <a:t>Dearne</a:t>
            </a:r>
            <a:r>
              <a:rPr lang="en-GB" sz="2000" dirty="0"/>
              <a:t> Valley was transformed into a state-of-the-art activity centre in 2012. </a:t>
            </a:r>
            <a:r>
              <a:rPr lang="en-GB" sz="2000" dirty="0" err="1"/>
              <a:t>Dearne</a:t>
            </a:r>
            <a:r>
              <a:rPr lang="en-GB" sz="2000" dirty="0"/>
              <a:t> Valley is our most environmentally sustainable centre, complete with one of Europe’s largest solar panels and an on-site water treatment plant.</a:t>
            </a:r>
          </a:p>
          <a:p>
            <a:pPr algn="just"/>
            <a:endParaRPr lang="en-GB" sz="2000" dirty="0"/>
          </a:p>
          <a:p>
            <a:pPr algn="just"/>
            <a:r>
              <a:rPr lang="en-GB" sz="2000" dirty="0"/>
              <a:t>With fantastic indoor and outdoor activity facilities surrounded by the beautiful countryside of South Yorkshire, a purpose-built water sports lake and access to the adjacent River Don, </a:t>
            </a:r>
            <a:r>
              <a:rPr lang="en-GB" sz="2000" dirty="0" err="1"/>
              <a:t>Dearne</a:t>
            </a:r>
            <a:r>
              <a:rPr lang="en-GB" sz="2000" dirty="0"/>
              <a:t> Valley offers something for everyone.</a:t>
            </a:r>
          </a:p>
        </p:txBody>
      </p:sp>
      <p:sp>
        <p:nvSpPr>
          <p:cNvPr id="3" name="TextBox 2"/>
          <p:cNvSpPr txBox="1"/>
          <p:nvPr/>
        </p:nvSpPr>
        <p:spPr>
          <a:xfrm>
            <a:off x="212575" y="4725144"/>
            <a:ext cx="8290656" cy="769441"/>
          </a:xfrm>
          <a:prstGeom prst="rect">
            <a:avLst/>
          </a:prstGeom>
          <a:noFill/>
        </p:spPr>
        <p:txBody>
          <a:bodyPr wrap="square" rtlCol="0">
            <a:spAutoFit/>
          </a:bodyPr>
          <a:lstStyle/>
          <a:p>
            <a:r>
              <a:rPr lang="en-GB" sz="4400" b="1" dirty="0">
                <a:solidFill>
                  <a:schemeClr val="tx2"/>
                </a:solidFill>
                <a:latin typeface="Letter-join Print Plus 3" pitchFamily="50" charset="0"/>
              </a:rPr>
              <a:t>Why are we going here?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842"/>
            <a:ext cx="1850808" cy="14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593" y="105842"/>
            <a:ext cx="1874367" cy="148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30791"/>
            <a:ext cx="2016224" cy="143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130792"/>
            <a:ext cx="1944216" cy="144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896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83907"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779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568952" cy="769441"/>
          </a:xfrm>
          <a:prstGeom prst="rect">
            <a:avLst/>
          </a:prstGeom>
          <a:noFill/>
        </p:spPr>
        <p:txBody>
          <a:bodyPr wrap="square" rtlCol="0">
            <a:spAutoFit/>
          </a:bodyPr>
          <a:lstStyle/>
          <a:p>
            <a:r>
              <a:rPr lang="en-GB" sz="4400" b="1" dirty="0">
                <a:solidFill>
                  <a:schemeClr val="tx2"/>
                </a:solidFill>
                <a:latin typeface="Letter-join Print Plus 3" pitchFamily="50" charset="0"/>
              </a:rPr>
              <a:t>Which staff members are going? </a:t>
            </a:r>
          </a:p>
        </p:txBody>
      </p:sp>
      <p:sp>
        <p:nvSpPr>
          <p:cNvPr id="3" name="TextBox 2"/>
          <p:cNvSpPr txBox="1"/>
          <p:nvPr/>
        </p:nvSpPr>
        <p:spPr>
          <a:xfrm>
            <a:off x="375049" y="1412776"/>
            <a:ext cx="7992888" cy="3539430"/>
          </a:xfrm>
          <a:prstGeom prst="rect">
            <a:avLst/>
          </a:prstGeom>
          <a:noFill/>
        </p:spPr>
        <p:txBody>
          <a:bodyPr wrap="square" rtlCol="0">
            <a:spAutoFit/>
          </a:bodyPr>
          <a:lstStyle/>
          <a:p>
            <a:r>
              <a:rPr lang="en-GB" sz="3200" dirty="0">
                <a:latin typeface="Letter-join Print Plus 3" pitchFamily="50" charset="0"/>
              </a:rPr>
              <a:t>Mr Holmes</a:t>
            </a:r>
          </a:p>
          <a:p>
            <a:r>
              <a:rPr lang="en-GB" sz="3200" dirty="0">
                <a:latin typeface="Letter-join Print Plus 3" pitchFamily="50" charset="0"/>
              </a:rPr>
              <a:t>Miss </a:t>
            </a:r>
            <a:r>
              <a:rPr lang="en-GB" sz="3200" dirty="0" err="1">
                <a:latin typeface="Letter-join Print Plus 3" pitchFamily="50" charset="0"/>
              </a:rPr>
              <a:t>Herriman</a:t>
            </a:r>
            <a:endParaRPr lang="en-GB" sz="3200" dirty="0">
              <a:latin typeface="Letter-join Print Plus 3" pitchFamily="50" charset="0"/>
            </a:endParaRPr>
          </a:p>
          <a:p>
            <a:r>
              <a:rPr lang="en-GB" sz="3200" dirty="0">
                <a:latin typeface="Letter-join Print Plus 3" pitchFamily="50" charset="0"/>
              </a:rPr>
              <a:t>Miss Hall</a:t>
            </a:r>
          </a:p>
          <a:p>
            <a:r>
              <a:rPr lang="en-GB" sz="3200" dirty="0">
                <a:latin typeface="Letter-join Print Plus 3" pitchFamily="50" charset="0"/>
              </a:rPr>
              <a:t>Miss Hawley</a:t>
            </a:r>
          </a:p>
          <a:p>
            <a:r>
              <a:rPr lang="en-GB" sz="3200" dirty="0">
                <a:latin typeface="Letter-join Print Plus 3" pitchFamily="50" charset="0"/>
              </a:rPr>
              <a:t>Mr Campbell</a:t>
            </a:r>
          </a:p>
          <a:p>
            <a:r>
              <a:rPr lang="en-GB" sz="3200" dirty="0">
                <a:latin typeface="Letter-join Print Plus 3" pitchFamily="50" charset="0"/>
              </a:rPr>
              <a:t>Ms Morrison</a:t>
            </a:r>
          </a:p>
          <a:p>
            <a:r>
              <a:rPr lang="en-GB" sz="3200" dirty="0">
                <a:latin typeface="Letter-join Print Plus 3" pitchFamily="50" charset="0"/>
              </a:rPr>
              <a:t>Mrs </a:t>
            </a:r>
            <a:r>
              <a:rPr lang="en-GB" sz="3200" dirty="0" err="1">
                <a:latin typeface="Letter-join Print Plus 3" pitchFamily="50" charset="0"/>
              </a:rPr>
              <a:t>Outten</a:t>
            </a:r>
            <a:r>
              <a:rPr lang="en-GB" sz="3200" dirty="0">
                <a:latin typeface="Letter-join Print Plus 3" pitchFamily="50" charset="0"/>
              </a:rPr>
              <a:t>-Mann</a:t>
            </a:r>
          </a:p>
        </p:txBody>
      </p:sp>
    </p:spTree>
    <p:extLst>
      <p:ext uri="{BB962C8B-B14F-4D97-AF65-F5344CB8AC3E}">
        <p14:creationId xmlns:p14="http://schemas.microsoft.com/office/powerpoint/2010/main" val="184782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290656" cy="769441"/>
          </a:xfrm>
          <a:prstGeom prst="rect">
            <a:avLst/>
          </a:prstGeom>
          <a:noFill/>
        </p:spPr>
        <p:txBody>
          <a:bodyPr wrap="square" rtlCol="0">
            <a:spAutoFit/>
          </a:bodyPr>
          <a:lstStyle/>
          <a:p>
            <a:r>
              <a:rPr lang="en-GB" sz="4400" b="1" dirty="0">
                <a:solidFill>
                  <a:schemeClr val="tx2"/>
                </a:solidFill>
                <a:latin typeface="Letter-join Print Plus 3" pitchFamily="50" charset="0"/>
              </a:rPr>
              <a:t>What activities are we doing?</a:t>
            </a:r>
          </a:p>
        </p:txBody>
      </p:sp>
      <p:sp>
        <p:nvSpPr>
          <p:cNvPr id="3" name="TextBox 2"/>
          <p:cNvSpPr txBox="1"/>
          <p:nvPr/>
        </p:nvSpPr>
        <p:spPr>
          <a:xfrm>
            <a:off x="112372" y="3501008"/>
            <a:ext cx="8568952" cy="3539430"/>
          </a:xfrm>
          <a:prstGeom prst="rect">
            <a:avLst/>
          </a:prstGeom>
          <a:noFill/>
        </p:spPr>
        <p:txBody>
          <a:bodyPr wrap="square" rtlCol="0">
            <a:spAutoFit/>
          </a:bodyPr>
          <a:lstStyle/>
          <a:p>
            <a:r>
              <a:rPr lang="en-GB" sz="2800" dirty="0">
                <a:latin typeface="Letter-join Print Plus 3" pitchFamily="50" charset="0"/>
              </a:rPr>
              <a:t>All children will have the opportunity to take part in the same activities. </a:t>
            </a:r>
          </a:p>
          <a:p>
            <a:endParaRPr lang="en-GB" sz="2800" dirty="0">
              <a:latin typeface="Letter-join Print Plus 3" pitchFamily="50" charset="0"/>
            </a:endParaRPr>
          </a:p>
          <a:p>
            <a:pPr algn="just"/>
            <a:r>
              <a:rPr lang="en-GB" sz="2800" dirty="0">
                <a:latin typeface="Letter-join Print Plus 3" pitchFamily="50" charset="0"/>
              </a:rPr>
              <a:t>While they will be encourage and supported, no child will be forced to do an activity that they do not want to. The emphasis will be on supporting each other and giving it a go. </a:t>
            </a:r>
          </a:p>
          <a:p>
            <a:endParaRPr lang="en-GB" sz="2800" dirty="0">
              <a:latin typeface="Letter-join Print Plus 3" pitchFamily="50" charset="0"/>
            </a:endParaRPr>
          </a:p>
        </p:txBody>
      </p:sp>
      <p:pic>
        <p:nvPicPr>
          <p:cNvPr id="4" name="Picture 3">
            <a:extLst>
              <a:ext uri="{FF2B5EF4-FFF2-40B4-BE49-F238E27FC236}">
                <a16:creationId xmlns:a16="http://schemas.microsoft.com/office/drawing/2014/main" xmlns="" id="{FA0B1421-1F41-4636-A39F-9E9BC80DF506}"/>
              </a:ext>
            </a:extLst>
          </p:cNvPr>
          <p:cNvPicPr>
            <a:picLocks noChangeAspect="1"/>
          </p:cNvPicPr>
          <p:nvPr/>
        </p:nvPicPr>
        <p:blipFill>
          <a:blip r:embed="rId2"/>
          <a:stretch>
            <a:fillRect/>
          </a:stretch>
        </p:blipFill>
        <p:spPr>
          <a:xfrm>
            <a:off x="7270778" y="1164134"/>
            <a:ext cx="1564095" cy="1469301"/>
          </a:xfrm>
          <a:prstGeom prst="rect">
            <a:avLst/>
          </a:prstGeom>
        </p:spPr>
      </p:pic>
      <p:sp>
        <p:nvSpPr>
          <p:cNvPr id="5" name="Rectangle 4">
            <a:extLst>
              <a:ext uri="{FF2B5EF4-FFF2-40B4-BE49-F238E27FC236}">
                <a16:creationId xmlns:a16="http://schemas.microsoft.com/office/drawing/2014/main" xmlns="" id="{A5CCC932-81A5-48BC-835D-D0851CF25CD9}"/>
              </a:ext>
            </a:extLst>
          </p:cNvPr>
          <p:cNvSpPr/>
          <p:nvPr/>
        </p:nvSpPr>
        <p:spPr>
          <a:xfrm>
            <a:off x="112372" y="1070156"/>
            <a:ext cx="7019258" cy="2246769"/>
          </a:xfrm>
          <a:prstGeom prst="rect">
            <a:avLst/>
          </a:prstGeom>
        </p:spPr>
        <p:txBody>
          <a:bodyPr wrap="square">
            <a:spAutoFit/>
          </a:bodyPr>
          <a:lstStyle/>
          <a:p>
            <a:pPr algn="just"/>
            <a:r>
              <a:rPr lang="en-GB" sz="2800" dirty="0">
                <a:latin typeface="Letter-join Print Plus 3" pitchFamily="50" charset="0"/>
              </a:rPr>
              <a:t>We will be doing a range of activities over the 3 days. Activities will involve wearing a harness and climbing, working together to create, sports/games ( but not as you know it) and a water-based activity. </a:t>
            </a:r>
          </a:p>
        </p:txBody>
      </p:sp>
    </p:spTree>
    <p:extLst>
      <p:ext uri="{BB962C8B-B14F-4D97-AF65-F5344CB8AC3E}">
        <p14:creationId xmlns:p14="http://schemas.microsoft.com/office/powerpoint/2010/main" val="4240246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792" y="157564"/>
            <a:ext cx="8290656" cy="769441"/>
          </a:xfrm>
          <a:prstGeom prst="rect">
            <a:avLst/>
          </a:prstGeom>
          <a:noFill/>
        </p:spPr>
        <p:txBody>
          <a:bodyPr wrap="square" rtlCol="0">
            <a:spAutoFit/>
          </a:bodyPr>
          <a:lstStyle/>
          <a:p>
            <a:r>
              <a:rPr lang="en-GB" sz="4400" b="1" dirty="0">
                <a:solidFill>
                  <a:schemeClr val="tx2"/>
                </a:solidFill>
                <a:latin typeface="Letter-join Print Plus 3" pitchFamily="50" charset="0"/>
              </a:rPr>
              <a:t>Who will my child be with?</a:t>
            </a:r>
          </a:p>
        </p:txBody>
      </p:sp>
      <p:sp>
        <p:nvSpPr>
          <p:cNvPr id="3" name="TextBox 2"/>
          <p:cNvSpPr txBox="1"/>
          <p:nvPr/>
        </p:nvSpPr>
        <p:spPr>
          <a:xfrm>
            <a:off x="205780" y="1052736"/>
            <a:ext cx="8506680" cy="5262979"/>
          </a:xfrm>
          <a:prstGeom prst="rect">
            <a:avLst/>
          </a:prstGeom>
          <a:noFill/>
        </p:spPr>
        <p:txBody>
          <a:bodyPr wrap="square" rtlCol="0">
            <a:spAutoFit/>
          </a:bodyPr>
          <a:lstStyle/>
          <a:p>
            <a:pPr marL="342900" indent="-342900" algn="just">
              <a:buFont typeface="Arial" pitchFamily="34" charset="0"/>
              <a:buChar char="•"/>
            </a:pPr>
            <a:r>
              <a:rPr lang="en-GB" sz="2800" dirty="0">
                <a:latin typeface="Letter-join Print Plus 3" pitchFamily="50" charset="0"/>
              </a:rPr>
              <a:t>For the activities, the children will be split into 4 groups. Children will have their say about who they want to be with and we will try to ensure everyone is happy.</a:t>
            </a:r>
          </a:p>
          <a:p>
            <a:pPr marL="342900" indent="-342900" algn="just">
              <a:buFont typeface="Arial" pitchFamily="34" charset="0"/>
              <a:buChar char="•"/>
            </a:pPr>
            <a:endParaRPr lang="en-GB" sz="2800" dirty="0">
              <a:latin typeface="Letter-join Print Plus 3" pitchFamily="50" charset="0"/>
            </a:endParaRPr>
          </a:p>
          <a:p>
            <a:pPr marL="342900" indent="-342900" algn="just">
              <a:buFont typeface="Arial" pitchFamily="34" charset="0"/>
              <a:buChar char="•"/>
            </a:pPr>
            <a:r>
              <a:rPr lang="en-GB" sz="2800" dirty="0">
                <a:latin typeface="Letter-join Print Plus 3" pitchFamily="50" charset="0"/>
              </a:rPr>
              <a:t>In between activities, during meal times and free times and in the evening we will all be together.</a:t>
            </a:r>
          </a:p>
          <a:p>
            <a:pPr marL="342900" indent="-342900" algn="just">
              <a:buFont typeface="Arial" pitchFamily="34" charset="0"/>
              <a:buChar char="•"/>
            </a:pPr>
            <a:endParaRPr lang="en-GB" sz="2800" dirty="0">
              <a:latin typeface="Letter-join Print Plus 3" pitchFamily="50" charset="0"/>
            </a:endParaRPr>
          </a:p>
          <a:p>
            <a:pPr marL="342900" indent="-342900" algn="just">
              <a:buFont typeface="Arial" pitchFamily="34" charset="0"/>
              <a:buChar char="•"/>
            </a:pPr>
            <a:r>
              <a:rPr lang="en-GB" sz="2800" dirty="0">
                <a:latin typeface="Letter-join Print Plus 3" pitchFamily="50" charset="0"/>
              </a:rPr>
              <a:t>Bedrooms: the bedrooms range in size from 4 bed to 10 bed rooms. Children will select who they would like to be with and we will try to ensure that everyone is happy.</a:t>
            </a:r>
          </a:p>
        </p:txBody>
      </p:sp>
    </p:spTree>
    <p:extLst>
      <p:ext uri="{BB962C8B-B14F-4D97-AF65-F5344CB8AC3E}">
        <p14:creationId xmlns:p14="http://schemas.microsoft.com/office/powerpoint/2010/main" val="104702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2B439D8-F5E1-4663-8E1B-47D8544EA70C}"/>
              </a:ext>
            </a:extLst>
          </p:cNvPr>
          <p:cNvPicPr>
            <a:picLocks noChangeAspect="1"/>
          </p:cNvPicPr>
          <p:nvPr/>
        </p:nvPicPr>
        <p:blipFill>
          <a:blip r:embed="rId2"/>
          <a:stretch>
            <a:fillRect/>
          </a:stretch>
        </p:blipFill>
        <p:spPr>
          <a:xfrm>
            <a:off x="7449185" y="4797152"/>
            <a:ext cx="1515303" cy="1414920"/>
          </a:xfrm>
          <a:prstGeom prst="rect">
            <a:avLst/>
          </a:prstGeom>
        </p:spPr>
      </p:pic>
      <p:sp>
        <p:nvSpPr>
          <p:cNvPr id="2" name="TextBox 1"/>
          <p:cNvSpPr txBox="1"/>
          <p:nvPr/>
        </p:nvSpPr>
        <p:spPr>
          <a:xfrm>
            <a:off x="313792" y="188640"/>
            <a:ext cx="8290656" cy="769441"/>
          </a:xfrm>
          <a:prstGeom prst="rect">
            <a:avLst/>
          </a:prstGeom>
          <a:noFill/>
        </p:spPr>
        <p:txBody>
          <a:bodyPr wrap="square" rtlCol="0">
            <a:spAutoFit/>
          </a:bodyPr>
          <a:lstStyle/>
          <a:p>
            <a:r>
              <a:rPr lang="en-GB" sz="4400" b="1" dirty="0">
                <a:solidFill>
                  <a:schemeClr val="tx2"/>
                </a:solidFill>
                <a:latin typeface="Letter-join Print Plus 3" pitchFamily="50" charset="0"/>
              </a:rPr>
              <a:t>Accommodation / night times</a:t>
            </a:r>
          </a:p>
        </p:txBody>
      </p:sp>
      <p:sp>
        <p:nvSpPr>
          <p:cNvPr id="3" name="TextBox 2"/>
          <p:cNvSpPr txBox="1"/>
          <p:nvPr/>
        </p:nvSpPr>
        <p:spPr>
          <a:xfrm>
            <a:off x="313792" y="1268760"/>
            <a:ext cx="8650696" cy="5509200"/>
          </a:xfrm>
          <a:prstGeom prst="rect">
            <a:avLst/>
          </a:prstGeom>
          <a:noFill/>
        </p:spPr>
        <p:txBody>
          <a:bodyPr wrap="square" rtlCol="0">
            <a:spAutoFit/>
          </a:bodyPr>
          <a:lstStyle/>
          <a:p>
            <a:pPr algn="just"/>
            <a:r>
              <a:rPr lang="en-GB" sz="3200" dirty="0">
                <a:latin typeface="Letter-join Print Plus 3" pitchFamily="50" charset="0"/>
              </a:rPr>
              <a:t>We have our own accommodation block split over 2 floors that is fully secure. The children sleep in shared bedrooms that each has its own bathroom.  </a:t>
            </a:r>
          </a:p>
          <a:p>
            <a:pPr algn="just"/>
            <a:endParaRPr lang="en-GB" sz="3200" dirty="0">
              <a:latin typeface="Letter-join Print Plus 3" pitchFamily="50" charset="0"/>
            </a:endParaRPr>
          </a:p>
          <a:p>
            <a:pPr algn="just"/>
            <a:r>
              <a:rPr lang="en-GB" sz="3200" dirty="0">
                <a:latin typeface="Letter-join Print Plus 3" pitchFamily="50" charset="0"/>
              </a:rPr>
              <a:t>Boys and girls sleep in separate zones and adult rooms are spread throughout both floors.</a:t>
            </a:r>
          </a:p>
          <a:p>
            <a:pPr algn="just"/>
            <a:endParaRPr lang="en-US" sz="3200" dirty="0">
              <a:latin typeface="Letter-join Print Plus 3" pitchFamily="50" charset="0"/>
            </a:endParaRPr>
          </a:p>
          <a:p>
            <a:pPr algn="just"/>
            <a:r>
              <a:rPr lang="en-US" sz="3200" dirty="0">
                <a:latin typeface="Letter-join Print Plus 3" pitchFamily="50" charset="0"/>
              </a:rPr>
              <a:t>A</a:t>
            </a:r>
            <a:r>
              <a:rPr lang="en-GB" sz="3200" dirty="0" err="1">
                <a:latin typeface="Letter-join Print Plus 3" pitchFamily="50" charset="0"/>
              </a:rPr>
              <a:t>ll</a:t>
            </a:r>
            <a:r>
              <a:rPr lang="en-GB" sz="3200" dirty="0">
                <a:latin typeface="Letter-join Print Plus 3" pitchFamily="50" charset="0"/>
              </a:rPr>
              <a:t> bedding is provided. </a:t>
            </a:r>
          </a:p>
          <a:p>
            <a:pPr algn="just"/>
            <a:endParaRPr lang="en-GB" sz="3200" dirty="0">
              <a:latin typeface="Letter-join Print Plus 3" pitchFamily="50" charset="0"/>
            </a:endParaRPr>
          </a:p>
          <a:p>
            <a:pPr algn="just"/>
            <a:r>
              <a:rPr lang="en-GB" sz="3200" dirty="0">
                <a:latin typeface="Letter-join Print Plus 3" pitchFamily="50" charset="0"/>
              </a:rPr>
              <a:t>Children do not go into each others rooms. </a:t>
            </a:r>
          </a:p>
        </p:txBody>
      </p:sp>
    </p:spTree>
    <p:extLst>
      <p:ext uri="{BB962C8B-B14F-4D97-AF65-F5344CB8AC3E}">
        <p14:creationId xmlns:p14="http://schemas.microsoft.com/office/powerpoint/2010/main" val="1535941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827" y="2913906"/>
            <a:ext cx="8944669" cy="3970318"/>
          </a:xfrm>
          <a:prstGeom prst="rect">
            <a:avLst/>
          </a:prstGeom>
          <a:noFill/>
        </p:spPr>
        <p:txBody>
          <a:bodyPr wrap="square" rtlCol="0">
            <a:spAutoFit/>
          </a:bodyPr>
          <a:lstStyle/>
          <a:p>
            <a:r>
              <a:rPr lang="en-GB" sz="2800" dirty="0">
                <a:latin typeface="Letter-join Print Plus 3" pitchFamily="50" charset="0"/>
              </a:rPr>
              <a:t>We can cater for dietary requirements. You need to let us know on the medical and permission forms that were sent out on Monday. </a:t>
            </a:r>
          </a:p>
          <a:p>
            <a:endParaRPr lang="en-GB" sz="2800" dirty="0">
              <a:latin typeface="Letter-join Print Plus 3" pitchFamily="50" charset="0"/>
            </a:endParaRPr>
          </a:p>
          <a:p>
            <a:r>
              <a:rPr lang="en-GB" sz="2800" dirty="0">
                <a:latin typeface="Letter-join Print Plus 3" pitchFamily="50" charset="0"/>
              </a:rPr>
              <a:t>There is water and juices available throughout the day and snacks and drinks are available to buy from the shop. </a:t>
            </a:r>
          </a:p>
          <a:p>
            <a:endParaRPr lang="en-GB" sz="2800" dirty="0">
              <a:latin typeface="Letter-join Print Plus 3" pitchFamily="50" charset="0"/>
            </a:endParaRPr>
          </a:p>
          <a:p>
            <a:r>
              <a:rPr lang="en-GB" sz="2800" dirty="0">
                <a:latin typeface="Letter-join Print Plus 3" pitchFamily="50" charset="0"/>
              </a:rPr>
              <a:t>Children will need a packed lunch on the first day.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8" y="167548"/>
            <a:ext cx="5822144" cy="269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7745" y="548680"/>
            <a:ext cx="3008920" cy="164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685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692696"/>
            <a:ext cx="3013882" cy="423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90060"/>
            <a:ext cx="3085937" cy="446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714" y="692696"/>
            <a:ext cx="309761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882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688</Words>
  <Application>Microsoft Office PowerPoint</Application>
  <PresentationFormat>On-screen Show (4:3)</PresentationFormat>
  <Paragraphs>75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Sam</cp:lastModifiedBy>
  <cp:revision>23</cp:revision>
  <dcterms:created xsi:type="dcterms:W3CDTF">2023-05-12T13:00:34Z</dcterms:created>
  <dcterms:modified xsi:type="dcterms:W3CDTF">2023-05-16T19:23:41Z</dcterms:modified>
</cp:coreProperties>
</file>