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2"/>
  </p:notesMasterIdLst>
  <p:handoutMasterIdLst>
    <p:handoutMasterId r:id="rId13"/>
  </p:handoutMasterIdLst>
  <p:sldIdLst>
    <p:sldId id="281" r:id="rId2"/>
    <p:sldId id="282" r:id="rId3"/>
    <p:sldId id="258" r:id="rId4"/>
    <p:sldId id="283" r:id="rId5"/>
    <p:sldId id="264" r:id="rId6"/>
    <p:sldId id="275" r:id="rId7"/>
    <p:sldId id="277" r:id="rId8"/>
    <p:sldId id="278" r:id="rId9"/>
    <p:sldId id="279" r:id="rId10"/>
    <p:sldId id="280" r:id="rId11"/>
  </p:sldIdLst>
  <p:sldSz cx="9144000" cy="6858000" type="screen4x3"/>
  <p:notesSz cx="6858000" cy="9144000"/>
  <p:embeddedFontLst>
    <p:embeddedFont>
      <p:font typeface="Twinkl" panose="020B0604020202020204" charset="0"/>
      <p:regular r:id="rId14"/>
      <p:bold r:id="rId15"/>
    </p:embeddedFont>
    <p:embeddedFont>
      <p:font typeface="Roboto" panose="020B0604020202020204" charset="0"/>
      <p:regular r:id="rId16"/>
      <p:bold r:id="rId17"/>
      <p:italic r:id="rId18"/>
      <p:bold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49C"/>
    <a:srgbClr val="F08215"/>
    <a:srgbClr val="4DB1E3"/>
    <a:srgbClr val="18A0DB"/>
    <a:srgbClr val="DE1E5A"/>
    <a:srgbClr val="BC0105"/>
    <a:srgbClr val="80C1EB"/>
    <a:srgbClr val="ACDDFC"/>
    <a:srgbClr val="FFFFFF"/>
    <a:srgbClr val="4AA1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42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1242" y="84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08/03/2022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08/03/2022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2.0/uk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3330" y="587216"/>
            <a:ext cx="783059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800" b="0" i="0" dirty="0" smtClean="0">
                <a:solidFill>
                  <a:srgbClr val="111111"/>
                </a:solidFill>
                <a:effectLst/>
                <a:latin typeface="Twinkl" panose="020B0604020202020204" charset="0"/>
              </a:rPr>
              <a:t>Whole School Assembly </a:t>
            </a:r>
          </a:p>
          <a:p>
            <a:endParaRPr lang="en-GB" sz="3600" dirty="0" smtClean="0">
              <a:solidFill>
                <a:srgbClr val="111111"/>
              </a:solidFill>
              <a:latin typeface="Twinkl" panose="020B0604020202020204" charset="0"/>
            </a:endParaRPr>
          </a:p>
          <a:p>
            <a:r>
              <a:rPr lang="en-GB" sz="3600" dirty="0" smtClean="0">
                <a:solidFill>
                  <a:srgbClr val="111111"/>
                </a:solidFill>
                <a:latin typeface="Twinkl" panose="020B0604020202020204" charset="0"/>
              </a:rPr>
              <a:t>8.3.2022</a:t>
            </a:r>
            <a:endParaRPr lang="en-GB" sz="3600" b="0" i="1" dirty="0">
              <a:solidFill>
                <a:srgbClr val="111111"/>
              </a:solidFill>
              <a:effectLst/>
              <a:latin typeface="Twinkl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55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ED366-7B93-4FE8-A920-CF6BAB927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Compensation or Punishment?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CD3ED3-0A4B-4402-86BB-C1FB72CD26BA}"/>
              </a:ext>
            </a:extLst>
          </p:cNvPr>
          <p:cNvSpPr txBox="1"/>
          <p:nvPr/>
        </p:nvSpPr>
        <p:spPr>
          <a:xfrm>
            <a:off x="799051" y="1397675"/>
            <a:ext cx="754589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In civil law, the courts award </a:t>
            </a:r>
            <a:r>
              <a:rPr lang="en-GB" dirty="0" smtClean="0"/>
              <a:t>compensation (usually money) </a:t>
            </a:r>
            <a:r>
              <a:rPr lang="en-GB" dirty="0"/>
              <a:t>when someone </a:t>
            </a:r>
            <a:r>
              <a:rPr lang="en-GB" dirty="0" smtClean="0"/>
              <a:t>can </a:t>
            </a:r>
            <a:r>
              <a:rPr lang="en-GB" dirty="0"/>
              <a:t>prove the other </a:t>
            </a:r>
            <a:r>
              <a:rPr lang="en-GB" dirty="0" smtClean="0"/>
              <a:t>person </a:t>
            </a:r>
            <a:r>
              <a:rPr lang="en-GB" dirty="0"/>
              <a:t>is in the wrong.</a:t>
            </a:r>
          </a:p>
          <a:p>
            <a:endParaRPr lang="en-GB" dirty="0"/>
          </a:p>
          <a:p>
            <a:r>
              <a:rPr lang="en-GB" dirty="0"/>
              <a:t>In criminal courts, the aim is to punish </a:t>
            </a:r>
            <a:br>
              <a:rPr lang="en-GB" dirty="0"/>
            </a:br>
            <a:r>
              <a:rPr lang="en-GB" dirty="0"/>
              <a:t>wrongdoers and impose a sentence which </a:t>
            </a:r>
            <a:br>
              <a:rPr lang="en-GB" dirty="0"/>
            </a:br>
            <a:r>
              <a:rPr lang="en-GB" dirty="0"/>
              <a:t>prevents them from reoffending.</a:t>
            </a:r>
          </a:p>
        </p:txBody>
      </p:sp>
      <p:sp>
        <p:nvSpPr>
          <p:cNvPr id="8" name="Rectangle: Single Corner Snipped 7">
            <a:extLst>
              <a:ext uri="{FF2B5EF4-FFF2-40B4-BE49-F238E27FC236}">
                <a16:creationId xmlns:a16="http://schemas.microsoft.com/office/drawing/2014/main" id="{99134B80-9FE7-4D20-9F4A-2CD22055F602}"/>
              </a:ext>
            </a:extLst>
          </p:cNvPr>
          <p:cNvSpPr/>
          <p:nvPr/>
        </p:nvSpPr>
        <p:spPr>
          <a:xfrm>
            <a:off x="857093" y="3350016"/>
            <a:ext cx="5500347" cy="1441530"/>
          </a:xfrm>
          <a:custGeom>
            <a:avLst/>
            <a:gdLst>
              <a:gd name="connsiteX0" fmla="*/ 0 w 5491958"/>
              <a:gd name="connsiteY0" fmla="*/ 0 h 1441530"/>
              <a:gd name="connsiteX1" fmla="*/ 5251698 w 5491958"/>
              <a:gd name="connsiteY1" fmla="*/ 0 h 1441530"/>
              <a:gd name="connsiteX2" fmla="*/ 5491958 w 5491958"/>
              <a:gd name="connsiteY2" fmla="*/ 240260 h 1441530"/>
              <a:gd name="connsiteX3" fmla="*/ 5491958 w 5491958"/>
              <a:gd name="connsiteY3" fmla="*/ 1441530 h 1441530"/>
              <a:gd name="connsiteX4" fmla="*/ 0 w 5491958"/>
              <a:gd name="connsiteY4" fmla="*/ 1441530 h 1441530"/>
              <a:gd name="connsiteX5" fmla="*/ 0 w 5491958"/>
              <a:gd name="connsiteY5" fmla="*/ 0 h 1441530"/>
              <a:gd name="connsiteX0" fmla="*/ 0 w 5491958"/>
              <a:gd name="connsiteY0" fmla="*/ 0 h 1441530"/>
              <a:gd name="connsiteX1" fmla="*/ 4890972 w 5491958"/>
              <a:gd name="connsiteY1" fmla="*/ 50334 h 1441530"/>
              <a:gd name="connsiteX2" fmla="*/ 5491958 w 5491958"/>
              <a:gd name="connsiteY2" fmla="*/ 240260 h 1441530"/>
              <a:gd name="connsiteX3" fmla="*/ 5491958 w 5491958"/>
              <a:gd name="connsiteY3" fmla="*/ 1441530 h 1441530"/>
              <a:gd name="connsiteX4" fmla="*/ 0 w 5491958"/>
              <a:gd name="connsiteY4" fmla="*/ 1441530 h 1441530"/>
              <a:gd name="connsiteX5" fmla="*/ 0 w 5491958"/>
              <a:gd name="connsiteY5" fmla="*/ 0 h 1441530"/>
              <a:gd name="connsiteX0" fmla="*/ 0 w 5491958"/>
              <a:gd name="connsiteY0" fmla="*/ 0 h 1441530"/>
              <a:gd name="connsiteX1" fmla="*/ 4890972 w 5491958"/>
              <a:gd name="connsiteY1" fmla="*/ 50334 h 1441530"/>
              <a:gd name="connsiteX2" fmla="*/ 5433235 w 5491958"/>
              <a:gd name="connsiteY2" fmla="*/ 567431 h 1441530"/>
              <a:gd name="connsiteX3" fmla="*/ 5491958 w 5491958"/>
              <a:gd name="connsiteY3" fmla="*/ 1441530 h 1441530"/>
              <a:gd name="connsiteX4" fmla="*/ 0 w 5491958"/>
              <a:gd name="connsiteY4" fmla="*/ 1441530 h 1441530"/>
              <a:gd name="connsiteX5" fmla="*/ 0 w 5491958"/>
              <a:gd name="connsiteY5" fmla="*/ 0 h 1441530"/>
              <a:gd name="connsiteX0" fmla="*/ 0 w 5500347"/>
              <a:gd name="connsiteY0" fmla="*/ 0 h 1441530"/>
              <a:gd name="connsiteX1" fmla="*/ 4890972 w 5500347"/>
              <a:gd name="connsiteY1" fmla="*/ 50334 h 1441530"/>
              <a:gd name="connsiteX2" fmla="*/ 5500347 w 5500347"/>
              <a:gd name="connsiteY2" fmla="*/ 575820 h 1441530"/>
              <a:gd name="connsiteX3" fmla="*/ 5491958 w 5500347"/>
              <a:gd name="connsiteY3" fmla="*/ 1441530 h 1441530"/>
              <a:gd name="connsiteX4" fmla="*/ 0 w 5500347"/>
              <a:gd name="connsiteY4" fmla="*/ 1441530 h 1441530"/>
              <a:gd name="connsiteX5" fmla="*/ 0 w 5500347"/>
              <a:gd name="connsiteY5" fmla="*/ 0 h 1441530"/>
              <a:gd name="connsiteX0" fmla="*/ 0 w 5500347"/>
              <a:gd name="connsiteY0" fmla="*/ 0 h 1441530"/>
              <a:gd name="connsiteX1" fmla="*/ 4890972 w 5500347"/>
              <a:gd name="connsiteY1" fmla="*/ 50334 h 1441530"/>
              <a:gd name="connsiteX2" fmla="*/ 5500347 w 5500347"/>
              <a:gd name="connsiteY2" fmla="*/ 575820 h 1441530"/>
              <a:gd name="connsiteX3" fmla="*/ 5491958 w 5500347"/>
              <a:gd name="connsiteY3" fmla="*/ 1441530 h 1441530"/>
              <a:gd name="connsiteX4" fmla="*/ 0 w 5500347"/>
              <a:gd name="connsiteY4" fmla="*/ 1441530 h 1441530"/>
              <a:gd name="connsiteX5" fmla="*/ 0 w 5500347"/>
              <a:gd name="connsiteY5" fmla="*/ 0 h 1441530"/>
              <a:gd name="connsiteX0" fmla="*/ 0 w 5500347"/>
              <a:gd name="connsiteY0" fmla="*/ 0 h 1441530"/>
              <a:gd name="connsiteX1" fmla="*/ 4890972 w 5500347"/>
              <a:gd name="connsiteY1" fmla="*/ 50334 h 1441530"/>
              <a:gd name="connsiteX2" fmla="*/ 5500347 w 5500347"/>
              <a:gd name="connsiteY2" fmla="*/ 575820 h 1441530"/>
              <a:gd name="connsiteX3" fmla="*/ 5491958 w 5500347"/>
              <a:gd name="connsiteY3" fmla="*/ 1441530 h 1441530"/>
              <a:gd name="connsiteX4" fmla="*/ 0 w 5500347"/>
              <a:gd name="connsiteY4" fmla="*/ 1441530 h 1441530"/>
              <a:gd name="connsiteX5" fmla="*/ 0 w 5500347"/>
              <a:gd name="connsiteY5" fmla="*/ 0 h 1441530"/>
              <a:gd name="connsiteX0" fmla="*/ 0 w 5500347"/>
              <a:gd name="connsiteY0" fmla="*/ 0 h 1441530"/>
              <a:gd name="connsiteX1" fmla="*/ 4907750 w 5500347"/>
              <a:gd name="connsiteY1" fmla="*/ 0 h 1441530"/>
              <a:gd name="connsiteX2" fmla="*/ 5500347 w 5500347"/>
              <a:gd name="connsiteY2" fmla="*/ 575820 h 1441530"/>
              <a:gd name="connsiteX3" fmla="*/ 5491958 w 5500347"/>
              <a:gd name="connsiteY3" fmla="*/ 1441530 h 1441530"/>
              <a:gd name="connsiteX4" fmla="*/ 0 w 5500347"/>
              <a:gd name="connsiteY4" fmla="*/ 1441530 h 1441530"/>
              <a:gd name="connsiteX5" fmla="*/ 0 w 5500347"/>
              <a:gd name="connsiteY5" fmla="*/ 0 h 1441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00347" h="1441530">
                <a:moveTo>
                  <a:pt x="0" y="0"/>
                </a:moveTo>
                <a:lnTo>
                  <a:pt x="4907750" y="0"/>
                </a:lnTo>
                <a:cubicBezTo>
                  <a:pt x="5110875" y="175162"/>
                  <a:pt x="5028774" y="417436"/>
                  <a:pt x="5500347" y="575820"/>
                </a:cubicBezTo>
                <a:cubicBezTo>
                  <a:pt x="5497551" y="864390"/>
                  <a:pt x="5494754" y="1152960"/>
                  <a:pt x="5491958" y="1441530"/>
                </a:cubicBezTo>
                <a:lnTo>
                  <a:pt x="0" y="1441530"/>
                </a:lnTo>
                <a:lnTo>
                  <a:pt x="0" y="0"/>
                </a:lnTo>
                <a:close/>
              </a:path>
            </a:pathLst>
          </a:custGeom>
          <a:solidFill>
            <a:srgbClr val="0064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b="1" dirty="0"/>
              <a:t>Compensation</a:t>
            </a:r>
            <a:r>
              <a:rPr lang="en-GB" dirty="0"/>
              <a:t> </a:t>
            </a:r>
          </a:p>
          <a:p>
            <a:r>
              <a:rPr lang="en-GB" dirty="0"/>
              <a:t>This refers to the act of providing a person with money or other things of value in order to provide for the costs of injuries that they have incurred.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770E5E-B99B-4ECC-83AE-92577DA72E90}"/>
              </a:ext>
            </a:extLst>
          </p:cNvPr>
          <p:cNvSpPr/>
          <p:nvPr/>
        </p:nvSpPr>
        <p:spPr>
          <a:xfrm>
            <a:off x="857093" y="4935772"/>
            <a:ext cx="7429814" cy="1049106"/>
          </a:xfrm>
          <a:prstGeom prst="rect">
            <a:avLst/>
          </a:prstGeom>
          <a:solidFill>
            <a:srgbClr val="0064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b="1" dirty="0"/>
              <a:t>Sentence</a:t>
            </a:r>
          </a:p>
          <a:p>
            <a:r>
              <a:rPr lang="en-GB" dirty="0"/>
              <a:t>This can generally involve  imprisonment, a fine and/or other punishments against a defendant convicted of a crime.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68F188-E7FF-4CEA-BE37-4FF45E76C3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0359">
            <a:off x="5825388" y="2055827"/>
            <a:ext cx="2747592" cy="206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9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3330" y="587216"/>
            <a:ext cx="783059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5400" b="0" i="0" dirty="0" smtClean="0">
                <a:solidFill>
                  <a:srgbClr val="FF0000"/>
                </a:solidFill>
                <a:effectLst/>
                <a:latin typeface="Twinkl" panose="020B0604020202020204" charset="0"/>
              </a:rPr>
              <a:t>Democracy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5400" b="0" i="0" dirty="0" smtClean="0">
                <a:solidFill>
                  <a:srgbClr val="111111"/>
                </a:solidFill>
                <a:effectLst/>
                <a:latin typeface="Twinkl" panose="020B0604020202020204" charset="0"/>
              </a:rPr>
              <a:t>Rule of law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5400" b="0" i="0" dirty="0" smtClean="0">
                <a:solidFill>
                  <a:srgbClr val="111111"/>
                </a:solidFill>
                <a:effectLst/>
                <a:latin typeface="Twinkl" panose="020B0604020202020204" charset="0"/>
              </a:rPr>
              <a:t>Individual liberty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5400" b="0" i="0" dirty="0" smtClean="0">
                <a:solidFill>
                  <a:srgbClr val="FF0000"/>
                </a:solidFill>
                <a:effectLst/>
                <a:latin typeface="Twinkl" panose="020B0604020202020204" charset="0"/>
              </a:rPr>
              <a:t>Mutual respect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5400" b="0" i="0" dirty="0" smtClean="0">
                <a:solidFill>
                  <a:srgbClr val="111111"/>
                </a:solidFill>
                <a:effectLst/>
                <a:latin typeface="Twinkl" panose="020B0604020202020204" charset="0"/>
              </a:rPr>
              <a:t>Tolerance</a:t>
            </a:r>
          </a:p>
          <a:p>
            <a:endParaRPr lang="en-GB" sz="5400" b="0" i="0" dirty="0" smtClean="0">
              <a:solidFill>
                <a:srgbClr val="111111"/>
              </a:solidFill>
              <a:effectLst/>
              <a:latin typeface="Twinkl" panose="020B0604020202020204" charset="0"/>
            </a:endParaRPr>
          </a:p>
          <a:p>
            <a:pPr algn="ctr"/>
            <a:r>
              <a:rPr lang="en-GB" sz="5400" i="1" dirty="0" smtClean="0">
                <a:solidFill>
                  <a:srgbClr val="111111"/>
                </a:solidFill>
                <a:latin typeface="Twinkl" panose="020B0604020202020204" charset="0"/>
              </a:rPr>
              <a:t>What are these?</a:t>
            </a:r>
            <a:endParaRPr lang="en-GB" sz="5400" b="0" i="1" dirty="0">
              <a:solidFill>
                <a:srgbClr val="111111"/>
              </a:solidFill>
              <a:effectLst/>
              <a:latin typeface="Twinkl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10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extBox 2"/>
          <p:cNvSpPr txBox="1">
            <a:spLocks noChangeArrowheads="1"/>
          </p:cNvSpPr>
          <p:nvPr/>
        </p:nvSpPr>
        <p:spPr bwMode="auto">
          <a:xfrm>
            <a:off x="4588822" y="1328941"/>
            <a:ext cx="3310578" cy="1603104"/>
          </a:xfrm>
          <a:prstGeom prst="rect">
            <a:avLst/>
          </a:prstGeom>
          <a:solidFill>
            <a:srgbClr val="AFDEF9"/>
          </a:solidFill>
          <a:ln>
            <a:noFill/>
          </a:ln>
        </p:spPr>
        <p:txBody>
          <a:bodyPr wrap="square" lIns="144000" tIns="108000" rIns="1116000" bIns="108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eaLnBrk="1" hangingPunct="1"/>
            <a:r>
              <a:rPr lang="en-GB" dirty="0"/>
              <a:t>If we didn’t have rules and everyone could do whatever they wanted, there would be chaos.</a:t>
            </a:r>
            <a:endParaRPr lang="en-GB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918526" y="1172252"/>
            <a:ext cx="1617834" cy="51364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Why Are Rules Important?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1182559" y="1473201"/>
            <a:ext cx="2919541" cy="69621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F08215"/>
            </a:solidFill>
          </a:ln>
        </p:spPr>
        <p:txBody>
          <a:bodyPr wrap="square" lIns="540000" tIns="108000" rIns="108000" bIns="1080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To keep people safe.</a:t>
            </a:r>
          </a:p>
        </p:txBody>
      </p:sp>
      <p:sp>
        <p:nvSpPr>
          <p:cNvPr id="3" name="Oval 2"/>
          <p:cNvSpPr/>
          <p:nvPr/>
        </p:nvSpPr>
        <p:spPr>
          <a:xfrm>
            <a:off x="687260" y="1326010"/>
            <a:ext cx="990598" cy="990598"/>
          </a:xfrm>
          <a:prstGeom prst="ellipse">
            <a:avLst/>
          </a:prstGeom>
          <a:solidFill>
            <a:srgbClr val="F08215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82559" y="2264984"/>
            <a:ext cx="3073400" cy="69621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F9B000"/>
            </a:solidFill>
          </a:ln>
        </p:spPr>
        <p:txBody>
          <a:bodyPr wrap="square" lIns="540000" tIns="108000" rIns="108000" bIns="1080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To help people learn.</a:t>
            </a:r>
          </a:p>
        </p:txBody>
      </p:sp>
      <p:sp>
        <p:nvSpPr>
          <p:cNvPr id="20" name="Oval 19"/>
          <p:cNvSpPr/>
          <p:nvPr/>
        </p:nvSpPr>
        <p:spPr>
          <a:xfrm>
            <a:off x="687260" y="2117793"/>
            <a:ext cx="990598" cy="990598"/>
          </a:xfrm>
          <a:prstGeom prst="ellipse">
            <a:avLst/>
          </a:prstGeom>
          <a:solidFill>
            <a:srgbClr val="F9B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82559" y="3056767"/>
            <a:ext cx="7258051" cy="69621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85BD33"/>
            </a:solidFill>
          </a:ln>
        </p:spPr>
        <p:txBody>
          <a:bodyPr wrap="square" lIns="540000" tIns="108000" rIns="108000" bIns="1080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To help us understand the difference between right and wrong.</a:t>
            </a:r>
          </a:p>
        </p:txBody>
      </p:sp>
      <p:sp>
        <p:nvSpPr>
          <p:cNvPr id="23" name="Oval 22"/>
          <p:cNvSpPr/>
          <p:nvPr/>
        </p:nvSpPr>
        <p:spPr>
          <a:xfrm>
            <a:off x="687260" y="2909576"/>
            <a:ext cx="990598" cy="990598"/>
          </a:xfrm>
          <a:prstGeom prst="ellipse">
            <a:avLst/>
          </a:prstGeom>
          <a:solidFill>
            <a:srgbClr val="85BD3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182559" y="3848550"/>
            <a:ext cx="4616451" cy="69621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00A8E7"/>
            </a:solidFill>
          </a:ln>
        </p:spPr>
        <p:txBody>
          <a:bodyPr wrap="square" lIns="540000" tIns="108000" rIns="108000" bIns="1080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To give everyone a chance to join in.</a:t>
            </a:r>
          </a:p>
        </p:txBody>
      </p:sp>
      <p:sp>
        <p:nvSpPr>
          <p:cNvPr id="26" name="Oval 25"/>
          <p:cNvSpPr/>
          <p:nvPr/>
        </p:nvSpPr>
        <p:spPr>
          <a:xfrm>
            <a:off x="687260" y="3701359"/>
            <a:ext cx="990598" cy="990598"/>
          </a:xfrm>
          <a:prstGeom prst="ellipse">
            <a:avLst/>
          </a:prstGeom>
          <a:solidFill>
            <a:srgbClr val="00A8E7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4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82559" y="4640333"/>
            <a:ext cx="4883151" cy="69621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643C90"/>
            </a:solidFill>
          </a:ln>
        </p:spPr>
        <p:txBody>
          <a:bodyPr wrap="square" lIns="540000" tIns="108000" rIns="108000" bIns="1080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To help us show respect for each other.</a:t>
            </a:r>
          </a:p>
        </p:txBody>
      </p:sp>
      <p:sp>
        <p:nvSpPr>
          <p:cNvPr id="29" name="Oval 28"/>
          <p:cNvSpPr/>
          <p:nvPr/>
        </p:nvSpPr>
        <p:spPr>
          <a:xfrm>
            <a:off x="687260" y="4493142"/>
            <a:ext cx="990598" cy="990598"/>
          </a:xfrm>
          <a:prstGeom prst="ellipse">
            <a:avLst/>
          </a:prstGeom>
          <a:solidFill>
            <a:srgbClr val="643C9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182559" y="5432115"/>
            <a:ext cx="4883151" cy="69621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EE73AA"/>
            </a:solidFill>
          </a:ln>
        </p:spPr>
        <p:txBody>
          <a:bodyPr wrap="square" lIns="540000" tIns="108000" rIns="108000" bIns="1080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To give everyone a chance to be heard.</a:t>
            </a:r>
          </a:p>
        </p:txBody>
      </p:sp>
      <p:sp>
        <p:nvSpPr>
          <p:cNvPr id="32" name="Oval 31"/>
          <p:cNvSpPr/>
          <p:nvPr/>
        </p:nvSpPr>
        <p:spPr>
          <a:xfrm>
            <a:off x="687260" y="5310737"/>
            <a:ext cx="990598" cy="990598"/>
          </a:xfrm>
          <a:prstGeom prst="ellipse">
            <a:avLst/>
          </a:prstGeom>
          <a:solidFill>
            <a:srgbClr val="EE73A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35129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 animBg="1"/>
      <p:bldP spid="12" grpId="0" animBg="1"/>
      <p:bldP spid="3" grpId="0" animBg="1"/>
      <p:bldP spid="19" grpId="0" animBg="1"/>
      <p:bldP spid="20" grpId="0" animBg="1"/>
      <p:bldP spid="22" grpId="0" animBg="1"/>
      <p:bldP spid="23" grpId="0" animBg="1"/>
      <p:bldP spid="25" grpId="0" animBg="1"/>
      <p:bldP spid="26" grpId="0" animBg="1"/>
      <p:bldP spid="28" grpId="0" animBg="1"/>
      <p:bldP spid="29" grpId="0" animBg="1"/>
      <p:bldP spid="31" grpId="0" animBg="1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823669" y="1664031"/>
            <a:ext cx="3045205" cy="2434101"/>
          </a:xfrm>
          <a:prstGeom prst="rect">
            <a:avLst/>
          </a:prstGeom>
          <a:solidFill>
            <a:srgbClr val="0064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dirty="0" smtClean="0"/>
              <a:t>Who is this?</a:t>
            </a:r>
          </a:p>
          <a:p>
            <a:pPr algn="ctr"/>
            <a:endParaRPr lang="en-GB" dirty="0"/>
          </a:p>
          <a:p>
            <a:pPr algn="ctr"/>
            <a:r>
              <a:rPr lang="en-GB" dirty="0" smtClean="0"/>
              <a:t>Originally </a:t>
            </a:r>
            <a:r>
              <a:rPr lang="en-GB" dirty="0"/>
              <a:t>known as the goddess Themis, she represents </a:t>
            </a:r>
            <a:r>
              <a:rPr lang="en-GB" dirty="0"/>
              <a:t>f</a:t>
            </a:r>
            <a:r>
              <a:rPr lang="en-GB" dirty="0" smtClean="0"/>
              <a:t>…?</a:t>
            </a:r>
          </a:p>
          <a:p>
            <a:pPr algn="ctr"/>
            <a:endParaRPr lang="en-GB" dirty="0"/>
          </a:p>
          <a:p>
            <a:pPr algn="ctr"/>
            <a:r>
              <a:rPr lang="en-GB" dirty="0" smtClean="0"/>
              <a:t>In </a:t>
            </a:r>
            <a:r>
              <a:rPr lang="en-GB" dirty="0"/>
              <a:t>Greek, Themis </a:t>
            </a:r>
            <a:r>
              <a:rPr lang="en-GB" dirty="0" smtClean="0"/>
              <a:t>means o…?</a:t>
            </a:r>
            <a:endParaRPr lang="en-GB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Lady </a:t>
            </a:r>
            <a:r>
              <a:rPr lang="en-GB" sz="3600" dirty="0" smtClean="0">
                <a:latin typeface="+mn-lt"/>
              </a:rPr>
              <a:t>J…..?</a:t>
            </a:r>
            <a:endParaRPr lang="en-GB" sz="3600" dirty="0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38695A-AFF8-4160-BB22-AC79BE89F3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038" y="1473201"/>
            <a:ext cx="3511631" cy="4682175"/>
          </a:xfrm>
          <a:prstGeom prst="rect">
            <a:avLst/>
          </a:prstGeom>
          <a:ln w="38100">
            <a:solidFill>
              <a:srgbClr val="00649C"/>
            </a:solidFill>
          </a:ln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3B726-BF6B-408D-AD61-AB3346E74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922713"/>
            <a:ext cx="8220075" cy="802158"/>
          </a:xfrm>
        </p:spPr>
        <p:txBody>
          <a:bodyPr/>
          <a:lstStyle/>
          <a:p>
            <a:pPr algn="ctr"/>
            <a:r>
              <a:rPr lang="en-GB" dirty="0"/>
              <a:t>Why does Britain </a:t>
            </a:r>
            <a:br>
              <a:rPr lang="en-GB" dirty="0"/>
            </a:br>
            <a:r>
              <a:rPr lang="en-GB" dirty="0"/>
              <a:t>have a legal </a:t>
            </a:r>
            <a:r>
              <a:rPr lang="en-GB" dirty="0" smtClean="0"/>
              <a:t>system with laws and rules?</a:t>
            </a:r>
            <a:endParaRPr lang="en-A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7D8024-DBFA-4514-85D7-753199AD0028}"/>
              </a:ext>
            </a:extLst>
          </p:cNvPr>
          <p:cNvSpPr txBox="1"/>
          <p:nvPr/>
        </p:nvSpPr>
        <p:spPr>
          <a:xfrm>
            <a:off x="838023" y="2244357"/>
            <a:ext cx="5856087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Here are just a few: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To prevent </a:t>
            </a:r>
            <a:r>
              <a:rPr lang="en-GB" dirty="0" smtClean="0"/>
              <a:t>unacceptable behaviour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To </a:t>
            </a:r>
            <a:r>
              <a:rPr lang="en-GB" dirty="0" smtClean="0"/>
              <a:t>keep an eye on businesses and how they spend their money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To identify who should </a:t>
            </a:r>
            <a:r>
              <a:rPr lang="en-GB" dirty="0" smtClean="0"/>
              <a:t>own houses ands buildings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To </a:t>
            </a:r>
            <a:r>
              <a:rPr lang="en-GB" dirty="0" smtClean="0"/>
              <a:t>help families with their relationships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To </a:t>
            </a:r>
            <a:r>
              <a:rPr lang="en-GB" dirty="0" smtClean="0"/>
              <a:t>help people solve arguments between one another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4EB3689-DA11-4496-B889-056096274C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112" y="1993266"/>
            <a:ext cx="2432972" cy="265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0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8D5AE-A9A7-44EA-AFA3-C9855ACFC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Civil Law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9A7E0F-7875-41AD-9B67-DF04003D01D7}"/>
              </a:ext>
            </a:extLst>
          </p:cNvPr>
          <p:cNvSpPr/>
          <p:nvPr/>
        </p:nvSpPr>
        <p:spPr>
          <a:xfrm>
            <a:off x="800007" y="1571141"/>
            <a:ext cx="3436433" cy="772107"/>
          </a:xfrm>
          <a:prstGeom prst="rect">
            <a:avLst/>
          </a:prstGeom>
          <a:solidFill>
            <a:srgbClr val="0064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/>
              <a:t>Civil law is </a:t>
            </a:r>
            <a:r>
              <a:rPr lang="en-GB" dirty="0" smtClean="0"/>
              <a:t>all about people dealing with other people:</a:t>
            </a:r>
            <a:endParaRPr lang="en-GB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D7DD814-E1DE-43C0-BF5D-B634B969CBE1}"/>
              </a:ext>
            </a:extLst>
          </p:cNvPr>
          <p:cNvGrpSpPr/>
          <p:nvPr/>
        </p:nvGrpSpPr>
        <p:grpSpPr>
          <a:xfrm>
            <a:off x="4236440" y="1441030"/>
            <a:ext cx="4180775" cy="1830676"/>
            <a:chOff x="4236440" y="1441030"/>
            <a:chExt cx="4180775" cy="183067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08F3AD0-2C08-4298-9F7B-9F36D6B1C64F}"/>
                </a:ext>
              </a:extLst>
            </p:cNvPr>
            <p:cNvSpPr txBox="1"/>
            <p:nvPr/>
          </p:nvSpPr>
          <p:spPr>
            <a:xfrm>
              <a:off x="4506027" y="1481590"/>
              <a:ext cx="3837966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dirty="0"/>
                <a:t>Civil law covers activities such as: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Lending and </a:t>
              </a:r>
              <a:r>
                <a:rPr lang="en-GB" dirty="0" smtClean="0"/>
                <a:t>borrowing…..?</a:t>
              </a:r>
              <a:endParaRPr lang="en-GB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Entering into contracts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Disputes </a:t>
              </a:r>
              <a:r>
                <a:rPr lang="en-GB" dirty="0" smtClean="0"/>
                <a:t>with…..?</a:t>
              </a:r>
              <a:endParaRPr lang="en-GB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 smtClean="0"/>
                <a:t>Getting…..?</a:t>
              </a:r>
              <a:endParaRPr lang="en-GB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Inheritances and wills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AD4DAA1-C359-4AD8-94B9-46625F894448}"/>
                </a:ext>
              </a:extLst>
            </p:cNvPr>
            <p:cNvSpPr/>
            <p:nvPr/>
          </p:nvSpPr>
          <p:spPr>
            <a:xfrm>
              <a:off x="4236440" y="1441030"/>
              <a:ext cx="4180775" cy="1830676"/>
            </a:xfrm>
            <a:prstGeom prst="rect">
              <a:avLst/>
            </a:prstGeom>
            <a:noFill/>
            <a:ln w="28575">
              <a:solidFill>
                <a:srgbClr val="0064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6747E688-503D-4F68-AF5A-02AABC33468A}"/>
              </a:ext>
            </a:extLst>
          </p:cNvPr>
          <p:cNvSpPr/>
          <p:nvPr/>
        </p:nvSpPr>
        <p:spPr>
          <a:xfrm>
            <a:off x="2315361" y="4276820"/>
            <a:ext cx="6101855" cy="772107"/>
          </a:xfrm>
          <a:prstGeom prst="rect">
            <a:avLst/>
          </a:prstGeom>
          <a:solidFill>
            <a:srgbClr val="0064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lvl="2"/>
            <a:r>
              <a:rPr lang="en-GB" b="1" dirty="0"/>
              <a:t>Challenge:</a:t>
            </a:r>
          </a:p>
          <a:p>
            <a:pPr lvl="2"/>
            <a:r>
              <a:rPr lang="en-GB" dirty="0"/>
              <a:t>Can you think of any more civil law activities?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1F083A-BDBA-46AC-B8C1-FE187C7E78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856" y="2709644"/>
            <a:ext cx="21942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66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8D5AE-A9A7-44EA-AFA3-C9855ACFC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Criminal Law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9A7E0F-7875-41AD-9B67-DF04003D01D7}"/>
              </a:ext>
            </a:extLst>
          </p:cNvPr>
          <p:cNvSpPr/>
          <p:nvPr/>
        </p:nvSpPr>
        <p:spPr>
          <a:xfrm>
            <a:off x="800007" y="1430765"/>
            <a:ext cx="3436433" cy="1326105"/>
          </a:xfrm>
          <a:prstGeom prst="rect">
            <a:avLst/>
          </a:prstGeom>
          <a:solidFill>
            <a:srgbClr val="0064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/>
              <a:t>Criminal offences are regarded as offences against society.  It includes the punishment of people who break these laws.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5E1F391-990F-409B-A02E-27EEEE42724F}"/>
              </a:ext>
            </a:extLst>
          </p:cNvPr>
          <p:cNvGrpSpPr/>
          <p:nvPr/>
        </p:nvGrpSpPr>
        <p:grpSpPr>
          <a:xfrm>
            <a:off x="4236440" y="1441029"/>
            <a:ext cx="4180775" cy="2079745"/>
            <a:chOff x="4236440" y="1441029"/>
            <a:chExt cx="4180775" cy="207974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08F3AD0-2C08-4298-9F7B-9F36D6B1C64F}"/>
                </a:ext>
              </a:extLst>
            </p:cNvPr>
            <p:cNvSpPr txBox="1"/>
            <p:nvPr/>
          </p:nvSpPr>
          <p:spPr>
            <a:xfrm>
              <a:off x="4506027" y="1481590"/>
              <a:ext cx="3837966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dirty="0"/>
                <a:t>It deals with matters such as</a:t>
              </a:r>
              <a:r>
                <a:rPr lang="en-GB" dirty="0" smtClean="0"/>
                <a:t>:</a:t>
              </a:r>
            </a:p>
            <a:p>
              <a:endParaRPr lang="en-GB" dirty="0"/>
            </a:p>
            <a:p>
              <a:r>
                <a:rPr lang="en-GB" b="1" dirty="0"/>
                <a:t>Crimes against people</a:t>
              </a:r>
              <a:r>
                <a:rPr lang="en-GB" dirty="0"/>
                <a:t>:</a:t>
              </a:r>
            </a:p>
            <a:p>
              <a:endParaRPr lang="en-GB" dirty="0"/>
            </a:p>
            <a:p>
              <a:r>
                <a:rPr lang="en-GB" b="1" dirty="0" smtClean="0"/>
                <a:t>Crimes against property and buildings</a:t>
              </a:r>
              <a:endParaRPr lang="en-GB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AD4DAA1-C359-4AD8-94B9-46625F894448}"/>
                </a:ext>
              </a:extLst>
            </p:cNvPr>
            <p:cNvSpPr/>
            <p:nvPr/>
          </p:nvSpPr>
          <p:spPr>
            <a:xfrm>
              <a:off x="4236440" y="1441029"/>
              <a:ext cx="4180775" cy="2079745"/>
            </a:xfrm>
            <a:prstGeom prst="rect">
              <a:avLst/>
            </a:prstGeom>
            <a:noFill/>
            <a:ln w="28575">
              <a:solidFill>
                <a:srgbClr val="0064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E80A1D9-0381-469B-803C-56185589EC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748" y="2858548"/>
            <a:ext cx="1806771" cy="720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31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CAE8F-A532-4273-A973-E5B8BB497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The Old </a:t>
            </a:r>
            <a:r>
              <a:rPr lang="en-AU" dirty="0" smtClean="0"/>
              <a:t>B…..?</a:t>
            </a:r>
            <a:endParaRPr lang="en-AU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3FD8D1F-B7D6-42EA-919D-87D92D3CF5CE}"/>
              </a:ext>
            </a:extLst>
          </p:cNvPr>
          <p:cNvGrpSpPr/>
          <p:nvPr/>
        </p:nvGrpSpPr>
        <p:grpSpPr>
          <a:xfrm>
            <a:off x="942398" y="1389313"/>
            <a:ext cx="7259204" cy="4079374"/>
            <a:chOff x="942398" y="1389313"/>
            <a:chExt cx="7259204" cy="407937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DB382D8-4519-46B4-8DB7-4433FDDEAC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944"/>
            <a:stretch/>
          </p:blipFill>
          <p:spPr>
            <a:xfrm>
              <a:off x="942398" y="1389313"/>
              <a:ext cx="7259204" cy="4079374"/>
            </a:xfrm>
            <a:prstGeom prst="rect">
              <a:avLst/>
            </a:prstGeom>
            <a:ln w="28575">
              <a:solidFill>
                <a:srgbClr val="00649C"/>
              </a:solidFill>
            </a:ln>
          </p:spPr>
        </p:pic>
        <p:sp>
          <p:nvSpPr>
            <p:cNvPr id="6" name="TextBox 21">
              <a:extLst>
                <a:ext uri="{FF2B5EF4-FFF2-40B4-BE49-F238E27FC236}">
                  <a16:creationId xmlns:a16="http://schemas.microsoft.com/office/drawing/2014/main" id="{88CB58B5-69CC-44D3-A2C7-006DD5F1F6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4780" y="4914627"/>
              <a:ext cx="3564910" cy="869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ctr" anchorCtr="1">
              <a:no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altLang="en-US" sz="5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rPr>
                <a:t>“</a:t>
              </a:r>
              <a:r>
                <a:rPr lang="en-GB" altLang="en-US" sz="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rPr>
                <a:t>The Old Bailey</a:t>
              </a:r>
              <a:r>
                <a:rPr lang="en-GB" altLang="en-US" sz="5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rPr>
                <a:t>” by [</a:t>
              </a:r>
              <a:r>
                <a:rPr lang="en-GB" altLang="en-US" sz="5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rPr>
                <a:t>It's No Game</a:t>
              </a:r>
              <a:r>
                <a:rPr lang="en-GB" altLang="en-US" sz="5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rPr>
                <a:t>] is licensed under </a:t>
              </a:r>
              <a:r>
                <a:rPr lang="en-GB" altLang="en-US" sz="500" b="1" dirty="0"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  <a:hlinkClick r:id="rId3"/>
                </a:rPr>
                <a:t>CC BY 2.0</a:t>
              </a:r>
              <a:endParaRPr lang="en-GB" altLang="en-US" sz="5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5223C50E-34DF-418F-B179-6E962697A776}"/>
              </a:ext>
            </a:extLst>
          </p:cNvPr>
          <p:cNvSpPr/>
          <p:nvPr/>
        </p:nvSpPr>
        <p:spPr>
          <a:xfrm>
            <a:off x="804773" y="5060260"/>
            <a:ext cx="7524924" cy="1049106"/>
          </a:xfrm>
          <a:prstGeom prst="rect">
            <a:avLst/>
          </a:prstGeom>
          <a:solidFill>
            <a:srgbClr val="0064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The Central Criminal Court of England and Wales, commonly known as the Old Bailey from the street on which it stands, is a court in London, and one of a number of buildings housing the Crown Court.</a:t>
            </a:r>
          </a:p>
        </p:txBody>
      </p:sp>
    </p:spTree>
    <p:extLst>
      <p:ext uri="{BB962C8B-B14F-4D97-AF65-F5344CB8AC3E}">
        <p14:creationId xmlns:p14="http://schemas.microsoft.com/office/powerpoint/2010/main" val="3298401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2B828E38-98E0-4383-94F7-1551083635AD}" vid="{98D973AB-FEE2-41B7-BB8D-8C5BBB1E938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53</TotalTime>
  <Words>424</Words>
  <Application>Microsoft Office PowerPoint</Application>
  <PresentationFormat>On-screen Show (4:3)</PresentationFormat>
  <Paragraphs>69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Twinkl</vt:lpstr>
      <vt:lpstr>Roboto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Why Are Rules Important?</vt:lpstr>
      <vt:lpstr>Lady J…..?</vt:lpstr>
      <vt:lpstr>Why does Britain  have a legal system with laws and rules?</vt:lpstr>
      <vt:lpstr>Civil Law</vt:lpstr>
      <vt:lpstr>Criminal Law</vt:lpstr>
      <vt:lpstr>The Old B…..?</vt:lpstr>
      <vt:lpstr>Compensation or Punishment?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Twinkl A5</dc:creator>
  <cp:lastModifiedBy>Markeaton Head</cp:lastModifiedBy>
  <cp:revision>18</cp:revision>
  <dcterms:created xsi:type="dcterms:W3CDTF">2020-10-20T00:11:45Z</dcterms:created>
  <dcterms:modified xsi:type="dcterms:W3CDTF">2022-03-08T09:31:25Z</dcterms:modified>
</cp:coreProperties>
</file>