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14"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Lst>
  <p:sldSz cx="9144000" cy="5143500" type="screen16x9"/>
  <p:notesSz cx="6858000" cy="91440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0.71689999999999998</c:v>
                </c:pt>
              </c:numCache>
            </c:numRef>
          </c:val>
          <c:extLst>
            <c:ext xmlns:c16="http://schemas.microsoft.com/office/drawing/2014/chart" uri="{C3380CC4-5D6E-409C-BE32-E72D297353CC}">
              <c16:uniqueId val="{00000000-2196-4555-B81D-7E30F2E7C969}"/>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0.26939999999999997</c:v>
                </c:pt>
              </c:numCache>
            </c:numRef>
          </c:val>
          <c:extLst>
            <c:ext xmlns:c16="http://schemas.microsoft.com/office/drawing/2014/chart" uri="{C3380CC4-5D6E-409C-BE32-E72D297353CC}">
              <c16:uniqueId val="{00000001-2196-4555-B81D-7E30F2E7C969}"/>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9.1000000000000004E-3</c:v>
                </c:pt>
              </c:numCache>
            </c:numRef>
          </c:val>
          <c:extLst>
            <c:ext xmlns:c16="http://schemas.microsoft.com/office/drawing/2014/chart" uri="{C3380CC4-5D6E-409C-BE32-E72D297353CC}">
              <c16:uniqueId val="{00000002-2196-4555-B81D-7E30F2E7C969}"/>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4.5999999999999999E-3</c:v>
                </c:pt>
              </c:numCache>
            </c:numRef>
          </c:val>
          <c:extLst>
            <c:ext xmlns:c16="http://schemas.microsoft.com/office/drawing/2014/chart" uri="{C3380CC4-5D6E-409C-BE32-E72D297353CC}">
              <c16:uniqueId val="{00000003-2196-4555-B81D-7E30F2E7C969}"/>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0.4955</c:v>
                </c:pt>
              </c:numCache>
            </c:numRef>
          </c:val>
          <c:extLst>
            <c:ext xmlns:c16="http://schemas.microsoft.com/office/drawing/2014/chart" uri="{C3380CC4-5D6E-409C-BE32-E72D297353CC}">
              <c16:uniqueId val="{00000000-0752-40E8-976C-7C38FF42D36F}"/>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0.44550000000000001</c:v>
                </c:pt>
              </c:numCache>
            </c:numRef>
          </c:val>
          <c:extLst>
            <c:ext xmlns:c16="http://schemas.microsoft.com/office/drawing/2014/chart" uri="{C3380CC4-5D6E-409C-BE32-E72D297353CC}">
              <c16:uniqueId val="{00000001-0752-40E8-976C-7C38FF42D36F}"/>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5.91E-2</c:v>
                </c:pt>
              </c:numCache>
            </c:numRef>
          </c:val>
          <c:extLst>
            <c:ext xmlns:c16="http://schemas.microsoft.com/office/drawing/2014/chart" uri="{C3380CC4-5D6E-409C-BE32-E72D297353CC}">
              <c16:uniqueId val="{00000002-0752-40E8-976C-7C38FF42D36F}"/>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0</c:v>
                </c:pt>
              </c:numCache>
            </c:numRef>
          </c:val>
          <c:extLst>
            <c:ext xmlns:c16="http://schemas.microsoft.com/office/drawing/2014/chart" uri="{C3380CC4-5D6E-409C-BE32-E72D297353CC}">
              <c16:uniqueId val="{00000003-0752-40E8-976C-7C38FF42D36F}"/>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0.67269999999999996</c:v>
                </c:pt>
              </c:numCache>
            </c:numRef>
          </c:val>
          <c:extLst>
            <c:ext xmlns:c16="http://schemas.microsoft.com/office/drawing/2014/chart" uri="{C3380CC4-5D6E-409C-BE32-E72D297353CC}">
              <c16:uniqueId val="{00000000-5418-46CC-A134-2CF2A8CC3ABC}"/>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0.31359999999999999</c:v>
                </c:pt>
              </c:numCache>
            </c:numRef>
          </c:val>
          <c:extLst>
            <c:ext xmlns:c16="http://schemas.microsoft.com/office/drawing/2014/chart" uri="{C3380CC4-5D6E-409C-BE32-E72D297353CC}">
              <c16:uniqueId val="{00000001-5418-46CC-A134-2CF2A8CC3ABC}"/>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9.1000000000000004E-3</c:v>
                </c:pt>
              </c:numCache>
            </c:numRef>
          </c:val>
          <c:extLst>
            <c:ext xmlns:c16="http://schemas.microsoft.com/office/drawing/2014/chart" uri="{C3380CC4-5D6E-409C-BE32-E72D297353CC}">
              <c16:uniqueId val="{00000002-5418-46CC-A134-2CF2A8CC3ABC}"/>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4.4999999999999997E-3</c:v>
                </c:pt>
              </c:numCache>
            </c:numRef>
          </c:val>
          <c:extLst>
            <c:ext xmlns:c16="http://schemas.microsoft.com/office/drawing/2014/chart" uri="{C3380CC4-5D6E-409C-BE32-E72D297353CC}">
              <c16:uniqueId val="{00000003-5418-46CC-A134-2CF2A8CC3ABC}"/>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0.51829999999999998</c:v>
                </c:pt>
              </c:numCache>
            </c:numRef>
          </c:val>
          <c:extLst>
            <c:ext xmlns:c16="http://schemas.microsoft.com/office/drawing/2014/chart" uri="{C3380CC4-5D6E-409C-BE32-E72D297353CC}">
              <c16:uniqueId val="{00000000-5005-42C1-8EC9-A0098CF1FD03}"/>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0.43580000000000002</c:v>
                </c:pt>
              </c:numCache>
            </c:numRef>
          </c:val>
          <c:extLst>
            <c:ext xmlns:c16="http://schemas.microsoft.com/office/drawing/2014/chart" uri="{C3380CC4-5D6E-409C-BE32-E72D297353CC}">
              <c16:uniqueId val="{00000001-5005-42C1-8EC9-A0098CF1FD03}"/>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3.6700000000000003E-2</c:v>
                </c:pt>
              </c:numCache>
            </c:numRef>
          </c:val>
          <c:extLst>
            <c:ext xmlns:c16="http://schemas.microsoft.com/office/drawing/2014/chart" uri="{C3380CC4-5D6E-409C-BE32-E72D297353CC}">
              <c16:uniqueId val="{00000002-5005-42C1-8EC9-A0098CF1FD03}"/>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9.1999999999999998E-3</c:v>
                </c:pt>
              </c:numCache>
            </c:numRef>
          </c:val>
          <c:extLst>
            <c:ext xmlns:c16="http://schemas.microsoft.com/office/drawing/2014/chart" uri="{C3380CC4-5D6E-409C-BE32-E72D297353CC}">
              <c16:uniqueId val="{00000003-5005-42C1-8EC9-A0098CF1FD03}"/>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0.65449999999999997</c:v>
                </c:pt>
              </c:numCache>
            </c:numRef>
          </c:val>
          <c:extLst>
            <c:ext xmlns:c16="http://schemas.microsoft.com/office/drawing/2014/chart" uri="{C3380CC4-5D6E-409C-BE32-E72D297353CC}">
              <c16:uniqueId val="{00000000-672A-4D72-9394-54F284E47B30}"/>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0.32269999999999999</c:v>
                </c:pt>
              </c:numCache>
            </c:numRef>
          </c:val>
          <c:extLst>
            <c:ext xmlns:c16="http://schemas.microsoft.com/office/drawing/2014/chart" uri="{C3380CC4-5D6E-409C-BE32-E72D297353CC}">
              <c16:uniqueId val="{00000001-672A-4D72-9394-54F284E47B30}"/>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1.8200000000000001E-2</c:v>
                </c:pt>
              </c:numCache>
            </c:numRef>
          </c:val>
          <c:extLst>
            <c:ext xmlns:c16="http://schemas.microsoft.com/office/drawing/2014/chart" uri="{C3380CC4-5D6E-409C-BE32-E72D297353CC}">
              <c16:uniqueId val="{00000002-672A-4D72-9394-54F284E47B30}"/>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4.4999999999999997E-3</c:v>
                </c:pt>
              </c:numCache>
            </c:numRef>
          </c:val>
          <c:extLst>
            <c:ext xmlns:c16="http://schemas.microsoft.com/office/drawing/2014/chart" uri="{C3380CC4-5D6E-409C-BE32-E72D297353CC}">
              <c16:uniqueId val="{00000003-672A-4D72-9394-54F284E47B30}"/>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0.55710000000000004</c:v>
                </c:pt>
              </c:numCache>
            </c:numRef>
          </c:val>
          <c:extLst>
            <c:ext xmlns:c16="http://schemas.microsoft.com/office/drawing/2014/chart" uri="{C3380CC4-5D6E-409C-BE32-E72D297353CC}">
              <c16:uniqueId val="{00000000-E1E5-4A81-9F12-87808E3D2DD4}"/>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0.39729999999999999</c:v>
                </c:pt>
              </c:numCache>
            </c:numRef>
          </c:val>
          <c:extLst>
            <c:ext xmlns:c16="http://schemas.microsoft.com/office/drawing/2014/chart" uri="{C3380CC4-5D6E-409C-BE32-E72D297353CC}">
              <c16:uniqueId val="{00000001-E1E5-4A81-9F12-87808E3D2DD4}"/>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4.1099999999999998E-2</c:v>
                </c:pt>
              </c:numCache>
            </c:numRef>
          </c:val>
          <c:extLst>
            <c:ext xmlns:c16="http://schemas.microsoft.com/office/drawing/2014/chart" uri="{C3380CC4-5D6E-409C-BE32-E72D297353CC}">
              <c16:uniqueId val="{00000002-E1E5-4A81-9F12-87808E3D2DD4}"/>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4.5999999999999999E-3</c:v>
                </c:pt>
              </c:numCache>
            </c:numRef>
          </c:val>
          <c:extLst>
            <c:ext xmlns:c16="http://schemas.microsoft.com/office/drawing/2014/chart" uri="{C3380CC4-5D6E-409C-BE32-E72D297353CC}">
              <c16:uniqueId val="{00000003-E1E5-4A81-9F12-87808E3D2DD4}"/>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0.68489999999999995</c:v>
                </c:pt>
              </c:numCache>
            </c:numRef>
          </c:val>
          <c:extLst>
            <c:ext xmlns:c16="http://schemas.microsoft.com/office/drawing/2014/chart" uri="{C3380CC4-5D6E-409C-BE32-E72D297353CC}">
              <c16:uniqueId val="{00000000-EA48-418E-877D-FC10722EFDE8}"/>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0.30590000000000001</c:v>
                </c:pt>
              </c:numCache>
            </c:numRef>
          </c:val>
          <c:extLst>
            <c:ext xmlns:c16="http://schemas.microsoft.com/office/drawing/2014/chart" uri="{C3380CC4-5D6E-409C-BE32-E72D297353CC}">
              <c16:uniqueId val="{00000001-EA48-418E-877D-FC10722EFDE8}"/>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9.1000000000000004E-3</c:v>
                </c:pt>
              </c:numCache>
            </c:numRef>
          </c:val>
          <c:extLst>
            <c:ext xmlns:c16="http://schemas.microsoft.com/office/drawing/2014/chart" uri="{C3380CC4-5D6E-409C-BE32-E72D297353CC}">
              <c16:uniqueId val="{00000002-EA48-418E-877D-FC10722EFDE8}"/>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0</c:v>
                </c:pt>
              </c:numCache>
            </c:numRef>
          </c:val>
          <c:extLst>
            <c:ext xmlns:c16="http://schemas.microsoft.com/office/drawing/2014/chart" uri="{C3380CC4-5D6E-409C-BE32-E72D297353CC}">
              <c16:uniqueId val="{00000003-EA48-418E-877D-FC10722EFDE8}"/>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0.3211</c:v>
                </c:pt>
              </c:numCache>
            </c:numRef>
          </c:val>
          <c:extLst>
            <c:ext xmlns:c16="http://schemas.microsoft.com/office/drawing/2014/chart" uri="{C3380CC4-5D6E-409C-BE32-E72D297353CC}">
              <c16:uniqueId val="{00000000-4C0C-43BD-9EFD-C7F3FE8388FD}"/>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0.51829999999999998</c:v>
                </c:pt>
              </c:numCache>
            </c:numRef>
          </c:val>
          <c:extLst>
            <c:ext xmlns:c16="http://schemas.microsoft.com/office/drawing/2014/chart" uri="{C3380CC4-5D6E-409C-BE32-E72D297353CC}">
              <c16:uniqueId val="{00000001-4C0C-43BD-9EFD-C7F3FE8388FD}"/>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0.13300000000000001</c:v>
                </c:pt>
              </c:numCache>
            </c:numRef>
          </c:val>
          <c:extLst>
            <c:ext xmlns:c16="http://schemas.microsoft.com/office/drawing/2014/chart" uri="{C3380CC4-5D6E-409C-BE32-E72D297353CC}">
              <c16:uniqueId val="{00000002-4C0C-43BD-9EFD-C7F3FE8388FD}"/>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2.75E-2</c:v>
                </c:pt>
              </c:numCache>
            </c:numRef>
          </c:val>
          <c:extLst>
            <c:ext xmlns:c16="http://schemas.microsoft.com/office/drawing/2014/chart" uri="{C3380CC4-5D6E-409C-BE32-E72D297353CC}">
              <c16:uniqueId val="{00000003-4C0C-43BD-9EFD-C7F3FE8388FD}"/>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0.60270000000000001</c:v>
                </c:pt>
              </c:numCache>
            </c:numRef>
          </c:val>
          <c:extLst>
            <c:ext xmlns:c16="http://schemas.microsoft.com/office/drawing/2014/chart" uri="{C3380CC4-5D6E-409C-BE32-E72D297353CC}">
              <c16:uniqueId val="{00000000-F257-452B-A9CB-FCCA383B18F2}"/>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0.3836</c:v>
                </c:pt>
              </c:numCache>
            </c:numRef>
          </c:val>
          <c:extLst>
            <c:ext xmlns:c16="http://schemas.microsoft.com/office/drawing/2014/chart" uri="{C3380CC4-5D6E-409C-BE32-E72D297353CC}">
              <c16:uniqueId val="{00000001-F257-452B-A9CB-FCCA383B18F2}"/>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9.1000000000000004E-3</c:v>
                </c:pt>
              </c:numCache>
            </c:numRef>
          </c:val>
          <c:extLst>
            <c:ext xmlns:c16="http://schemas.microsoft.com/office/drawing/2014/chart" uri="{C3380CC4-5D6E-409C-BE32-E72D297353CC}">
              <c16:uniqueId val="{00000002-F257-452B-A9CB-FCCA383B18F2}"/>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4.5999999999999999E-3</c:v>
                </c:pt>
              </c:numCache>
            </c:numRef>
          </c:val>
          <c:extLst>
            <c:ext xmlns:c16="http://schemas.microsoft.com/office/drawing/2014/chart" uri="{C3380CC4-5D6E-409C-BE32-E72D297353CC}">
              <c16:uniqueId val="{00000003-F257-452B-A9CB-FCCA383B18F2}"/>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619A-47A0-8C44-874FF8639240}"/>
              </c:ext>
            </c:extLst>
          </c:dPt>
          <c:dPt>
            <c:idx val="1"/>
            <c:invertIfNegative val="0"/>
            <c:bubble3D val="0"/>
            <c:spPr>
              <a:solidFill>
                <a:srgbClr val="507CB6"/>
              </a:solidFill>
              <a:ln w="0">
                <a:noFill/>
              </a:ln>
            </c:spPr>
            <c:extLst>
              <c:ext xmlns:c16="http://schemas.microsoft.com/office/drawing/2014/chart" uri="{C3380CC4-5D6E-409C-BE32-E72D297353CC}">
                <c16:uniqueId val="{00000003-619A-47A0-8C44-874FF8639240}"/>
              </c:ext>
            </c:extLst>
          </c:dPt>
          <c:dPt>
            <c:idx val="2"/>
            <c:invertIfNegative val="0"/>
            <c:bubble3D val="0"/>
            <c:spPr>
              <a:solidFill>
                <a:srgbClr val="F9BE00"/>
              </a:solidFill>
              <a:ln w="0">
                <a:noFill/>
              </a:ln>
            </c:spPr>
            <c:extLst>
              <c:ext xmlns:c16="http://schemas.microsoft.com/office/drawing/2014/chart" uri="{C3380CC4-5D6E-409C-BE32-E72D297353CC}">
                <c16:uniqueId val="{00000005-619A-47A0-8C44-874FF8639240}"/>
              </c:ext>
            </c:extLst>
          </c:dPt>
          <c:dPt>
            <c:idx val="3"/>
            <c:invertIfNegative val="0"/>
            <c:bubble3D val="0"/>
            <c:spPr>
              <a:solidFill>
                <a:srgbClr val="6BC8CD"/>
              </a:solidFill>
              <a:ln w="0">
                <a:noFill/>
              </a:ln>
            </c:spPr>
            <c:extLst>
              <c:ext xmlns:c16="http://schemas.microsoft.com/office/drawing/2014/chart" uri="{C3380CC4-5D6E-409C-BE32-E72D297353CC}">
                <c16:uniqueId val="{00000007-619A-47A0-8C44-874FF8639240}"/>
              </c:ext>
            </c:extLst>
          </c:dPt>
          <c:dPt>
            <c:idx val="4"/>
            <c:invertIfNegative val="0"/>
            <c:bubble3D val="0"/>
            <c:spPr>
              <a:solidFill>
                <a:srgbClr val="FF8B4F"/>
              </a:solidFill>
              <a:ln w="0">
                <a:noFill/>
              </a:ln>
            </c:spPr>
            <c:extLst>
              <c:ext xmlns:c16="http://schemas.microsoft.com/office/drawing/2014/chart" uri="{C3380CC4-5D6E-409C-BE32-E72D297353CC}">
                <c16:uniqueId val="{00000009-619A-47A0-8C44-874FF8639240}"/>
              </c:ext>
            </c:extLst>
          </c:dPt>
          <c:cat>
            <c:strRef>
              <c:f>Sheet1!$A$2:$A$6</c:f>
              <c:strCache>
                <c:ptCount val="5"/>
                <c:pt idx="0">
                  <c:v>Strongly agree</c:v>
                </c:pt>
                <c:pt idx="1">
                  <c:v>Agree</c:v>
                </c:pt>
                <c:pt idx="2">
                  <c:v>Disagree</c:v>
                </c:pt>
                <c:pt idx="3">
                  <c:v>Strongly disagree</c:v>
                </c:pt>
                <c:pt idx="4">
                  <c:v>Not applicable</c:v>
                </c:pt>
              </c:strCache>
            </c:strRef>
          </c:cat>
          <c:val>
            <c:numRef>
              <c:f>Sheet1!$B$2:$B$6</c:f>
              <c:numCache>
                <c:formatCode>0.00%</c:formatCode>
                <c:ptCount val="5"/>
                <c:pt idx="0">
                  <c:v>0.1227</c:v>
                </c:pt>
                <c:pt idx="1">
                  <c:v>0.1227</c:v>
                </c:pt>
                <c:pt idx="2">
                  <c:v>1.8200000000000001E-2</c:v>
                </c:pt>
                <c:pt idx="3">
                  <c:v>0</c:v>
                </c:pt>
                <c:pt idx="4">
                  <c:v>0.73640000000000005</c:v>
                </c:pt>
              </c:numCache>
            </c:numRef>
          </c:val>
          <c:extLst>
            <c:ext xmlns:c16="http://schemas.microsoft.com/office/drawing/2014/chart" uri="{C3380CC4-5D6E-409C-BE32-E72D297353CC}">
              <c16:uniqueId val="{0000000A-619A-47A0-8C44-874FF8639240}"/>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0.49080000000000001</c:v>
                </c:pt>
              </c:numCache>
            </c:numRef>
          </c:val>
          <c:extLst>
            <c:ext xmlns:c16="http://schemas.microsoft.com/office/drawing/2014/chart" uri="{C3380CC4-5D6E-409C-BE32-E72D297353CC}">
              <c16:uniqueId val="{00000000-E896-48B2-BAF8-5DC28918869A}"/>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0.48170000000000002</c:v>
                </c:pt>
              </c:numCache>
            </c:numRef>
          </c:val>
          <c:extLst>
            <c:ext xmlns:c16="http://schemas.microsoft.com/office/drawing/2014/chart" uri="{C3380CC4-5D6E-409C-BE32-E72D297353CC}">
              <c16:uniqueId val="{00000001-E896-48B2-BAF8-5DC28918869A}"/>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2.75E-2</c:v>
                </c:pt>
              </c:numCache>
            </c:numRef>
          </c:val>
          <c:extLst>
            <c:ext xmlns:c16="http://schemas.microsoft.com/office/drawing/2014/chart" uri="{C3380CC4-5D6E-409C-BE32-E72D297353CC}">
              <c16:uniqueId val="{00000002-E896-48B2-BAF8-5DC28918869A}"/>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0</c:v>
                </c:pt>
              </c:numCache>
            </c:numRef>
          </c:val>
          <c:extLst>
            <c:ext xmlns:c16="http://schemas.microsoft.com/office/drawing/2014/chart" uri="{C3380CC4-5D6E-409C-BE32-E72D297353CC}">
              <c16:uniqueId val="{00000003-E896-48B2-BAF8-5DC28918869A}"/>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0.77059999999999995</c:v>
                </c:pt>
              </c:numCache>
            </c:numRef>
          </c:val>
          <c:extLst>
            <c:ext xmlns:c16="http://schemas.microsoft.com/office/drawing/2014/chart" uri="{C3380CC4-5D6E-409C-BE32-E72D297353CC}">
              <c16:uniqueId val="{00000000-DBE5-416A-A97B-EE9D17CAECC2}"/>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0.22020000000000001</c:v>
                </c:pt>
              </c:numCache>
            </c:numRef>
          </c:val>
          <c:extLst>
            <c:ext xmlns:c16="http://schemas.microsoft.com/office/drawing/2014/chart" uri="{C3380CC4-5D6E-409C-BE32-E72D297353CC}">
              <c16:uniqueId val="{00000001-DBE5-416A-A97B-EE9D17CAECC2}"/>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4.5999999999999999E-3</c:v>
                </c:pt>
              </c:numCache>
            </c:numRef>
          </c:val>
          <c:extLst>
            <c:ext xmlns:c16="http://schemas.microsoft.com/office/drawing/2014/chart" uri="{C3380CC4-5D6E-409C-BE32-E72D297353CC}">
              <c16:uniqueId val="{00000002-DBE5-416A-A97B-EE9D17CAECC2}"/>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4.5999999999999999E-3</c:v>
                </c:pt>
              </c:numCache>
            </c:numRef>
          </c:val>
          <c:extLst>
            <c:ext xmlns:c16="http://schemas.microsoft.com/office/drawing/2014/chart" uri="{C3380CC4-5D6E-409C-BE32-E72D297353CC}">
              <c16:uniqueId val="{00000003-DBE5-416A-A97B-EE9D17CAECC2}"/>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7440-4524-9931-44135C7565C0}"/>
              </c:ext>
            </c:extLst>
          </c:dPt>
          <c:dPt>
            <c:idx val="1"/>
            <c:invertIfNegative val="0"/>
            <c:bubble3D val="0"/>
            <c:spPr>
              <a:solidFill>
                <a:srgbClr val="507CB6"/>
              </a:solidFill>
              <a:ln w="0">
                <a:noFill/>
              </a:ln>
            </c:spPr>
            <c:extLst>
              <c:ext xmlns:c16="http://schemas.microsoft.com/office/drawing/2014/chart" uri="{C3380CC4-5D6E-409C-BE32-E72D297353CC}">
                <c16:uniqueId val="{00000003-7440-4524-9931-44135C7565C0}"/>
              </c:ext>
            </c:extLst>
          </c:dPt>
          <c:dPt>
            <c:idx val="2"/>
            <c:invertIfNegative val="0"/>
            <c:bubble3D val="0"/>
            <c:spPr>
              <a:solidFill>
                <a:srgbClr val="F9BE00"/>
              </a:solidFill>
              <a:ln w="0">
                <a:noFill/>
              </a:ln>
            </c:spPr>
            <c:extLst>
              <c:ext xmlns:c16="http://schemas.microsoft.com/office/drawing/2014/chart" uri="{C3380CC4-5D6E-409C-BE32-E72D297353CC}">
                <c16:uniqueId val="{00000005-7440-4524-9931-44135C7565C0}"/>
              </c:ext>
            </c:extLst>
          </c:dPt>
          <c:dPt>
            <c:idx val="3"/>
            <c:invertIfNegative val="0"/>
            <c:bubble3D val="0"/>
            <c:spPr>
              <a:solidFill>
                <a:srgbClr val="6BC8CD"/>
              </a:solidFill>
              <a:ln w="0">
                <a:noFill/>
              </a:ln>
            </c:spPr>
            <c:extLst>
              <c:ext xmlns:c16="http://schemas.microsoft.com/office/drawing/2014/chart" uri="{C3380CC4-5D6E-409C-BE32-E72D297353CC}">
                <c16:uniqueId val="{00000007-7440-4524-9931-44135C7565C0}"/>
              </c:ext>
            </c:extLst>
          </c:dPt>
          <c:cat>
            <c:strRef>
              <c:f>Sheet1!$A$2:$A$5</c:f>
              <c:strCache>
                <c:ptCount val="4"/>
                <c:pt idx="0">
                  <c:v>Strongly agree</c:v>
                </c:pt>
                <c:pt idx="1">
                  <c:v>Agree</c:v>
                </c:pt>
                <c:pt idx="2">
                  <c:v>Disagree</c:v>
                </c:pt>
                <c:pt idx="3">
                  <c:v>Strongly disagree</c:v>
                </c:pt>
              </c:strCache>
            </c:strRef>
          </c:cat>
          <c:val>
            <c:numRef>
              <c:f>Sheet1!$B$2:$B$5</c:f>
              <c:numCache>
                <c:formatCode>0.00%</c:formatCode>
                <c:ptCount val="4"/>
                <c:pt idx="0">
                  <c:v>0.60909999999999997</c:v>
                </c:pt>
                <c:pt idx="1">
                  <c:v>0.38179999999999997</c:v>
                </c:pt>
                <c:pt idx="2">
                  <c:v>4.4999999999999997E-3</c:v>
                </c:pt>
                <c:pt idx="3">
                  <c:v>4.4999999999999997E-3</c:v>
                </c:pt>
              </c:numCache>
            </c:numRef>
          </c:val>
          <c:extLst>
            <c:ext xmlns:c16="http://schemas.microsoft.com/office/drawing/2014/chart" uri="{C3380CC4-5D6E-409C-BE32-E72D297353CC}">
              <c16:uniqueId val="{00000008-7440-4524-9931-44135C7565C0}"/>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02B4-4083-8683-98AD4EFBAC65}"/>
              </c:ext>
            </c:extLst>
          </c:dPt>
          <c:dPt>
            <c:idx val="1"/>
            <c:invertIfNegative val="0"/>
            <c:bubble3D val="0"/>
            <c:spPr>
              <a:solidFill>
                <a:srgbClr val="507CB6"/>
              </a:solidFill>
              <a:ln w="0">
                <a:noFill/>
              </a:ln>
            </c:spPr>
            <c:extLst>
              <c:ext xmlns:c16="http://schemas.microsoft.com/office/drawing/2014/chart" uri="{C3380CC4-5D6E-409C-BE32-E72D297353CC}">
                <c16:uniqueId val="{00000003-02B4-4083-8683-98AD4EFBAC65}"/>
              </c:ext>
            </c:extLst>
          </c:dPt>
          <c:dPt>
            <c:idx val="2"/>
            <c:invertIfNegative val="0"/>
            <c:bubble3D val="0"/>
            <c:spPr>
              <a:solidFill>
                <a:srgbClr val="F9BE00"/>
              </a:solidFill>
              <a:ln w="0">
                <a:noFill/>
              </a:ln>
            </c:spPr>
            <c:extLst>
              <c:ext xmlns:c16="http://schemas.microsoft.com/office/drawing/2014/chart" uri="{C3380CC4-5D6E-409C-BE32-E72D297353CC}">
                <c16:uniqueId val="{00000005-02B4-4083-8683-98AD4EFBAC65}"/>
              </c:ext>
            </c:extLst>
          </c:dPt>
          <c:dPt>
            <c:idx val="3"/>
            <c:invertIfNegative val="0"/>
            <c:bubble3D val="0"/>
            <c:spPr>
              <a:solidFill>
                <a:srgbClr val="6BC8CD"/>
              </a:solidFill>
              <a:ln w="0">
                <a:noFill/>
              </a:ln>
            </c:spPr>
            <c:extLst>
              <c:ext xmlns:c16="http://schemas.microsoft.com/office/drawing/2014/chart" uri="{C3380CC4-5D6E-409C-BE32-E72D297353CC}">
                <c16:uniqueId val="{00000007-02B4-4083-8683-98AD4EFBAC65}"/>
              </c:ext>
            </c:extLst>
          </c:dPt>
          <c:cat>
            <c:strRef>
              <c:f>Sheet1!$A$2:$A$5</c:f>
              <c:strCache>
                <c:ptCount val="4"/>
                <c:pt idx="0">
                  <c:v>Strongly agree</c:v>
                </c:pt>
                <c:pt idx="1">
                  <c:v>Agree</c:v>
                </c:pt>
                <c:pt idx="2">
                  <c:v>Disagree</c:v>
                </c:pt>
                <c:pt idx="3">
                  <c:v>Strongly disagree</c:v>
                </c:pt>
              </c:strCache>
            </c:strRef>
          </c:cat>
          <c:val>
            <c:numRef>
              <c:f>Sheet1!$B$2:$B$5</c:f>
              <c:numCache>
                <c:formatCode>0.00%</c:formatCode>
                <c:ptCount val="4"/>
                <c:pt idx="0">
                  <c:v>0.42009999999999997</c:v>
                </c:pt>
                <c:pt idx="1">
                  <c:v>0.44290000000000002</c:v>
                </c:pt>
                <c:pt idx="2">
                  <c:v>0.13700000000000001</c:v>
                </c:pt>
                <c:pt idx="3">
                  <c:v>0</c:v>
                </c:pt>
              </c:numCache>
            </c:numRef>
          </c:val>
          <c:extLst>
            <c:ext xmlns:c16="http://schemas.microsoft.com/office/drawing/2014/chart" uri="{C3380CC4-5D6E-409C-BE32-E72D297353CC}">
              <c16:uniqueId val="{00000008-02B4-4083-8683-98AD4EFBAC65}"/>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DF0E-4939-ACD0-33CA9523B945}"/>
              </c:ext>
            </c:extLst>
          </c:dPt>
          <c:dPt>
            <c:idx val="1"/>
            <c:invertIfNegative val="0"/>
            <c:bubble3D val="0"/>
            <c:spPr>
              <a:solidFill>
                <a:srgbClr val="507CB6"/>
              </a:solidFill>
              <a:ln w="0">
                <a:noFill/>
              </a:ln>
            </c:spPr>
            <c:extLst>
              <c:ext xmlns:c16="http://schemas.microsoft.com/office/drawing/2014/chart" uri="{C3380CC4-5D6E-409C-BE32-E72D297353CC}">
                <c16:uniqueId val="{00000003-DF0E-4939-ACD0-33CA9523B945}"/>
              </c:ext>
            </c:extLst>
          </c:dPt>
          <c:dPt>
            <c:idx val="2"/>
            <c:invertIfNegative val="0"/>
            <c:bubble3D val="0"/>
            <c:spPr>
              <a:solidFill>
                <a:srgbClr val="F9BE00"/>
              </a:solidFill>
              <a:ln w="0">
                <a:noFill/>
              </a:ln>
            </c:spPr>
            <c:extLst>
              <c:ext xmlns:c16="http://schemas.microsoft.com/office/drawing/2014/chart" uri="{C3380CC4-5D6E-409C-BE32-E72D297353CC}">
                <c16:uniqueId val="{00000005-DF0E-4939-ACD0-33CA9523B945}"/>
              </c:ext>
            </c:extLst>
          </c:dPt>
          <c:dPt>
            <c:idx val="3"/>
            <c:invertIfNegative val="0"/>
            <c:bubble3D val="0"/>
            <c:spPr>
              <a:solidFill>
                <a:srgbClr val="6BC8CD"/>
              </a:solidFill>
              <a:ln w="0">
                <a:noFill/>
              </a:ln>
            </c:spPr>
            <c:extLst>
              <c:ext xmlns:c16="http://schemas.microsoft.com/office/drawing/2014/chart" uri="{C3380CC4-5D6E-409C-BE32-E72D297353CC}">
                <c16:uniqueId val="{00000007-DF0E-4939-ACD0-33CA9523B945}"/>
              </c:ext>
            </c:extLst>
          </c:dPt>
          <c:cat>
            <c:strRef>
              <c:f>Sheet1!$A$2:$A$5</c:f>
              <c:strCache>
                <c:ptCount val="4"/>
                <c:pt idx="0">
                  <c:v>Strongly agree</c:v>
                </c:pt>
                <c:pt idx="1">
                  <c:v>Agree</c:v>
                </c:pt>
                <c:pt idx="2">
                  <c:v>Disagree</c:v>
                </c:pt>
                <c:pt idx="3">
                  <c:v>Strongly disagree</c:v>
                </c:pt>
              </c:strCache>
            </c:strRef>
          </c:cat>
          <c:val>
            <c:numRef>
              <c:f>Sheet1!$B$2:$B$5</c:f>
              <c:numCache>
                <c:formatCode>0.00%</c:formatCode>
                <c:ptCount val="4"/>
                <c:pt idx="0">
                  <c:v>0.25</c:v>
                </c:pt>
                <c:pt idx="1">
                  <c:v>0.54549999999999998</c:v>
                </c:pt>
                <c:pt idx="2">
                  <c:v>0.17269999999999999</c:v>
                </c:pt>
                <c:pt idx="3">
                  <c:v>3.1800000000000002E-2</c:v>
                </c:pt>
              </c:numCache>
            </c:numRef>
          </c:val>
          <c:extLst>
            <c:ext xmlns:c16="http://schemas.microsoft.com/office/drawing/2014/chart" uri="{C3380CC4-5D6E-409C-BE32-E72D297353CC}">
              <c16:uniqueId val="{00000008-DF0E-4939-ACD0-33CA9523B945}"/>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C948-41A5-8D1F-D211E2C4D259}"/>
              </c:ext>
            </c:extLst>
          </c:dPt>
          <c:dPt>
            <c:idx val="1"/>
            <c:invertIfNegative val="0"/>
            <c:bubble3D val="0"/>
            <c:spPr>
              <a:solidFill>
                <a:srgbClr val="507CB6"/>
              </a:solidFill>
              <a:ln w="0">
                <a:noFill/>
              </a:ln>
            </c:spPr>
            <c:extLst>
              <c:ext xmlns:c16="http://schemas.microsoft.com/office/drawing/2014/chart" uri="{C3380CC4-5D6E-409C-BE32-E72D297353CC}">
                <c16:uniqueId val="{00000003-C948-41A5-8D1F-D211E2C4D259}"/>
              </c:ext>
            </c:extLst>
          </c:dPt>
          <c:cat>
            <c:strRef>
              <c:f>Sheet1!$A$2:$A$3</c:f>
              <c:strCache>
                <c:ptCount val="2"/>
                <c:pt idx="0">
                  <c:v>Yes</c:v>
                </c:pt>
                <c:pt idx="1">
                  <c:v>No</c:v>
                </c:pt>
              </c:strCache>
            </c:strRef>
          </c:cat>
          <c:val>
            <c:numRef>
              <c:f>Sheet1!$B$2:$B$3</c:f>
              <c:numCache>
                <c:formatCode>0.00%</c:formatCode>
                <c:ptCount val="2"/>
                <c:pt idx="0">
                  <c:v>0.53180000000000005</c:v>
                </c:pt>
                <c:pt idx="1">
                  <c:v>0.46820000000000001</c:v>
                </c:pt>
              </c:numCache>
            </c:numRef>
          </c:val>
          <c:extLst>
            <c:ext xmlns:c16="http://schemas.microsoft.com/office/drawing/2014/chart" uri="{C3380CC4-5D6E-409C-BE32-E72D297353CC}">
              <c16:uniqueId val="{00000004-C948-41A5-8D1F-D211E2C4D259}"/>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14D0-4868-86EC-99FD50281A31}"/>
              </c:ext>
            </c:extLst>
          </c:dPt>
          <c:dPt>
            <c:idx val="1"/>
            <c:invertIfNegative val="0"/>
            <c:bubble3D val="0"/>
            <c:spPr>
              <a:solidFill>
                <a:srgbClr val="507CB6"/>
              </a:solidFill>
              <a:ln w="0">
                <a:noFill/>
              </a:ln>
            </c:spPr>
            <c:extLst>
              <c:ext xmlns:c16="http://schemas.microsoft.com/office/drawing/2014/chart" uri="{C3380CC4-5D6E-409C-BE32-E72D297353CC}">
                <c16:uniqueId val="{00000003-14D0-4868-86EC-99FD50281A31}"/>
              </c:ext>
            </c:extLst>
          </c:dPt>
          <c:cat>
            <c:strRef>
              <c:f>Sheet1!$A$2:$A$3</c:f>
              <c:strCache>
                <c:ptCount val="2"/>
                <c:pt idx="0">
                  <c:v>Yes</c:v>
                </c:pt>
                <c:pt idx="1">
                  <c:v>No</c:v>
                </c:pt>
              </c:strCache>
            </c:strRef>
          </c:cat>
          <c:val>
            <c:numRef>
              <c:f>Sheet1!$B$2:$B$3</c:f>
              <c:numCache>
                <c:formatCode>0.00%</c:formatCode>
                <c:ptCount val="2"/>
                <c:pt idx="0">
                  <c:v>8.6400000000000005E-2</c:v>
                </c:pt>
                <c:pt idx="1">
                  <c:v>0.91359999999999997</c:v>
                </c:pt>
              </c:numCache>
            </c:numRef>
          </c:val>
          <c:extLst>
            <c:ext xmlns:c16="http://schemas.microsoft.com/office/drawing/2014/chart" uri="{C3380CC4-5D6E-409C-BE32-E72D297353CC}">
              <c16:uniqueId val="{00000004-14D0-4868-86EC-99FD50281A31}"/>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8940-41E7-A0FF-A0618DE4F246}"/>
              </c:ext>
            </c:extLst>
          </c:dPt>
          <c:dPt>
            <c:idx val="1"/>
            <c:invertIfNegative val="0"/>
            <c:bubble3D val="0"/>
            <c:spPr>
              <a:solidFill>
                <a:srgbClr val="507CB6"/>
              </a:solidFill>
              <a:ln w="0">
                <a:noFill/>
              </a:ln>
            </c:spPr>
            <c:extLst>
              <c:ext xmlns:c16="http://schemas.microsoft.com/office/drawing/2014/chart" uri="{C3380CC4-5D6E-409C-BE32-E72D297353CC}">
                <c16:uniqueId val="{00000003-8940-41E7-A0FF-A0618DE4F246}"/>
              </c:ext>
            </c:extLst>
          </c:dPt>
          <c:cat>
            <c:strRef>
              <c:f>Sheet1!$A$2:$A$3</c:f>
              <c:strCache>
                <c:ptCount val="2"/>
                <c:pt idx="0">
                  <c:v>Yes</c:v>
                </c:pt>
                <c:pt idx="1">
                  <c:v>No</c:v>
                </c:pt>
              </c:strCache>
            </c:strRef>
          </c:cat>
          <c:val>
            <c:numRef>
              <c:f>Sheet1!$B$2:$B$3</c:f>
              <c:numCache>
                <c:formatCode>0.00%</c:formatCode>
                <c:ptCount val="2"/>
                <c:pt idx="0">
                  <c:v>0.23849999999999999</c:v>
                </c:pt>
                <c:pt idx="1">
                  <c:v>0.76149999999999995</c:v>
                </c:pt>
              </c:numCache>
            </c:numRef>
          </c:val>
          <c:extLst>
            <c:ext xmlns:c16="http://schemas.microsoft.com/office/drawing/2014/chart" uri="{C3380CC4-5D6E-409C-BE32-E72D297353CC}">
              <c16:uniqueId val="{00000004-8940-41E7-A0FF-A0618DE4F246}"/>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1C79-469B-BDBB-EE3FB33C8AA7}"/>
              </c:ext>
            </c:extLst>
          </c:dPt>
          <c:dPt>
            <c:idx val="1"/>
            <c:invertIfNegative val="0"/>
            <c:bubble3D val="0"/>
            <c:spPr>
              <a:solidFill>
                <a:srgbClr val="507CB6"/>
              </a:solidFill>
              <a:ln w="0">
                <a:noFill/>
              </a:ln>
            </c:spPr>
            <c:extLst>
              <c:ext xmlns:c16="http://schemas.microsoft.com/office/drawing/2014/chart" uri="{C3380CC4-5D6E-409C-BE32-E72D297353CC}">
                <c16:uniqueId val="{00000003-1C79-469B-BDBB-EE3FB33C8AA7}"/>
              </c:ext>
            </c:extLst>
          </c:dPt>
          <c:cat>
            <c:strRef>
              <c:f>Sheet1!$A$2:$A$3</c:f>
              <c:strCache>
                <c:ptCount val="2"/>
                <c:pt idx="0">
                  <c:v>Yes</c:v>
                </c:pt>
                <c:pt idx="1">
                  <c:v>No</c:v>
                </c:pt>
              </c:strCache>
            </c:strRef>
          </c:cat>
          <c:val>
            <c:numRef>
              <c:f>Sheet1!$B$2:$B$3</c:f>
              <c:numCache>
                <c:formatCode>0.00%</c:formatCode>
                <c:ptCount val="2"/>
                <c:pt idx="0">
                  <c:v>0.80279999999999996</c:v>
                </c:pt>
                <c:pt idx="1">
                  <c:v>0.19719999999999999</c:v>
                </c:pt>
              </c:numCache>
            </c:numRef>
          </c:val>
          <c:extLst>
            <c:ext xmlns:c16="http://schemas.microsoft.com/office/drawing/2014/chart" uri="{C3380CC4-5D6E-409C-BE32-E72D297353CC}">
              <c16:uniqueId val="{00000004-1C79-469B-BDBB-EE3FB33C8AA7}"/>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8F4B-427B-B9A8-E1C08BD406B7}"/>
              </c:ext>
            </c:extLst>
          </c:dPt>
          <c:dPt>
            <c:idx val="1"/>
            <c:invertIfNegative val="0"/>
            <c:bubble3D val="0"/>
            <c:spPr>
              <a:solidFill>
                <a:srgbClr val="507CB6"/>
              </a:solidFill>
              <a:ln w="0">
                <a:noFill/>
              </a:ln>
            </c:spPr>
            <c:extLst>
              <c:ext xmlns:c16="http://schemas.microsoft.com/office/drawing/2014/chart" uri="{C3380CC4-5D6E-409C-BE32-E72D297353CC}">
                <c16:uniqueId val="{00000003-8F4B-427B-B9A8-E1C08BD406B7}"/>
              </c:ext>
            </c:extLst>
          </c:dPt>
          <c:cat>
            <c:strRef>
              <c:f>Sheet1!$A$2:$A$3</c:f>
              <c:strCache>
                <c:ptCount val="2"/>
                <c:pt idx="0">
                  <c:v>Yes</c:v>
                </c:pt>
                <c:pt idx="1">
                  <c:v>No</c:v>
                </c:pt>
              </c:strCache>
            </c:strRef>
          </c:cat>
          <c:val>
            <c:numRef>
              <c:f>Sheet1!$B$2:$B$3</c:f>
              <c:numCache>
                <c:formatCode>0.00%</c:formatCode>
                <c:ptCount val="2"/>
                <c:pt idx="0">
                  <c:v>0.18260000000000001</c:v>
                </c:pt>
                <c:pt idx="1">
                  <c:v>0.81740000000000002</c:v>
                </c:pt>
              </c:numCache>
            </c:numRef>
          </c:val>
          <c:extLst>
            <c:ext xmlns:c16="http://schemas.microsoft.com/office/drawing/2014/chart" uri="{C3380CC4-5D6E-409C-BE32-E72D297353CC}">
              <c16:uniqueId val="{00000004-8F4B-427B-B9A8-E1C08BD406B7}"/>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C242-49E7-8A80-E13CE85C7FF4}"/>
              </c:ext>
            </c:extLst>
          </c:dPt>
          <c:dPt>
            <c:idx val="1"/>
            <c:invertIfNegative val="0"/>
            <c:bubble3D val="0"/>
            <c:spPr>
              <a:solidFill>
                <a:srgbClr val="507CB6"/>
              </a:solidFill>
              <a:ln w="0">
                <a:noFill/>
              </a:ln>
            </c:spPr>
            <c:extLst>
              <c:ext xmlns:c16="http://schemas.microsoft.com/office/drawing/2014/chart" uri="{C3380CC4-5D6E-409C-BE32-E72D297353CC}">
                <c16:uniqueId val="{00000003-C242-49E7-8A80-E13CE85C7FF4}"/>
              </c:ext>
            </c:extLst>
          </c:dPt>
          <c:cat>
            <c:strRef>
              <c:f>Sheet1!$A$2:$A$3</c:f>
              <c:strCache>
                <c:ptCount val="2"/>
                <c:pt idx="0">
                  <c:v>Yes</c:v>
                </c:pt>
                <c:pt idx="1">
                  <c:v>No</c:v>
                </c:pt>
              </c:strCache>
            </c:strRef>
          </c:cat>
          <c:val>
            <c:numRef>
              <c:f>Sheet1!$B$2:$B$3</c:f>
              <c:numCache>
                <c:formatCode>0.00%</c:formatCode>
                <c:ptCount val="2"/>
                <c:pt idx="0">
                  <c:v>8.9200000000000002E-2</c:v>
                </c:pt>
                <c:pt idx="1">
                  <c:v>0.91549999999999998</c:v>
                </c:pt>
              </c:numCache>
            </c:numRef>
          </c:val>
          <c:extLst>
            <c:ext xmlns:c16="http://schemas.microsoft.com/office/drawing/2014/chart" uri="{C3380CC4-5D6E-409C-BE32-E72D297353CC}">
              <c16:uniqueId val="{00000004-C242-49E7-8A80-E13CE85C7FF4}"/>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0.53669999999999995</c:v>
                </c:pt>
              </c:numCache>
            </c:numRef>
          </c:val>
          <c:extLst>
            <c:ext xmlns:c16="http://schemas.microsoft.com/office/drawing/2014/chart" uri="{C3380CC4-5D6E-409C-BE32-E72D297353CC}">
              <c16:uniqueId val="{00000000-774F-4944-80D8-1D0A7456F865}"/>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0.42199999999999999</c:v>
                </c:pt>
              </c:numCache>
            </c:numRef>
          </c:val>
          <c:extLst>
            <c:ext xmlns:c16="http://schemas.microsoft.com/office/drawing/2014/chart" uri="{C3380CC4-5D6E-409C-BE32-E72D297353CC}">
              <c16:uniqueId val="{00000001-774F-4944-80D8-1D0A7456F865}"/>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4.1300000000000003E-2</c:v>
                </c:pt>
              </c:numCache>
            </c:numRef>
          </c:val>
          <c:extLst>
            <c:ext xmlns:c16="http://schemas.microsoft.com/office/drawing/2014/chart" uri="{C3380CC4-5D6E-409C-BE32-E72D297353CC}">
              <c16:uniqueId val="{00000002-774F-4944-80D8-1D0A7456F865}"/>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0</c:v>
                </c:pt>
              </c:numCache>
            </c:numRef>
          </c:val>
          <c:extLst>
            <c:ext xmlns:c16="http://schemas.microsoft.com/office/drawing/2014/chart" uri="{C3380CC4-5D6E-409C-BE32-E72D297353CC}">
              <c16:uniqueId val="{00000003-774F-4944-80D8-1D0A7456F865}"/>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0.5</c:v>
                </c:pt>
              </c:numCache>
            </c:numRef>
          </c:val>
          <c:extLst>
            <c:ext xmlns:c16="http://schemas.microsoft.com/office/drawing/2014/chart" uri="{C3380CC4-5D6E-409C-BE32-E72D297353CC}">
              <c16:uniqueId val="{00000000-0AE6-44A4-A44A-28D83B16C3A0}"/>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0.43180000000000002</c:v>
                </c:pt>
              </c:numCache>
            </c:numRef>
          </c:val>
          <c:extLst>
            <c:ext xmlns:c16="http://schemas.microsoft.com/office/drawing/2014/chart" uri="{C3380CC4-5D6E-409C-BE32-E72D297353CC}">
              <c16:uniqueId val="{00000001-0AE6-44A4-A44A-28D83B16C3A0}"/>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5.91E-2</c:v>
                </c:pt>
              </c:numCache>
            </c:numRef>
          </c:val>
          <c:extLst>
            <c:ext xmlns:c16="http://schemas.microsoft.com/office/drawing/2014/chart" uri="{C3380CC4-5D6E-409C-BE32-E72D297353CC}">
              <c16:uniqueId val="{00000002-0AE6-44A4-A44A-28D83B16C3A0}"/>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9.1000000000000004E-3</c:v>
                </c:pt>
              </c:numCache>
            </c:numRef>
          </c:val>
          <c:extLst>
            <c:ext xmlns:c16="http://schemas.microsoft.com/office/drawing/2014/chart" uri="{C3380CC4-5D6E-409C-BE32-E72D297353CC}">
              <c16:uniqueId val="{00000003-0AE6-44A4-A44A-28D83B16C3A0}"/>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0.60270000000000001</c:v>
                </c:pt>
              </c:numCache>
            </c:numRef>
          </c:val>
          <c:extLst>
            <c:ext xmlns:c16="http://schemas.microsoft.com/office/drawing/2014/chart" uri="{C3380CC4-5D6E-409C-BE32-E72D297353CC}">
              <c16:uniqueId val="{00000000-B327-4ECF-948C-25B11379C67D}"/>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0.35620000000000002</c:v>
                </c:pt>
              </c:numCache>
            </c:numRef>
          </c:val>
          <c:extLst>
            <c:ext xmlns:c16="http://schemas.microsoft.com/office/drawing/2014/chart" uri="{C3380CC4-5D6E-409C-BE32-E72D297353CC}">
              <c16:uniqueId val="{00000001-B327-4ECF-948C-25B11379C67D}"/>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3.6499999999999998E-2</c:v>
                </c:pt>
              </c:numCache>
            </c:numRef>
          </c:val>
          <c:extLst>
            <c:ext xmlns:c16="http://schemas.microsoft.com/office/drawing/2014/chart" uri="{C3380CC4-5D6E-409C-BE32-E72D297353CC}">
              <c16:uniqueId val="{00000002-B327-4ECF-948C-25B11379C67D}"/>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4.5999999999999999E-3</c:v>
                </c:pt>
              </c:numCache>
            </c:numRef>
          </c:val>
          <c:extLst>
            <c:ext xmlns:c16="http://schemas.microsoft.com/office/drawing/2014/chart" uri="{C3380CC4-5D6E-409C-BE32-E72D297353CC}">
              <c16:uniqueId val="{00000003-B327-4ECF-948C-25B11379C67D}"/>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0.66820000000000002</c:v>
                </c:pt>
              </c:numCache>
            </c:numRef>
          </c:val>
          <c:extLst>
            <c:ext xmlns:c16="http://schemas.microsoft.com/office/drawing/2014/chart" uri="{C3380CC4-5D6E-409C-BE32-E72D297353CC}">
              <c16:uniqueId val="{00000000-BF90-4522-A244-1CAC7E7DCC47}"/>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0.32269999999999999</c:v>
                </c:pt>
              </c:numCache>
            </c:numRef>
          </c:val>
          <c:extLst>
            <c:ext xmlns:c16="http://schemas.microsoft.com/office/drawing/2014/chart" uri="{C3380CC4-5D6E-409C-BE32-E72D297353CC}">
              <c16:uniqueId val="{00000001-BF90-4522-A244-1CAC7E7DCC47}"/>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4.4999999999999997E-3</c:v>
                </c:pt>
              </c:numCache>
            </c:numRef>
          </c:val>
          <c:extLst>
            <c:ext xmlns:c16="http://schemas.microsoft.com/office/drawing/2014/chart" uri="{C3380CC4-5D6E-409C-BE32-E72D297353CC}">
              <c16:uniqueId val="{00000002-BF90-4522-A244-1CAC7E7DCC47}"/>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4.4999999999999997E-3</c:v>
                </c:pt>
              </c:numCache>
            </c:numRef>
          </c:val>
          <c:extLst>
            <c:ext xmlns:c16="http://schemas.microsoft.com/office/drawing/2014/chart" uri="{C3380CC4-5D6E-409C-BE32-E72D297353CC}">
              <c16:uniqueId val="{00000003-BF90-4522-A244-1CAC7E7DCC47}"/>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0.7671</c:v>
                </c:pt>
              </c:numCache>
            </c:numRef>
          </c:val>
          <c:extLst>
            <c:ext xmlns:c16="http://schemas.microsoft.com/office/drawing/2014/chart" uri="{C3380CC4-5D6E-409C-BE32-E72D297353CC}">
              <c16:uniqueId val="{00000000-C7D2-4F2E-A11F-4B4A4138A733}"/>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0.2283</c:v>
                </c:pt>
              </c:numCache>
            </c:numRef>
          </c:val>
          <c:extLst>
            <c:ext xmlns:c16="http://schemas.microsoft.com/office/drawing/2014/chart" uri="{C3380CC4-5D6E-409C-BE32-E72D297353CC}">
              <c16:uniqueId val="{00000001-C7D2-4F2E-A11F-4B4A4138A733}"/>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0</c:v>
                </c:pt>
              </c:numCache>
            </c:numRef>
          </c:val>
          <c:extLst>
            <c:ext xmlns:c16="http://schemas.microsoft.com/office/drawing/2014/chart" uri="{C3380CC4-5D6E-409C-BE32-E72D297353CC}">
              <c16:uniqueId val="{00000002-C7D2-4F2E-A11F-4B4A4138A733}"/>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4.5999999999999999E-3</c:v>
                </c:pt>
              </c:numCache>
            </c:numRef>
          </c:val>
          <c:extLst>
            <c:ext xmlns:c16="http://schemas.microsoft.com/office/drawing/2014/chart" uri="{C3380CC4-5D6E-409C-BE32-E72D297353CC}">
              <c16:uniqueId val="{00000003-C7D2-4F2E-A11F-4B4A4138A733}"/>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0.85</c:v>
                </c:pt>
              </c:numCache>
            </c:numRef>
          </c:val>
          <c:extLst>
            <c:ext xmlns:c16="http://schemas.microsoft.com/office/drawing/2014/chart" uri="{C3380CC4-5D6E-409C-BE32-E72D297353CC}">
              <c16:uniqueId val="{00000000-3A96-4567-AC7F-64C1E1C75810}"/>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0.1409</c:v>
                </c:pt>
              </c:numCache>
            </c:numRef>
          </c:val>
          <c:extLst>
            <c:ext xmlns:c16="http://schemas.microsoft.com/office/drawing/2014/chart" uri="{C3380CC4-5D6E-409C-BE32-E72D297353CC}">
              <c16:uniqueId val="{00000001-3A96-4567-AC7F-64C1E1C75810}"/>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4.4999999999999997E-3</c:v>
                </c:pt>
              </c:numCache>
            </c:numRef>
          </c:val>
          <c:extLst>
            <c:ext xmlns:c16="http://schemas.microsoft.com/office/drawing/2014/chart" uri="{C3380CC4-5D6E-409C-BE32-E72D297353CC}">
              <c16:uniqueId val="{00000002-3A96-4567-AC7F-64C1E1C75810}"/>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4.4999999999999997E-3</c:v>
                </c:pt>
              </c:numCache>
            </c:numRef>
          </c:val>
          <c:extLst>
            <c:ext xmlns:c16="http://schemas.microsoft.com/office/drawing/2014/chart" uri="{C3380CC4-5D6E-409C-BE32-E72D297353CC}">
              <c16:uniqueId val="{00000003-3A96-4567-AC7F-64C1E1C75810}"/>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0.56359999999999999</c:v>
                </c:pt>
              </c:numCache>
            </c:numRef>
          </c:val>
          <c:extLst>
            <c:ext xmlns:c16="http://schemas.microsoft.com/office/drawing/2014/chart" uri="{C3380CC4-5D6E-409C-BE32-E72D297353CC}">
              <c16:uniqueId val="{00000000-0EBB-497A-96A8-248BFA10DDDF}"/>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0.39550000000000002</c:v>
                </c:pt>
              </c:numCache>
            </c:numRef>
          </c:val>
          <c:extLst>
            <c:ext xmlns:c16="http://schemas.microsoft.com/office/drawing/2014/chart" uri="{C3380CC4-5D6E-409C-BE32-E72D297353CC}">
              <c16:uniqueId val="{00000001-0EBB-497A-96A8-248BFA10DDDF}"/>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3.6400000000000002E-2</c:v>
                </c:pt>
              </c:numCache>
            </c:numRef>
          </c:val>
          <c:extLst>
            <c:ext xmlns:c16="http://schemas.microsoft.com/office/drawing/2014/chart" uri="{C3380CC4-5D6E-409C-BE32-E72D297353CC}">
              <c16:uniqueId val="{00000002-0EBB-497A-96A8-248BFA10DDDF}"/>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4.4999999999999997E-3</c:v>
                </c:pt>
              </c:numCache>
            </c:numRef>
          </c:val>
          <c:extLst>
            <c:ext xmlns:c16="http://schemas.microsoft.com/office/drawing/2014/chart" uri="{C3380CC4-5D6E-409C-BE32-E72D297353CC}">
              <c16:uniqueId val="{00000003-0EBB-497A-96A8-248BFA10DDDF}"/>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136" y="80645"/>
            <a:ext cx="8229600" cy="548713"/>
          </a:xfrm>
        </p:spPr>
        <p:txBody>
          <a:bodyPr/>
          <a:lstStyle>
            <a:lvl1pPr>
              <a:defRPr/>
            </a:lvl1pPr>
          </a:lstStyle>
          <a:p>
            <a:r>
              <a:rPr lang="en-US" dirty="0"/>
              <a:t>Master title style (only changes made to the parent slide will be reflected in the app)</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
        <p:nvSpPr>
          <p:cNvPr id="8" name="Content Placeholder 7">
            <a:extLst>
              <a:ext uri="{FF2B5EF4-FFF2-40B4-BE49-F238E27FC236}">
                <a16:creationId xmlns:a16="http://schemas.microsoft.com/office/drawing/2014/main" id="{8252A03B-2D42-4DAE-8460-CF96145A8DF0}"/>
              </a:ext>
            </a:extLst>
          </p:cNvPr>
          <p:cNvSpPr>
            <a:spLocks noGrp="1"/>
          </p:cNvSpPr>
          <p:nvPr>
            <p:ph sz="quarter" idx="13" hasCustomPrompt="1"/>
          </p:nvPr>
        </p:nvSpPr>
        <p:spPr>
          <a:xfrm>
            <a:off x="115136" y="1005080"/>
            <a:ext cx="8229600" cy="3569013"/>
          </a:xfrm>
        </p:spPr>
        <p:txBody>
          <a:bodyPr/>
          <a:lstStyle>
            <a:lvl1pPr>
              <a:defRPr sz="1400">
                <a:solidFill>
                  <a:schemeClr val="tx1"/>
                </a:solidFill>
              </a:defRPr>
            </a:lvl1pPr>
            <a:lvl2pPr>
              <a:defRPr sz="14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US" dirty="0"/>
              <a:t>Master text style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FCB14CF1-AB9B-4870-9E5C-AD8F31C7FF68}"/>
              </a:ext>
            </a:extLst>
          </p:cNvPr>
          <p:cNvSpPr>
            <a:spLocks noGrp="1"/>
          </p:cNvSpPr>
          <p:nvPr>
            <p:ph type="body" sz="quarter" idx="14" hasCustomPrompt="1"/>
          </p:nvPr>
        </p:nvSpPr>
        <p:spPr>
          <a:xfrm>
            <a:off x="123322" y="627419"/>
            <a:ext cx="8229600" cy="239713"/>
          </a:xfrm>
        </p:spPr>
        <p:txBody>
          <a:bodyPr/>
          <a:lstStyle>
            <a:lvl1pPr>
              <a:defRPr/>
            </a:lvl1pPr>
          </a:lstStyle>
          <a:p>
            <a:pPr lvl="0"/>
            <a:r>
              <a:rPr lang="en-US" dirty="0"/>
              <a:t>Master text style</a:t>
            </a:r>
            <a:endParaRPr lang="en-GB" dirty="0"/>
          </a:p>
        </p:txBody>
      </p:sp>
      <p:sp>
        <p:nvSpPr>
          <p:cNvPr id="7" name="Footer Placeholder 3">
            <a:extLst>
              <a:ext uri="{FF2B5EF4-FFF2-40B4-BE49-F238E27FC236}">
                <a16:creationId xmlns:a16="http://schemas.microsoft.com/office/drawing/2014/main" id="{E39551A5-770E-3978-ED85-9963EA081996}"/>
              </a:ext>
            </a:extLst>
          </p:cNvPr>
          <p:cNvSpPr>
            <a:spLocks noGrp="1"/>
          </p:cNvSpPr>
          <p:nvPr>
            <p:ph type="ftr" sz="quarter" idx="3"/>
          </p:nvPr>
        </p:nvSpPr>
        <p:spPr>
          <a:xfrm>
            <a:off x="2057400" y="4811867"/>
            <a:ext cx="6339374" cy="274637"/>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9" name="Subtitle 1">
            <a:extLst>
              <a:ext uri="{FF2B5EF4-FFF2-40B4-BE49-F238E27FC236}">
                <a16:creationId xmlns:a16="http://schemas.microsoft.com/office/drawing/2014/main" id="{598A6424-24D4-9A7A-503B-1810D9718646}"/>
              </a:ext>
            </a:extLst>
          </p:cNvPr>
          <p:cNvSpPr txBox="1">
            <a:spLocks/>
          </p:cNvSpPr>
          <p:nvPr userDrawn="1"/>
        </p:nvSpPr>
        <p:spPr>
          <a:xfrm>
            <a:off x="44110" y="4880795"/>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7C878E"/>
                </a:solidFill>
                <a:latin typeface="Helvetica Neue"/>
                <a:cs typeface="Helvetica Neue"/>
              </a:rPr>
              <a:t>Powered by</a:t>
            </a:r>
          </a:p>
        </p:txBody>
      </p:sp>
      <p:pic>
        <p:nvPicPr>
          <p:cNvPr id="10" name="Picture 9">
            <a:extLst>
              <a:ext uri="{FF2B5EF4-FFF2-40B4-BE49-F238E27FC236}">
                <a16:creationId xmlns:a16="http://schemas.microsoft.com/office/drawing/2014/main" id="{E8D6880F-98FC-C70E-7434-35DAC835CC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610" y="4835992"/>
            <a:ext cx="1213734" cy="295620"/>
          </a:xfrm>
          <a:prstGeom prst="rect">
            <a:avLst/>
          </a:prstGeom>
        </p:spPr>
      </p:pic>
    </p:spTree>
    <p:extLst>
      <p:ext uri="{BB962C8B-B14F-4D97-AF65-F5344CB8AC3E}">
        <p14:creationId xmlns:p14="http://schemas.microsoft.com/office/powerpoint/2010/main" val="59644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7787252" cy="1234730"/>
          </a:xfrm>
        </p:spPr>
        <p:txBody>
          <a:bodyPr anchor="b">
            <a:normAutofit/>
          </a:bodyPr>
          <a:lstStyle>
            <a:lvl1pPr marL="0" indent="0">
              <a:buNone/>
              <a:defRPr sz="3200" b="1" baseline="0">
                <a:solidFill>
                  <a:schemeClr val="bg1"/>
                </a:solidFill>
              </a:defRPr>
            </a:lvl1pPr>
          </a:lstStyle>
          <a:p>
            <a:pPr lvl="0"/>
            <a:r>
              <a:rPr lang="en-US" dirty="0"/>
              <a:t>Title style (only changes made to the parent slide will be reflected in the app)</a:t>
            </a:r>
          </a:p>
        </p:txBody>
      </p:sp>
      <p:sp>
        <p:nvSpPr>
          <p:cNvPr id="3" name="Text Placeholder 2"/>
          <p:cNvSpPr>
            <a:spLocks noGrp="1"/>
          </p:cNvSpPr>
          <p:nvPr>
            <p:ph type="body" sz="quarter" idx="12" hasCustomPrompt="1"/>
          </p:nvPr>
        </p:nvSpPr>
        <p:spPr>
          <a:xfrm>
            <a:off x="266162" y="3729038"/>
            <a:ext cx="2938463" cy="385762"/>
          </a:xfrm>
        </p:spPr>
        <p:txBody>
          <a:bodyPr>
            <a:normAutofit/>
          </a:bodyPr>
          <a:lstStyle>
            <a:lvl1pPr>
              <a:defRPr sz="1200" baseline="0">
                <a:solidFill>
                  <a:schemeClr val="bg1"/>
                </a:solidFill>
              </a:defRPr>
            </a:lvl1pPr>
          </a:lstStyle>
          <a:p>
            <a:pPr lvl="0"/>
            <a:r>
              <a:rPr lang="en-US" dirty="0"/>
              <a:t>Title slide subtitle style</a:t>
            </a:r>
          </a:p>
        </p:txBody>
      </p:sp>
      <p:sp>
        <p:nvSpPr>
          <p:cNvPr id="5" name="Subtitle 1">
            <a:extLst>
              <a:ext uri="{FF2B5EF4-FFF2-40B4-BE49-F238E27FC236}">
                <a16:creationId xmlns:a16="http://schemas.microsoft.com/office/drawing/2014/main" id="{B397FB30-D0E6-47F8-D354-616B0E20A00C}"/>
              </a:ext>
            </a:extLst>
          </p:cNvPr>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pic>
        <p:nvPicPr>
          <p:cNvPr id="6" name="Picture 5">
            <a:extLst>
              <a:ext uri="{FF2B5EF4-FFF2-40B4-BE49-F238E27FC236}">
                <a16:creationId xmlns:a16="http://schemas.microsoft.com/office/drawing/2014/main" id="{664C1F35-7934-3723-FBBD-74C99BCA9C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6014" y="4791407"/>
            <a:ext cx="1381743" cy="33654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hasCustomPrompt="1"/>
          </p:nvPr>
        </p:nvSpPr>
        <p:spPr>
          <a:xfrm>
            <a:off x="211403" y="3639393"/>
            <a:ext cx="4576388" cy="350837"/>
          </a:xfrm>
        </p:spPr>
        <p:txBody>
          <a:bodyPr/>
          <a:lstStyle>
            <a:lvl1pPr>
              <a:defRPr b="0"/>
            </a:lvl1pPr>
          </a:lstStyle>
          <a:p>
            <a:pPr lvl="0"/>
            <a:r>
              <a:rPr lang="en-US" dirty="0"/>
              <a:t>Master text style</a:t>
            </a:r>
          </a:p>
        </p:txBody>
      </p:sp>
      <p:sp>
        <p:nvSpPr>
          <p:cNvPr id="17" name="Title 16"/>
          <p:cNvSpPr>
            <a:spLocks noGrp="1"/>
          </p:cNvSpPr>
          <p:nvPr>
            <p:ph type="title" hasCustomPrompt="1"/>
          </p:nvPr>
        </p:nvSpPr>
        <p:spPr>
          <a:xfrm>
            <a:off x="204788" y="2334751"/>
            <a:ext cx="8229600" cy="857250"/>
          </a:xfrm>
        </p:spPr>
        <p:txBody>
          <a:bodyPr/>
          <a:lstStyle/>
          <a:p>
            <a:r>
              <a:rPr lang="en-US" dirty="0"/>
              <a:t>Master title style (only changes made to the parent slide will be reflected in the app)</a:t>
            </a:r>
          </a:p>
        </p:txBody>
      </p:sp>
      <p:sp>
        <p:nvSpPr>
          <p:cNvPr id="16" name="Text Placeholder 5"/>
          <p:cNvSpPr>
            <a:spLocks noGrp="1"/>
          </p:cNvSpPr>
          <p:nvPr>
            <p:ph type="body" sz="quarter" idx="17" hasCustomPrompt="1"/>
          </p:nvPr>
        </p:nvSpPr>
        <p:spPr>
          <a:xfrm>
            <a:off x="204788" y="3158633"/>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 style</a:t>
            </a:r>
          </a:p>
        </p:txBody>
      </p:sp>
      <p:sp>
        <p:nvSpPr>
          <p:cNvPr id="7" name="Text Placeholder 12"/>
          <p:cNvSpPr>
            <a:spLocks noGrp="1"/>
          </p:cNvSpPr>
          <p:nvPr>
            <p:ph type="body" sz="quarter" idx="18" hasCustomPrompt="1"/>
          </p:nvPr>
        </p:nvSpPr>
        <p:spPr>
          <a:xfrm>
            <a:off x="211403" y="4047840"/>
            <a:ext cx="4576388" cy="350837"/>
          </a:xfrm>
        </p:spPr>
        <p:txBody>
          <a:bodyPr/>
          <a:lstStyle>
            <a:lvl1pPr>
              <a:defRPr b="0"/>
            </a:lvl1pPr>
          </a:lstStyle>
          <a:p>
            <a:pPr lvl="0"/>
            <a:r>
              <a:rPr lang="en-US" dirty="0"/>
              <a:t>Master text style</a:t>
            </a:r>
          </a:p>
        </p:txBody>
      </p:sp>
      <p:sp>
        <p:nvSpPr>
          <p:cNvPr id="8" name="Footer Placeholder 3">
            <a:extLst>
              <a:ext uri="{FF2B5EF4-FFF2-40B4-BE49-F238E27FC236}">
                <a16:creationId xmlns:a16="http://schemas.microsoft.com/office/drawing/2014/main" id="{CDF05C82-1244-9CA3-984A-2EEF32F7964F}"/>
              </a:ext>
            </a:extLst>
          </p:cNvPr>
          <p:cNvSpPr>
            <a:spLocks noGrp="1"/>
          </p:cNvSpPr>
          <p:nvPr>
            <p:ph type="ftr" sz="quarter" idx="3"/>
          </p:nvPr>
        </p:nvSpPr>
        <p:spPr>
          <a:xfrm>
            <a:off x="2057400" y="4811867"/>
            <a:ext cx="6306014" cy="274637"/>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9" name="Subtitle 1">
            <a:extLst>
              <a:ext uri="{FF2B5EF4-FFF2-40B4-BE49-F238E27FC236}">
                <a16:creationId xmlns:a16="http://schemas.microsoft.com/office/drawing/2014/main" id="{95CE0200-F192-0824-3C26-E467CCA0AF48}"/>
              </a:ext>
            </a:extLst>
          </p:cNvPr>
          <p:cNvSpPr txBox="1">
            <a:spLocks/>
          </p:cNvSpPr>
          <p:nvPr userDrawn="1"/>
        </p:nvSpPr>
        <p:spPr>
          <a:xfrm>
            <a:off x="44110" y="4880795"/>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7C878E"/>
                </a:solidFill>
                <a:latin typeface="Helvetica Neue"/>
                <a:cs typeface="Helvetica Neue"/>
              </a:rPr>
              <a:t>Powered by</a:t>
            </a:r>
          </a:p>
        </p:txBody>
      </p:sp>
      <p:pic>
        <p:nvPicPr>
          <p:cNvPr id="10" name="Picture 9">
            <a:extLst>
              <a:ext uri="{FF2B5EF4-FFF2-40B4-BE49-F238E27FC236}">
                <a16:creationId xmlns:a16="http://schemas.microsoft.com/office/drawing/2014/main" id="{EEAE7EF1-F906-EB3F-7B2E-99EE2BAA37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610" y="4835992"/>
            <a:ext cx="1213734" cy="295620"/>
          </a:xfrm>
          <a:prstGeom prst="rect">
            <a:avLst/>
          </a:prstGeom>
        </p:spPr>
      </p:pic>
    </p:spTree>
    <p:extLst>
      <p:ext uri="{BB962C8B-B14F-4D97-AF65-F5344CB8AC3E}">
        <p14:creationId xmlns:p14="http://schemas.microsoft.com/office/powerpoint/2010/main" val="296483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136" y="80645"/>
            <a:ext cx="8229600" cy="581143"/>
          </a:xfrm>
        </p:spPr>
        <p:txBody>
          <a:bodyPr/>
          <a:lstStyle/>
          <a:p>
            <a:r>
              <a:rPr lang="en-US" dirty="0"/>
              <a:t>Master title style (only changes made to the parent slide will be reflected in the app)</a:t>
            </a:r>
          </a:p>
        </p:txBody>
      </p:sp>
      <p:sp>
        <p:nvSpPr>
          <p:cNvPr id="3" name="Content Placeholder 2"/>
          <p:cNvSpPr>
            <a:spLocks noGrp="1"/>
          </p:cNvSpPr>
          <p:nvPr>
            <p:ph idx="1" hasCustomPrompt="1"/>
          </p:nvPr>
        </p:nvSpPr>
        <p:spPr>
          <a:xfrm>
            <a:off x="122570" y="666350"/>
            <a:ext cx="5332506" cy="249144"/>
          </a:xfrm>
        </p:spPr>
        <p:txBody>
          <a:bodyPr/>
          <a:lstStyle/>
          <a:p>
            <a:pPr lvl="0"/>
            <a:r>
              <a:rPr lang="en-US" dirty="0"/>
              <a:t>Master text style</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
        <p:nvSpPr>
          <p:cNvPr id="5" name="Footer Placeholder 3">
            <a:extLst>
              <a:ext uri="{FF2B5EF4-FFF2-40B4-BE49-F238E27FC236}">
                <a16:creationId xmlns:a16="http://schemas.microsoft.com/office/drawing/2014/main" id="{9FE2B938-E785-E802-7A9A-5AD4FEF6088C}"/>
              </a:ext>
            </a:extLst>
          </p:cNvPr>
          <p:cNvSpPr>
            <a:spLocks noGrp="1"/>
          </p:cNvSpPr>
          <p:nvPr>
            <p:ph type="ftr" sz="quarter" idx="3"/>
          </p:nvPr>
        </p:nvSpPr>
        <p:spPr>
          <a:xfrm>
            <a:off x="2093976" y="4811867"/>
            <a:ext cx="6302798" cy="274637"/>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7" name="Subtitle 1">
            <a:extLst>
              <a:ext uri="{FF2B5EF4-FFF2-40B4-BE49-F238E27FC236}">
                <a16:creationId xmlns:a16="http://schemas.microsoft.com/office/drawing/2014/main" id="{13756DC3-62A3-EAD0-0902-502D886CC750}"/>
              </a:ext>
            </a:extLst>
          </p:cNvPr>
          <p:cNvSpPr txBox="1">
            <a:spLocks/>
          </p:cNvSpPr>
          <p:nvPr userDrawn="1"/>
        </p:nvSpPr>
        <p:spPr>
          <a:xfrm>
            <a:off x="44110" y="4880795"/>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7C878E"/>
                </a:solidFill>
                <a:latin typeface="Helvetica Neue"/>
                <a:cs typeface="Helvetica Neue"/>
              </a:rPr>
              <a:t>Powered by</a:t>
            </a:r>
          </a:p>
        </p:txBody>
      </p:sp>
      <p:pic>
        <p:nvPicPr>
          <p:cNvPr id="8" name="Picture 7">
            <a:extLst>
              <a:ext uri="{FF2B5EF4-FFF2-40B4-BE49-F238E27FC236}">
                <a16:creationId xmlns:a16="http://schemas.microsoft.com/office/drawing/2014/main" id="{91750C52-00F9-42B7-9AC0-F5417C88D4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610" y="4835992"/>
            <a:ext cx="1213734" cy="295620"/>
          </a:xfrm>
          <a:prstGeom prst="rect">
            <a:avLst/>
          </a:prstGeom>
        </p:spPr>
      </p:pic>
    </p:spTree>
    <p:extLst>
      <p:ext uri="{BB962C8B-B14F-4D97-AF65-F5344CB8AC3E}">
        <p14:creationId xmlns:p14="http://schemas.microsoft.com/office/powerpoint/2010/main" val="21622404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270516"/>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22570" y="666350"/>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tx2">
                    <a:lumMod val="60000"/>
                    <a:lumOff val="40000"/>
                  </a:schemeClr>
                </a:solidFill>
                <a:latin typeface="Arial"/>
                <a:cs typeface="Arial"/>
              </a:defRPr>
            </a:lvl1pPr>
          </a:lstStyle>
          <a:p>
            <a:fld id="{A88B48FB-E956-2048-9E74-C69E7CAA26CC}" type="slidenum">
              <a:rPr lang="en-US" smtClean="0"/>
              <a:pPr/>
              <a:t>‹#›</a:t>
            </a:fld>
            <a:endParaRPr lang="en-US" dirty="0"/>
          </a:p>
        </p:txBody>
      </p:sp>
      <p:sp>
        <p:nvSpPr>
          <p:cNvPr id="4" name="Footer Placeholder 3">
            <a:extLst>
              <a:ext uri="{FF2B5EF4-FFF2-40B4-BE49-F238E27FC236}">
                <a16:creationId xmlns:a16="http://schemas.microsoft.com/office/drawing/2014/main" id="{C67FE218-D8C1-4598-C115-912209DA107F}"/>
              </a:ext>
            </a:extLst>
          </p:cNvPr>
          <p:cNvSpPr>
            <a:spLocks noGrp="1"/>
          </p:cNvSpPr>
          <p:nvPr>
            <p:ph type="ftr" sz="quarter" idx="3"/>
          </p:nvPr>
        </p:nvSpPr>
        <p:spPr>
          <a:xfrm>
            <a:off x="2058920" y="4811866"/>
            <a:ext cx="6380992" cy="274637"/>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1" r:id="rId3"/>
    <p:sldLayoutId id="2147483675" r:id="rId4"/>
  </p:sldLayoutIdLst>
  <p:hf hdr="0" dt="0"/>
  <p:txStyles>
    <p:titleStyle>
      <a:lvl1pPr algn="l" defTabSz="457200" rtl="0" eaLnBrk="1" latinLnBrk="0" hangingPunct="1">
        <a:spcBef>
          <a:spcPct val="0"/>
        </a:spcBef>
        <a:buNone/>
        <a:defRPr sz="18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578FAF6-C338-42B6-B4B6-2F5E9252A024}"/>
              </a:ext>
            </a:extLst>
          </p:cNvPr>
          <p:cNvPicPr>
            <a:picLocks noChangeAspect="1"/>
          </p:cNvPicPr>
          <p:nvPr/>
        </p:nvPicPr>
        <p:blipFill rotWithShape="1">
          <a:blip r:embed="rId2"/>
          <a:srcRect l="142" t="23660" b="18563"/>
          <a:stretch/>
        </p:blipFill>
        <p:spPr>
          <a:xfrm>
            <a:off x="0" y="2171700"/>
            <a:ext cx="9144000" cy="2971800"/>
          </a:xfrm>
          <a:prstGeom prst="rect">
            <a:avLst/>
          </a:prstGeom>
        </p:spPr>
      </p:pic>
      <p:sp>
        <p:nvSpPr>
          <p:cNvPr id="3" name="Title 2"/>
          <p:cNvSpPr>
            <a:spLocks noGrp="1"/>
          </p:cNvSpPr>
          <p:nvPr>
            <p:ph type="title"/>
          </p:nvPr>
        </p:nvSpPr>
        <p:spPr>
          <a:xfrm>
            <a:off x="164447" y="1"/>
            <a:ext cx="8798018" cy="2171700"/>
          </a:xfrm>
        </p:spPr>
        <p:txBody>
          <a:bodyPr>
            <a:noAutofit/>
          </a:bodyPr>
          <a:lstStyle/>
          <a:p>
            <a:r>
              <a:rPr lang="fr-FR" dirty="0"/>
              <a:t>			Parent/</a:t>
            </a:r>
            <a:r>
              <a:rPr lang="fr-FR" dirty="0" err="1"/>
              <a:t>Carer</a:t>
            </a:r>
            <a:r>
              <a:rPr lang="fr-FR" dirty="0"/>
              <a:t> Questionnaire </a:t>
            </a:r>
            <a:r>
              <a:rPr lang="fr-FR" dirty="0" err="1"/>
              <a:t>Results</a:t>
            </a:r>
            <a:r>
              <a:rPr lang="fr-FR" dirty="0"/>
              <a:t> Summer 2025</a:t>
            </a:r>
            <a:br>
              <a:rPr lang="fr-FR" sz="1400" dirty="0"/>
            </a:br>
            <a:br>
              <a:rPr lang="fr-FR" sz="1400" dirty="0"/>
            </a:br>
            <a:r>
              <a:rPr lang="en-GB" sz="1400" dirty="0"/>
              <a:t>Thank you for all your feedback </a:t>
            </a:r>
            <a:r>
              <a:rPr lang="en-GB" sz="1400" dirty="0">
                <a:sym typeface="Wingdings" panose="05000000000000000000" pitchFamily="2" charset="2"/>
              </a:rPr>
              <a:t> We had 220 responses in total!</a:t>
            </a:r>
            <a:br>
              <a:rPr lang="en-GB" sz="1400" dirty="0">
                <a:sym typeface="Wingdings" panose="05000000000000000000" pitchFamily="2" charset="2"/>
              </a:rPr>
            </a:br>
            <a:r>
              <a:rPr lang="en-GB" sz="1400" dirty="0">
                <a:sym typeface="Wingdings" panose="05000000000000000000" pitchFamily="2" charset="2"/>
              </a:rPr>
              <a:t>Any responses which provide a score between 3.0 (agree) and 4.0 (strongly agree) is viewed as a positive response, so lots to celebrate overall and other areas/individual responses for us to consider. </a:t>
            </a:r>
            <a:br>
              <a:rPr lang="en-GB" sz="1400" dirty="0">
                <a:sym typeface="Wingdings" panose="05000000000000000000" pitchFamily="2" charset="2"/>
              </a:rPr>
            </a:br>
            <a:br>
              <a:rPr lang="en-GB" sz="1400" dirty="0">
                <a:sym typeface="Wingdings" panose="05000000000000000000" pitchFamily="2" charset="2"/>
              </a:rPr>
            </a:br>
            <a:r>
              <a:rPr lang="en-GB" sz="1400" dirty="0">
                <a:sym typeface="Wingdings" panose="05000000000000000000" pitchFamily="2" charset="2"/>
              </a:rPr>
              <a:t>See previous years on the website for a comparison.</a:t>
            </a:r>
            <a:br>
              <a:rPr lang="en-GB" sz="1400" dirty="0">
                <a:sym typeface="Wingdings" panose="05000000000000000000" pitchFamily="2" charset="2"/>
              </a:rPr>
            </a:br>
            <a:br>
              <a:rPr lang="en-GB" sz="1400" dirty="0">
                <a:sym typeface="Wingdings" panose="05000000000000000000" pitchFamily="2" charset="2"/>
              </a:rPr>
            </a:br>
            <a:r>
              <a:rPr lang="en-GB" sz="1400" dirty="0">
                <a:sym typeface="Wingdings" panose="05000000000000000000" pitchFamily="2" charset="2"/>
              </a:rPr>
              <a:t>Thanks again!</a:t>
            </a:r>
            <a:endParaRPr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Q5: I am kept informed about how my child is progressing e.g. Parent/Carer consultations with your child's teacher, Parent/Carer pop-ins (where you can come into school and look at your child's work):</a:t>
            </a:r>
            <a:endParaRPr dirty="0"/>
          </a:p>
        </p:txBody>
      </p:sp>
      <p:sp>
        <p:nvSpPr>
          <p:cNvPr id="3" name="Title"/>
          <p:cNvSpPr>
            <a:spLocks noGrp="1"/>
          </p:cNvSpPr>
          <p:nvPr>
            <p:ph type="body" sz="quarter" idx="14"/>
          </p:nvPr>
        </p:nvSpPr>
        <p:spPr/>
        <p:txBody>
          <a:bodyPr>
            <a:normAutofit lnSpcReduction="10000"/>
          </a:bodyPr>
          <a:lstStyle/>
          <a:p>
            <a:r>
              <a:rPr lang="en-GB" dirty="0"/>
              <a:t>Answered: 219   Skipped: 1</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Q5: I am kept informed about how my child is progressing e.g. Parent/Carer consultations with your child's teacher, Parent/Carer pop-ins (where you can come into school and look at your child's work):</a:t>
            </a:r>
            <a:endParaRPr dirty="0"/>
          </a:p>
        </p:txBody>
      </p:sp>
      <p:sp>
        <p:nvSpPr>
          <p:cNvPr id="3" name="Title"/>
          <p:cNvSpPr>
            <a:spLocks noGrp="1"/>
          </p:cNvSpPr>
          <p:nvPr>
            <p:ph type="body" sz="quarter" idx="14"/>
          </p:nvPr>
        </p:nvSpPr>
        <p:spPr/>
        <p:txBody>
          <a:bodyPr>
            <a:normAutofit lnSpcReduction="10000"/>
          </a:bodyPr>
          <a:lstStyle/>
          <a:p>
            <a:r>
              <a:rPr lang="en-GB" dirty="0"/>
              <a:t>Answered: 219   Skipped: 1</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60.27%
132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35.62%
78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3.65%
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0.46%
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219</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3.56</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Q6: I think my child is taught well:</a:t>
            </a:r>
            <a:endParaRPr dirty="0"/>
          </a:p>
        </p:txBody>
      </p:sp>
      <p:sp>
        <p:nvSpPr>
          <p:cNvPr id="3" name="Title"/>
          <p:cNvSpPr>
            <a:spLocks noGrp="1"/>
          </p:cNvSpPr>
          <p:nvPr>
            <p:ph type="body" sz="quarter" idx="14"/>
          </p:nvPr>
        </p:nvSpPr>
        <p:spPr/>
        <p:txBody>
          <a:bodyPr>
            <a:normAutofit lnSpcReduction="10000"/>
          </a:bodyPr>
          <a:lstStyle/>
          <a:p>
            <a:r>
              <a:rPr lang="en-GB" dirty="0"/>
              <a:t>Answered: 220   Skipped: 0</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Q6: I think my child is taught well:</a:t>
            </a:r>
            <a:endParaRPr dirty="0"/>
          </a:p>
        </p:txBody>
      </p:sp>
      <p:sp>
        <p:nvSpPr>
          <p:cNvPr id="3" name="Title"/>
          <p:cNvSpPr>
            <a:spLocks noGrp="1"/>
          </p:cNvSpPr>
          <p:nvPr>
            <p:ph type="body" sz="quarter" idx="14"/>
          </p:nvPr>
        </p:nvSpPr>
        <p:spPr/>
        <p:txBody>
          <a:bodyPr>
            <a:normAutofit lnSpcReduction="10000"/>
          </a:bodyPr>
          <a:lstStyle/>
          <a:p>
            <a:r>
              <a:rPr lang="en-GB" dirty="0"/>
              <a:t>Answered: 220   Skipped: 0</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66.82%
147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32.27%
71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0.45%
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0.45%
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220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3.65</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Q7: Markeaton Primary School is led and managed effectively:</a:t>
            </a:r>
            <a:endParaRPr dirty="0"/>
          </a:p>
        </p:txBody>
      </p:sp>
      <p:sp>
        <p:nvSpPr>
          <p:cNvPr id="3" name="Title"/>
          <p:cNvSpPr>
            <a:spLocks noGrp="1"/>
          </p:cNvSpPr>
          <p:nvPr>
            <p:ph type="body" sz="quarter" idx="14"/>
          </p:nvPr>
        </p:nvSpPr>
        <p:spPr/>
        <p:txBody>
          <a:bodyPr>
            <a:normAutofit lnSpcReduction="10000"/>
          </a:bodyPr>
          <a:lstStyle/>
          <a:p>
            <a:r>
              <a:rPr lang="en-GB" dirty="0"/>
              <a:t>Answered: 219   Skipped: 1</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Q7: Markeaton Primary School is led and managed effectively:</a:t>
            </a:r>
            <a:endParaRPr dirty="0"/>
          </a:p>
        </p:txBody>
      </p:sp>
      <p:sp>
        <p:nvSpPr>
          <p:cNvPr id="3" name="Title"/>
          <p:cNvSpPr>
            <a:spLocks noGrp="1"/>
          </p:cNvSpPr>
          <p:nvPr>
            <p:ph type="body" sz="quarter" idx="14"/>
          </p:nvPr>
        </p:nvSpPr>
        <p:spPr/>
        <p:txBody>
          <a:bodyPr>
            <a:normAutofit lnSpcReduction="10000"/>
          </a:bodyPr>
          <a:lstStyle/>
          <a:p>
            <a:r>
              <a:rPr lang="en-GB" dirty="0"/>
              <a:t>Answered: 219   Skipped: 1</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76.71%
168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22.83%
50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0.00%
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0.46%
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219</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3.76</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Q8: I would recommend Markeaton Primary School to another family:</a:t>
            </a:r>
            <a:endParaRPr dirty="0"/>
          </a:p>
        </p:txBody>
      </p:sp>
      <p:sp>
        <p:nvSpPr>
          <p:cNvPr id="3" name="Title"/>
          <p:cNvSpPr>
            <a:spLocks noGrp="1"/>
          </p:cNvSpPr>
          <p:nvPr>
            <p:ph type="body" sz="quarter" idx="14"/>
          </p:nvPr>
        </p:nvSpPr>
        <p:spPr/>
        <p:txBody>
          <a:bodyPr>
            <a:normAutofit lnSpcReduction="10000"/>
          </a:bodyPr>
          <a:lstStyle/>
          <a:p>
            <a:r>
              <a:rPr lang="en-GB" dirty="0"/>
              <a:t>Answered: 220   Skipped: 0</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Q8: I would recommend Markeaton Primary School to another family:</a:t>
            </a:r>
            <a:endParaRPr dirty="0"/>
          </a:p>
        </p:txBody>
      </p:sp>
      <p:sp>
        <p:nvSpPr>
          <p:cNvPr id="3" name="Title"/>
          <p:cNvSpPr>
            <a:spLocks noGrp="1"/>
          </p:cNvSpPr>
          <p:nvPr>
            <p:ph type="body" sz="quarter" idx="14"/>
          </p:nvPr>
        </p:nvSpPr>
        <p:spPr/>
        <p:txBody>
          <a:bodyPr>
            <a:normAutofit lnSpcReduction="10000"/>
          </a:bodyPr>
          <a:lstStyle/>
          <a:p>
            <a:r>
              <a:rPr lang="en-GB" dirty="0"/>
              <a:t>Answered: 220   Skipped: 0</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85.00%
187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14.09%
31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0.45%
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0.45%
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220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3.84</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Q9: I understand how my child is assessed at Markeaton Primary and the language that is used:</a:t>
            </a:r>
            <a:endParaRPr dirty="0"/>
          </a:p>
        </p:txBody>
      </p:sp>
      <p:sp>
        <p:nvSpPr>
          <p:cNvPr id="3" name="Title"/>
          <p:cNvSpPr>
            <a:spLocks noGrp="1"/>
          </p:cNvSpPr>
          <p:nvPr>
            <p:ph type="body" sz="quarter" idx="14"/>
          </p:nvPr>
        </p:nvSpPr>
        <p:spPr/>
        <p:txBody>
          <a:bodyPr>
            <a:normAutofit lnSpcReduction="10000"/>
          </a:bodyPr>
          <a:lstStyle/>
          <a:p>
            <a:r>
              <a:rPr lang="en-GB" dirty="0"/>
              <a:t>Answered: 220   Skipped: 0</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Q9: I understand how my child is assessed at Markeaton Primary and the language that is used:</a:t>
            </a:r>
            <a:endParaRPr dirty="0"/>
          </a:p>
        </p:txBody>
      </p:sp>
      <p:sp>
        <p:nvSpPr>
          <p:cNvPr id="3" name="Title"/>
          <p:cNvSpPr>
            <a:spLocks noGrp="1"/>
          </p:cNvSpPr>
          <p:nvPr>
            <p:ph type="body" sz="quarter" idx="14"/>
          </p:nvPr>
        </p:nvSpPr>
        <p:spPr/>
        <p:txBody>
          <a:bodyPr>
            <a:normAutofit lnSpcReduction="10000"/>
          </a:bodyPr>
          <a:lstStyle/>
          <a:p>
            <a:r>
              <a:rPr lang="en-GB" dirty="0"/>
              <a:t>Answered: 220   Skipped: 0</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56.36%
124</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39.55%
87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3.64%
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0.45%
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220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3.52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Q1: My child is happy at school:</a:t>
            </a:r>
            <a:endParaRPr dirty="0"/>
          </a:p>
        </p:txBody>
      </p:sp>
      <p:sp>
        <p:nvSpPr>
          <p:cNvPr id="3" name="Title"/>
          <p:cNvSpPr>
            <a:spLocks noGrp="1"/>
          </p:cNvSpPr>
          <p:nvPr>
            <p:ph type="body" sz="quarter" idx="14"/>
          </p:nvPr>
        </p:nvSpPr>
        <p:spPr/>
        <p:txBody>
          <a:bodyPr>
            <a:normAutofit lnSpcReduction="10000"/>
          </a:bodyPr>
          <a:lstStyle/>
          <a:p>
            <a:r>
              <a:rPr lang="en-GB" dirty="0"/>
              <a:t>Answered: 219   Skipped: 1</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Q10: My child knows our new school values: Care, Curiosity and Determination:</a:t>
            </a:r>
            <a:endParaRPr dirty="0"/>
          </a:p>
        </p:txBody>
      </p:sp>
      <p:sp>
        <p:nvSpPr>
          <p:cNvPr id="3" name="Title"/>
          <p:cNvSpPr>
            <a:spLocks noGrp="1"/>
          </p:cNvSpPr>
          <p:nvPr>
            <p:ph type="body" sz="quarter" idx="14"/>
          </p:nvPr>
        </p:nvSpPr>
        <p:spPr/>
        <p:txBody>
          <a:bodyPr>
            <a:normAutofit lnSpcReduction="10000"/>
          </a:bodyPr>
          <a:lstStyle/>
          <a:p>
            <a:r>
              <a:rPr lang="en-GB" dirty="0"/>
              <a:t>Answered: 220   Skipped: 0</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Q10: My child knows our new school values: Care, Curiosity and Determination:</a:t>
            </a:r>
            <a:endParaRPr dirty="0"/>
          </a:p>
        </p:txBody>
      </p:sp>
      <p:sp>
        <p:nvSpPr>
          <p:cNvPr id="3" name="Title"/>
          <p:cNvSpPr>
            <a:spLocks noGrp="1"/>
          </p:cNvSpPr>
          <p:nvPr>
            <p:ph type="body" sz="quarter" idx="14"/>
          </p:nvPr>
        </p:nvSpPr>
        <p:spPr/>
        <p:txBody>
          <a:bodyPr>
            <a:normAutofit lnSpcReduction="10000"/>
          </a:bodyPr>
          <a:lstStyle/>
          <a:p>
            <a:r>
              <a:rPr lang="en-GB" dirty="0"/>
              <a:t>Answered: 220   Skipped: 0</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49.55%
109</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44.55%
98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5.91%
13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0.00%
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220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3.44</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Q11: Markeaton Primary School works to ensure that children demonstrate positive behaviour with other children and adults:</a:t>
            </a:r>
            <a:endParaRPr dirty="0"/>
          </a:p>
        </p:txBody>
      </p:sp>
      <p:sp>
        <p:nvSpPr>
          <p:cNvPr id="3" name="Title"/>
          <p:cNvSpPr>
            <a:spLocks noGrp="1"/>
          </p:cNvSpPr>
          <p:nvPr>
            <p:ph type="body" sz="quarter" idx="14"/>
          </p:nvPr>
        </p:nvSpPr>
        <p:spPr/>
        <p:txBody>
          <a:bodyPr>
            <a:normAutofit lnSpcReduction="10000"/>
          </a:bodyPr>
          <a:lstStyle/>
          <a:p>
            <a:r>
              <a:rPr lang="en-GB" dirty="0"/>
              <a:t>Answered: 220   Skipped: 0</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Q11: Markeaton Primary School works to ensure that children demonstrate positive behaviour with other children and adults:</a:t>
            </a:r>
            <a:endParaRPr dirty="0"/>
          </a:p>
        </p:txBody>
      </p:sp>
      <p:sp>
        <p:nvSpPr>
          <p:cNvPr id="3" name="Title"/>
          <p:cNvSpPr>
            <a:spLocks noGrp="1"/>
          </p:cNvSpPr>
          <p:nvPr>
            <p:ph type="body" sz="quarter" idx="14"/>
          </p:nvPr>
        </p:nvSpPr>
        <p:spPr/>
        <p:txBody>
          <a:bodyPr>
            <a:normAutofit lnSpcReduction="10000"/>
          </a:bodyPr>
          <a:lstStyle/>
          <a:p>
            <a:r>
              <a:rPr lang="en-GB" dirty="0"/>
              <a:t>Answered: 220   Skipped: 0</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67.27%
148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31.36%
69</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0.91%
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0.45%
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220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3.65</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Q12: When I have raised concerns with the school they have been dealt with effectively:</a:t>
            </a:r>
            <a:endParaRPr dirty="0"/>
          </a:p>
        </p:txBody>
      </p:sp>
      <p:sp>
        <p:nvSpPr>
          <p:cNvPr id="3" name="Title"/>
          <p:cNvSpPr>
            <a:spLocks noGrp="1"/>
          </p:cNvSpPr>
          <p:nvPr>
            <p:ph type="body" sz="quarter" idx="14"/>
          </p:nvPr>
        </p:nvSpPr>
        <p:spPr/>
        <p:txBody>
          <a:bodyPr>
            <a:normAutofit lnSpcReduction="10000"/>
          </a:bodyPr>
          <a:lstStyle/>
          <a:p>
            <a:r>
              <a:rPr lang="en-GB" dirty="0"/>
              <a:t>Answered: 218   Skipped: 2</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Q12: When I have raised concerns with the school they have been dealt with effectively:</a:t>
            </a:r>
            <a:endParaRPr dirty="0"/>
          </a:p>
        </p:txBody>
      </p:sp>
      <p:sp>
        <p:nvSpPr>
          <p:cNvPr id="3" name="Title"/>
          <p:cNvSpPr>
            <a:spLocks noGrp="1"/>
          </p:cNvSpPr>
          <p:nvPr>
            <p:ph type="body" sz="quarter" idx="14"/>
          </p:nvPr>
        </p:nvSpPr>
        <p:spPr/>
        <p:txBody>
          <a:bodyPr>
            <a:normAutofit lnSpcReduction="10000"/>
          </a:bodyPr>
          <a:lstStyle/>
          <a:p>
            <a:r>
              <a:rPr lang="en-GB" dirty="0"/>
              <a:t>Answered: 218   Skipped: 2</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51.83%
113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43.58%
95</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3.67%
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0.92%
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218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3.46</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Q13: The school treats my child fairly:</a:t>
            </a:r>
            <a:endParaRPr dirty="0"/>
          </a:p>
        </p:txBody>
      </p:sp>
      <p:sp>
        <p:nvSpPr>
          <p:cNvPr id="3" name="Title"/>
          <p:cNvSpPr>
            <a:spLocks noGrp="1"/>
          </p:cNvSpPr>
          <p:nvPr>
            <p:ph type="body" sz="quarter" idx="14"/>
          </p:nvPr>
        </p:nvSpPr>
        <p:spPr/>
        <p:txBody>
          <a:bodyPr>
            <a:normAutofit lnSpcReduction="10000"/>
          </a:bodyPr>
          <a:lstStyle/>
          <a:p>
            <a:r>
              <a:rPr lang="en-GB" dirty="0"/>
              <a:t>Answered: 220   Skipped: 0</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Q13: The school treats my child fairly:</a:t>
            </a:r>
            <a:endParaRPr dirty="0"/>
          </a:p>
        </p:txBody>
      </p:sp>
      <p:sp>
        <p:nvSpPr>
          <p:cNvPr id="3" name="Title"/>
          <p:cNvSpPr>
            <a:spLocks noGrp="1"/>
          </p:cNvSpPr>
          <p:nvPr>
            <p:ph type="body" sz="quarter" idx="14"/>
          </p:nvPr>
        </p:nvSpPr>
        <p:spPr/>
        <p:txBody>
          <a:bodyPr>
            <a:normAutofit lnSpcReduction="10000"/>
          </a:bodyPr>
          <a:lstStyle/>
          <a:p>
            <a:r>
              <a:rPr lang="en-GB" dirty="0"/>
              <a:t>Answered: 220   Skipped: 0</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65.45%
144</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32.27%
71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1.82%
4</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0.45%
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220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3.63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Q14: My child is confident that, should they have a problem, there is someone they can go to in school who will listen to them:</a:t>
            </a:r>
            <a:endParaRPr dirty="0"/>
          </a:p>
        </p:txBody>
      </p:sp>
      <p:sp>
        <p:nvSpPr>
          <p:cNvPr id="3" name="Title"/>
          <p:cNvSpPr>
            <a:spLocks noGrp="1"/>
          </p:cNvSpPr>
          <p:nvPr>
            <p:ph type="body" sz="quarter" idx="14"/>
          </p:nvPr>
        </p:nvSpPr>
        <p:spPr/>
        <p:txBody>
          <a:bodyPr>
            <a:normAutofit lnSpcReduction="10000"/>
          </a:bodyPr>
          <a:lstStyle/>
          <a:p>
            <a:r>
              <a:rPr lang="en-GB" dirty="0"/>
              <a:t>Answered: 219   Skipped: 1</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Q14: My child is confident that, should they have a problem, there is someone they can go to in school who will listen to them:</a:t>
            </a:r>
            <a:endParaRPr dirty="0"/>
          </a:p>
        </p:txBody>
      </p:sp>
      <p:sp>
        <p:nvSpPr>
          <p:cNvPr id="3" name="Title"/>
          <p:cNvSpPr>
            <a:spLocks noGrp="1"/>
          </p:cNvSpPr>
          <p:nvPr>
            <p:ph type="body" sz="quarter" idx="14"/>
          </p:nvPr>
        </p:nvSpPr>
        <p:spPr/>
        <p:txBody>
          <a:bodyPr>
            <a:normAutofit lnSpcReduction="10000"/>
          </a:bodyPr>
          <a:lstStyle/>
          <a:p>
            <a:r>
              <a:rPr lang="en-GB" dirty="0"/>
              <a:t>Answered: 219   Skipped: 1</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55.71%
122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39.73%
87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4.11%
9</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0.46%
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219</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3.51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Q1: My child is happy at school:</a:t>
            </a:r>
            <a:endParaRPr dirty="0"/>
          </a:p>
        </p:txBody>
      </p:sp>
      <p:sp>
        <p:nvSpPr>
          <p:cNvPr id="3" name="Title"/>
          <p:cNvSpPr>
            <a:spLocks noGrp="1"/>
          </p:cNvSpPr>
          <p:nvPr>
            <p:ph type="body" sz="quarter" idx="14"/>
          </p:nvPr>
        </p:nvSpPr>
        <p:spPr/>
        <p:txBody>
          <a:bodyPr>
            <a:normAutofit lnSpcReduction="10000"/>
          </a:bodyPr>
          <a:lstStyle/>
          <a:p>
            <a:r>
              <a:rPr lang="en-GB" dirty="0"/>
              <a:t>Answered: 219   Skipped: 1</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71.69%
157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26.94%
59</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0.91%
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0.46%
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219</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3.70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Q15: My child enjoys playtimes and lunchtimes:</a:t>
            </a:r>
            <a:endParaRPr dirty="0"/>
          </a:p>
        </p:txBody>
      </p:sp>
      <p:sp>
        <p:nvSpPr>
          <p:cNvPr id="3" name="Title"/>
          <p:cNvSpPr>
            <a:spLocks noGrp="1"/>
          </p:cNvSpPr>
          <p:nvPr>
            <p:ph type="body" sz="quarter" idx="14"/>
          </p:nvPr>
        </p:nvSpPr>
        <p:spPr/>
        <p:txBody>
          <a:bodyPr>
            <a:normAutofit lnSpcReduction="10000"/>
          </a:bodyPr>
          <a:lstStyle/>
          <a:p>
            <a:r>
              <a:rPr lang="en-GB" dirty="0"/>
              <a:t>Answered: 219   Skipped: 1</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Q15: My child enjoys playtimes and lunchtimes:</a:t>
            </a:r>
            <a:endParaRPr dirty="0"/>
          </a:p>
        </p:txBody>
      </p:sp>
      <p:sp>
        <p:nvSpPr>
          <p:cNvPr id="3" name="Title"/>
          <p:cNvSpPr>
            <a:spLocks noGrp="1"/>
          </p:cNvSpPr>
          <p:nvPr>
            <p:ph type="body" sz="quarter" idx="14"/>
          </p:nvPr>
        </p:nvSpPr>
        <p:spPr/>
        <p:txBody>
          <a:bodyPr>
            <a:normAutofit lnSpcReduction="10000"/>
          </a:bodyPr>
          <a:lstStyle/>
          <a:p>
            <a:r>
              <a:rPr lang="en-GB" dirty="0"/>
              <a:t>Answered: 219   Skipped: 1</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68.49%
150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30.59%
67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0.91%
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0.00%
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219</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3.68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Q16: My child finds school meals enjoyable:</a:t>
            </a:r>
            <a:endParaRPr dirty="0"/>
          </a:p>
        </p:txBody>
      </p:sp>
      <p:sp>
        <p:nvSpPr>
          <p:cNvPr id="3" name="Title"/>
          <p:cNvSpPr>
            <a:spLocks noGrp="1"/>
          </p:cNvSpPr>
          <p:nvPr>
            <p:ph type="body" sz="quarter" idx="14"/>
          </p:nvPr>
        </p:nvSpPr>
        <p:spPr/>
        <p:txBody>
          <a:bodyPr>
            <a:normAutofit lnSpcReduction="10000"/>
          </a:bodyPr>
          <a:lstStyle/>
          <a:p>
            <a:r>
              <a:rPr lang="en-GB" dirty="0"/>
              <a:t>Answered: 218   Skipped: 2</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Q16: My child finds school meals enjoyable:</a:t>
            </a:r>
            <a:endParaRPr dirty="0"/>
          </a:p>
        </p:txBody>
      </p:sp>
      <p:sp>
        <p:nvSpPr>
          <p:cNvPr id="3" name="Title"/>
          <p:cNvSpPr>
            <a:spLocks noGrp="1"/>
          </p:cNvSpPr>
          <p:nvPr>
            <p:ph type="body" sz="quarter" idx="14"/>
          </p:nvPr>
        </p:nvSpPr>
        <p:spPr/>
        <p:txBody>
          <a:bodyPr>
            <a:normAutofit lnSpcReduction="10000"/>
          </a:bodyPr>
          <a:lstStyle/>
          <a:p>
            <a:r>
              <a:rPr lang="en-GB" dirty="0"/>
              <a:t>Answered: 218   Skipped: 2</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32.11%
70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51.83%
113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13.30%
29</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2.75%
6</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218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3.13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Q17: I think members of staff at Markeaton Primary School are approachable:</a:t>
            </a:r>
            <a:endParaRPr dirty="0"/>
          </a:p>
        </p:txBody>
      </p:sp>
      <p:sp>
        <p:nvSpPr>
          <p:cNvPr id="3" name="Title"/>
          <p:cNvSpPr>
            <a:spLocks noGrp="1"/>
          </p:cNvSpPr>
          <p:nvPr>
            <p:ph type="body" sz="quarter" idx="14"/>
          </p:nvPr>
        </p:nvSpPr>
        <p:spPr/>
        <p:txBody>
          <a:bodyPr>
            <a:normAutofit lnSpcReduction="10000"/>
          </a:bodyPr>
          <a:lstStyle/>
          <a:p>
            <a:r>
              <a:rPr lang="en-GB" dirty="0"/>
              <a:t>Answered: 219   Skipped: 1</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Q17: I think members of staff at Markeaton Primary School are approachable:</a:t>
            </a:r>
            <a:endParaRPr dirty="0"/>
          </a:p>
        </p:txBody>
      </p:sp>
      <p:sp>
        <p:nvSpPr>
          <p:cNvPr id="3" name="Title"/>
          <p:cNvSpPr>
            <a:spLocks noGrp="1"/>
          </p:cNvSpPr>
          <p:nvPr>
            <p:ph type="body" sz="quarter" idx="14"/>
          </p:nvPr>
        </p:nvSpPr>
        <p:spPr/>
        <p:txBody>
          <a:bodyPr>
            <a:normAutofit lnSpcReduction="10000"/>
          </a:bodyPr>
          <a:lstStyle/>
          <a:p>
            <a:r>
              <a:rPr lang="en-GB" dirty="0"/>
              <a:t>Answered: 219   Skipped: 1</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60.27%
132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38.36%
84</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0.91%
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0.46%
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219</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3.58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Q18: My child has Special Educational Needs and they are well supported in school:</a:t>
            </a:r>
            <a:endParaRPr dirty="0"/>
          </a:p>
        </p:txBody>
      </p:sp>
      <p:sp>
        <p:nvSpPr>
          <p:cNvPr id="3" name="Title"/>
          <p:cNvSpPr>
            <a:spLocks noGrp="1"/>
          </p:cNvSpPr>
          <p:nvPr>
            <p:ph type="body" sz="quarter" idx="14"/>
          </p:nvPr>
        </p:nvSpPr>
        <p:spPr/>
        <p:txBody>
          <a:bodyPr>
            <a:normAutofit lnSpcReduction="10000"/>
          </a:bodyPr>
          <a:lstStyle/>
          <a:p>
            <a:r>
              <a:rPr lang="en-GB" dirty="0"/>
              <a:t>Answered: 220   Skipped: 0</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Q18: My child has Special Educational Needs and they are well supported in school:</a:t>
            </a:r>
            <a:endParaRPr dirty="0"/>
          </a:p>
        </p:txBody>
      </p:sp>
      <p:sp>
        <p:nvSpPr>
          <p:cNvPr id="3" name="Title"/>
          <p:cNvSpPr>
            <a:spLocks noGrp="1"/>
          </p:cNvSpPr>
          <p:nvPr>
            <p:ph type="body" sz="quarter" idx="14"/>
          </p:nvPr>
        </p:nvSpPr>
        <p:spPr/>
        <p:txBody>
          <a:bodyPr>
            <a:normAutofit lnSpcReduction="10000"/>
          </a:bodyPr>
          <a:lstStyle/>
          <a:p>
            <a:r>
              <a:rPr lang="en-GB" dirty="0"/>
              <a:t>Answered: 220   Skipped: 0</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2333333">
                  <a:extLst>
                    <a:ext uri="{9D8B030D-6E8A-4147-A177-3AD203B41FA5}">
                      <a16:colId xmlns:a16="http://schemas.microsoft.com/office/drawing/2014/main" val="20000"/>
                    </a:ext>
                  </a:extLst>
                </a:gridCol>
                <a:gridCol w="2333333">
                  <a:extLst>
                    <a:ext uri="{9D8B030D-6E8A-4147-A177-3AD203B41FA5}">
                      <a16:colId xmlns:a16="http://schemas.microsoft.com/office/drawing/2014/main" val="20001"/>
                    </a:ext>
                  </a:extLst>
                </a:gridCol>
                <a:gridCol w="2333333">
                  <a:extLst>
                    <a:ext uri="{9D8B030D-6E8A-4147-A177-3AD203B41FA5}">
                      <a16:colId xmlns:a16="http://schemas.microsoft.com/office/drawing/2014/main" val="20002"/>
                    </a:ext>
                  </a:extLst>
                </a:gridCol>
              </a:tblGrid>
              <a:tr h="281820">
                <a:tc>
                  <a:txBody>
                    <a:bodyPr/>
                    <a:lstStyle/>
                    <a:p>
                      <a:pPr algn="l"/>
                      <a:r>
                        <a:rPr lang="en-US" sz="1400" b="0" dirty="0">
                          <a:solidFill>
                            <a:schemeClr val="bg1">
                              <a:lumMod val="50000"/>
                            </a:schemeClr>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Strongly agree</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12.27%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200" b="0" dirty="0">
                          <a:solidFill>
                            <a:schemeClr val="bg1">
                              <a:lumMod val="50000"/>
                            </a:schemeClr>
                          </a:solidFill>
                        </a:rPr>
                        <a:t>Agree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12.27%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367998">
                <a:tc>
                  <a:txBody>
                    <a:bodyPr/>
                    <a:lstStyle/>
                    <a:p>
                      <a:pPr algn="l"/>
                      <a:r>
                        <a:rPr lang="en-US" sz="1200" b="0" dirty="0">
                          <a:solidFill>
                            <a:schemeClr val="bg1">
                              <a:lumMod val="50000"/>
                            </a:schemeClr>
                          </a:solidFill>
                        </a:rPr>
                        <a:t>Disagree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1.82%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3"/>
                  </a:ext>
                </a:extLst>
              </a:tr>
              <a:tr h="367998">
                <a:tc>
                  <a:txBody>
                    <a:bodyPr/>
                    <a:lstStyle/>
                    <a:p>
                      <a:pPr algn="l"/>
                      <a:r>
                        <a:rPr lang="en-US" sz="1200" b="0" dirty="0">
                          <a:solidFill>
                            <a:schemeClr val="bg1">
                              <a:lumMod val="50000"/>
                            </a:schemeClr>
                          </a:solidFill>
                        </a:rPr>
                        <a:t>Strongly disagree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4"/>
                  </a:ext>
                </a:extLst>
              </a:tr>
              <a:tr h="367998">
                <a:tc>
                  <a:txBody>
                    <a:bodyPr/>
                    <a:lstStyle/>
                    <a:p>
                      <a:pPr algn="l"/>
                      <a:r>
                        <a:rPr lang="en-US" sz="1200" b="0" dirty="0">
                          <a:solidFill>
                            <a:schemeClr val="bg1">
                              <a:lumMod val="50000"/>
                            </a:schemeClr>
                          </a:solidFill>
                        </a:rPr>
                        <a:t>Not applicable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73.64%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162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5"/>
                  </a:ext>
                </a:extLst>
              </a:tr>
              <a:tr h="281820">
                <a:tc>
                  <a:txBody>
                    <a:bodyPr/>
                    <a:lstStyle/>
                    <a:p>
                      <a:pPr algn="l"/>
                      <a:r>
                        <a:rPr lang="en-US" sz="1400" b="0" dirty="0">
                          <a:solidFill>
                            <a:schemeClr val="bg1">
                              <a:lumMod val="50000"/>
                            </a:schemeClr>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220</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Q19: I feel my child's mental health/well-being is supported at Markeaton:</a:t>
            </a:r>
            <a:endParaRPr dirty="0"/>
          </a:p>
        </p:txBody>
      </p:sp>
      <p:sp>
        <p:nvSpPr>
          <p:cNvPr id="3" name="Title"/>
          <p:cNvSpPr>
            <a:spLocks noGrp="1"/>
          </p:cNvSpPr>
          <p:nvPr>
            <p:ph type="body" sz="quarter" idx="14"/>
          </p:nvPr>
        </p:nvSpPr>
        <p:spPr/>
        <p:txBody>
          <a:bodyPr>
            <a:normAutofit lnSpcReduction="10000"/>
          </a:bodyPr>
          <a:lstStyle/>
          <a:p>
            <a:r>
              <a:rPr lang="en-GB" dirty="0"/>
              <a:t>Answered: 218   Skipped: 2</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Q19: I feel my child's mental health/well-being is supported at Markeaton:</a:t>
            </a:r>
            <a:endParaRPr dirty="0"/>
          </a:p>
        </p:txBody>
      </p:sp>
      <p:sp>
        <p:nvSpPr>
          <p:cNvPr id="3" name="Title"/>
          <p:cNvSpPr>
            <a:spLocks noGrp="1"/>
          </p:cNvSpPr>
          <p:nvPr>
            <p:ph type="body" sz="quarter" idx="14"/>
          </p:nvPr>
        </p:nvSpPr>
        <p:spPr/>
        <p:txBody>
          <a:bodyPr>
            <a:normAutofit lnSpcReduction="10000"/>
          </a:bodyPr>
          <a:lstStyle/>
          <a:p>
            <a:r>
              <a:rPr lang="en-GB" dirty="0"/>
              <a:t>Answered: 218   Skipped: 2</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49.08%
107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48.17%
105</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2.75%
6</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0.00%
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218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3.46</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Q2: My child feels safe at school:</a:t>
            </a:r>
            <a:endParaRPr dirty="0"/>
          </a:p>
        </p:txBody>
      </p:sp>
      <p:sp>
        <p:nvSpPr>
          <p:cNvPr id="3" name="Title"/>
          <p:cNvSpPr>
            <a:spLocks noGrp="1"/>
          </p:cNvSpPr>
          <p:nvPr>
            <p:ph type="body" sz="quarter" idx="14"/>
          </p:nvPr>
        </p:nvSpPr>
        <p:spPr/>
        <p:txBody>
          <a:bodyPr>
            <a:normAutofit lnSpcReduction="10000"/>
          </a:bodyPr>
          <a:lstStyle/>
          <a:p>
            <a:r>
              <a:rPr lang="en-GB" dirty="0"/>
              <a:t>Answered: 218   Skipped: 2</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Q20: Markeaton has a strong and positive commitment towards equality.</a:t>
            </a:r>
            <a:endParaRPr dirty="0"/>
          </a:p>
        </p:txBody>
      </p:sp>
      <p:sp>
        <p:nvSpPr>
          <p:cNvPr id="3" name="Title"/>
          <p:cNvSpPr>
            <a:spLocks noGrp="1"/>
          </p:cNvSpPr>
          <p:nvPr>
            <p:ph type="body" sz="quarter" idx="14"/>
          </p:nvPr>
        </p:nvSpPr>
        <p:spPr/>
        <p:txBody>
          <a:bodyPr>
            <a:normAutofit lnSpcReduction="10000"/>
          </a:bodyPr>
          <a:lstStyle/>
          <a:p>
            <a:r>
              <a:rPr lang="en-GB" dirty="0"/>
              <a:t>Answered: 220   Skipped: 0</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Q20: Markeaton has a strong and positive commitment towards equality.</a:t>
            </a:r>
            <a:endParaRPr dirty="0"/>
          </a:p>
        </p:txBody>
      </p:sp>
      <p:sp>
        <p:nvSpPr>
          <p:cNvPr id="3" name="Title"/>
          <p:cNvSpPr>
            <a:spLocks noGrp="1"/>
          </p:cNvSpPr>
          <p:nvPr>
            <p:ph type="body" sz="quarter" idx="14"/>
          </p:nvPr>
        </p:nvSpPr>
        <p:spPr/>
        <p:txBody>
          <a:bodyPr>
            <a:normAutofit lnSpcReduction="10000"/>
          </a:bodyPr>
          <a:lstStyle/>
          <a:p>
            <a:r>
              <a:rPr lang="en-GB" dirty="0"/>
              <a:t>Answered: 220   Skipped: 0</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2333333">
                  <a:extLst>
                    <a:ext uri="{9D8B030D-6E8A-4147-A177-3AD203B41FA5}">
                      <a16:colId xmlns:a16="http://schemas.microsoft.com/office/drawing/2014/main" val="20000"/>
                    </a:ext>
                  </a:extLst>
                </a:gridCol>
                <a:gridCol w="2333333">
                  <a:extLst>
                    <a:ext uri="{9D8B030D-6E8A-4147-A177-3AD203B41FA5}">
                      <a16:colId xmlns:a16="http://schemas.microsoft.com/office/drawing/2014/main" val="20001"/>
                    </a:ext>
                  </a:extLst>
                </a:gridCol>
                <a:gridCol w="2333333">
                  <a:extLst>
                    <a:ext uri="{9D8B030D-6E8A-4147-A177-3AD203B41FA5}">
                      <a16:colId xmlns:a16="http://schemas.microsoft.com/office/drawing/2014/main" val="20002"/>
                    </a:ext>
                  </a:extLst>
                </a:gridCol>
              </a:tblGrid>
              <a:tr h="281820">
                <a:tc>
                  <a:txBody>
                    <a:bodyPr/>
                    <a:lstStyle/>
                    <a:p>
                      <a:pPr algn="l"/>
                      <a:r>
                        <a:rPr lang="en-US" sz="1400" b="0" dirty="0">
                          <a:solidFill>
                            <a:schemeClr val="bg1">
                              <a:lumMod val="50000"/>
                            </a:schemeClr>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Strongly agree</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60.91%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134</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200" b="0" dirty="0">
                          <a:solidFill>
                            <a:schemeClr val="bg1">
                              <a:lumMod val="50000"/>
                            </a:schemeClr>
                          </a:solidFill>
                        </a:rPr>
                        <a:t>Agree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38.18%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84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367998">
                <a:tc>
                  <a:txBody>
                    <a:bodyPr/>
                    <a:lstStyle/>
                    <a:p>
                      <a:pPr algn="l"/>
                      <a:r>
                        <a:rPr lang="en-US" sz="1200" b="0" dirty="0">
                          <a:solidFill>
                            <a:schemeClr val="bg1">
                              <a:lumMod val="50000"/>
                            </a:schemeClr>
                          </a:solidFill>
                        </a:rPr>
                        <a:t>Disagree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0.45%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3"/>
                  </a:ext>
                </a:extLst>
              </a:tr>
              <a:tr h="367998">
                <a:tc>
                  <a:txBody>
                    <a:bodyPr/>
                    <a:lstStyle/>
                    <a:p>
                      <a:pPr algn="l"/>
                      <a:r>
                        <a:rPr lang="en-US" sz="1200" b="0" dirty="0">
                          <a:solidFill>
                            <a:schemeClr val="bg1">
                              <a:lumMod val="50000"/>
                            </a:schemeClr>
                          </a:solidFill>
                        </a:rPr>
                        <a:t>Strongly disagree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0.45%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4"/>
                  </a:ext>
                </a:extLst>
              </a:tr>
              <a:tr h="281820">
                <a:tc>
                  <a:txBody>
                    <a:bodyPr/>
                    <a:lstStyle/>
                    <a:p>
                      <a:pPr algn="l"/>
                      <a:r>
                        <a:rPr lang="en-US" sz="1400" b="0" dirty="0">
                          <a:solidFill>
                            <a:schemeClr val="bg1">
                              <a:lumMod val="50000"/>
                            </a:schemeClr>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220</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Q21: My child can explain what Markeaton MINDS is (feel free to test them on what is written below!).M = More than just meI = I can do itN = Now whatD = Doing it myselfS = Solving problems</a:t>
            </a:r>
            <a:endParaRPr dirty="0"/>
          </a:p>
        </p:txBody>
      </p:sp>
      <p:sp>
        <p:nvSpPr>
          <p:cNvPr id="3" name="Title"/>
          <p:cNvSpPr>
            <a:spLocks noGrp="1"/>
          </p:cNvSpPr>
          <p:nvPr>
            <p:ph type="body" sz="quarter" idx="14"/>
          </p:nvPr>
        </p:nvSpPr>
        <p:spPr/>
        <p:txBody>
          <a:bodyPr>
            <a:normAutofit lnSpcReduction="10000"/>
          </a:bodyPr>
          <a:lstStyle/>
          <a:p>
            <a:r>
              <a:rPr lang="en-GB" dirty="0"/>
              <a:t>Answered: 219   Skipped: 1</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Q21: My child can explain what Markeaton MINDS is (feel free to test them on what is written below!).M = More than just meI = I can do itN = Now whatD = Doing it myselfS = Solving problems</a:t>
            </a:r>
            <a:endParaRPr dirty="0"/>
          </a:p>
        </p:txBody>
      </p:sp>
      <p:sp>
        <p:nvSpPr>
          <p:cNvPr id="3" name="Title"/>
          <p:cNvSpPr>
            <a:spLocks noGrp="1"/>
          </p:cNvSpPr>
          <p:nvPr>
            <p:ph type="body" sz="quarter" idx="14"/>
          </p:nvPr>
        </p:nvSpPr>
        <p:spPr/>
        <p:txBody>
          <a:bodyPr>
            <a:normAutofit lnSpcReduction="10000"/>
          </a:bodyPr>
          <a:lstStyle/>
          <a:p>
            <a:r>
              <a:rPr lang="en-GB" dirty="0"/>
              <a:t>Answered: 219   Skipped: 1</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2333333">
                  <a:extLst>
                    <a:ext uri="{9D8B030D-6E8A-4147-A177-3AD203B41FA5}">
                      <a16:colId xmlns:a16="http://schemas.microsoft.com/office/drawing/2014/main" val="20000"/>
                    </a:ext>
                  </a:extLst>
                </a:gridCol>
                <a:gridCol w="2333333">
                  <a:extLst>
                    <a:ext uri="{9D8B030D-6E8A-4147-A177-3AD203B41FA5}">
                      <a16:colId xmlns:a16="http://schemas.microsoft.com/office/drawing/2014/main" val="20001"/>
                    </a:ext>
                  </a:extLst>
                </a:gridCol>
                <a:gridCol w="2333333">
                  <a:extLst>
                    <a:ext uri="{9D8B030D-6E8A-4147-A177-3AD203B41FA5}">
                      <a16:colId xmlns:a16="http://schemas.microsoft.com/office/drawing/2014/main" val="20002"/>
                    </a:ext>
                  </a:extLst>
                </a:gridCol>
              </a:tblGrid>
              <a:tr h="281820">
                <a:tc>
                  <a:txBody>
                    <a:bodyPr/>
                    <a:lstStyle/>
                    <a:p>
                      <a:pPr algn="l"/>
                      <a:r>
                        <a:rPr lang="en-US" sz="1400" b="0" dirty="0">
                          <a:solidFill>
                            <a:schemeClr val="bg1">
                              <a:lumMod val="50000"/>
                            </a:schemeClr>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Strongly agree</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42.01%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92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200" b="0" dirty="0">
                          <a:solidFill>
                            <a:schemeClr val="bg1">
                              <a:lumMod val="50000"/>
                            </a:schemeClr>
                          </a:solidFill>
                        </a:rPr>
                        <a:t>Agree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44.29%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97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367998">
                <a:tc>
                  <a:txBody>
                    <a:bodyPr/>
                    <a:lstStyle/>
                    <a:p>
                      <a:pPr algn="l"/>
                      <a:r>
                        <a:rPr lang="en-US" sz="1200" b="0" dirty="0">
                          <a:solidFill>
                            <a:schemeClr val="bg1">
                              <a:lumMod val="50000"/>
                            </a:schemeClr>
                          </a:solidFill>
                        </a:rPr>
                        <a:t>Disagree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13.70%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3"/>
                  </a:ext>
                </a:extLst>
              </a:tr>
              <a:tr h="367998">
                <a:tc>
                  <a:txBody>
                    <a:bodyPr/>
                    <a:lstStyle/>
                    <a:p>
                      <a:pPr algn="l"/>
                      <a:r>
                        <a:rPr lang="en-US" sz="1200" b="0" dirty="0">
                          <a:solidFill>
                            <a:schemeClr val="bg1">
                              <a:lumMod val="50000"/>
                            </a:schemeClr>
                          </a:solidFill>
                        </a:rPr>
                        <a:t>Strongly disagree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4"/>
                  </a:ext>
                </a:extLst>
              </a:tr>
              <a:tr h="281820">
                <a:tc>
                  <a:txBody>
                    <a:bodyPr/>
                    <a:lstStyle/>
                    <a:p>
                      <a:pPr algn="l"/>
                      <a:r>
                        <a:rPr lang="en-US" sz="1400" b="0" dirty="0">
                          <a:solidFill>
                            <a:schemeClr val="bg1">
                              <a:lumMod val="50000"/>
                            </a:schemeClr>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219</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Q22: I regularly engage with the school website for photos, videos and updates about life at Markeaton.</a:t>
            </a:r>
            <a:endParaRPr dirty="0"/>
          </a:p>
        </p:txBody>
      </p:sp>
      <p:sp>
        <p:nvSpPr>
          <p:cNvPr id="3" name="Title"/>
          <p:cNvSpPr>
            <a:spLocks noGrp="1"/>
          </p:cNvSpPr>
          <p:nvPr>
            <p:ph type="body" sz="quarter" idx="14"/>
          </p:nvPr>
        </p:nvSpPr>
        <p:spPr/>
        <p:txBody>
          <a:bodyPr>
            <a:normAutofit lnSpcReduction="10000"/>
          </a:bodyPr>
          <a:lstStyle/>
          <a:p>
            <a:r>
              <a:rPr lang="en-GB" dirty="0"/>
              <a:t>Answered: 220   Skipped: 0</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Q22: I regularly engage with the school website for photos, videos and updates about life at Markeaton.</a:t>
            </a:r>
            <a:endParaRPr dirty="0"/>
          </a:p>
        </p:txBody>
      </p:sp>
      <p:sp>
        <p:nvSpPr>
          <p:cNvPr id="3" name="Title"/>
          <p:cNvSpPr>
            <a:spLocks noGrp="1"/>
          </p:cNvSpPr>
          <p:nvPr>
            <p:ph type="body" sz="quarter" idx="14"/>
          </p:nvPr>
        </p:nvSpPr>
        <p:spPr/>
        <p:txBody>
          <a:bodyPr>
            <a:normAutofit lnSpcReduction="10000"/>
          </a:bodyPr>
          <a:lstStyle/>
          <a:p>
            <a:r>
              <a:rPr lang="en-GB" dirty="0"/>
              <a:t>Answered: 220   Skipped: 0</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2333333">
                  <a:extLst>
                    <a:ext uri="{9D8B030D-6E8A-4147-A177-3AD203B41FA5}">
                      <a16:colId xmlns:a16="http://schemas.microsoft.com/office/drawing/2014/main" val="20000"/>
                    </a:ext>
                  </a:extLst>
                </a:gridCol>
                <a:gridCol w="2333333">
                  <a:extLst>
                    <a:ext uri="{9D8B030D-6E8A-4147-A177-3AD203B41FA5}">
                      <a16:colId xmlns:a16="http://schemas.microsoft.com/office/drawing/2014/main" val="20001"/>
                    </a:ext>
                  </a:extLst>
                </a:gridCol>
                <a:gridCol w="2333333">
                  <a:extLst>
                    <a:ext uri="{9D8B030D-6E8A-4147-A177-3AD203B41FA5}">
                      <a16:colId xmlns:a16="http://schemas.microsoft.com/office/drawing/2014/main" val="20002"/>
                    </a:ext>
                  </a:extLst>
                </a:gridCol>
              </a:tblGrid>
              <a:tr h="281820">
                <a:tc>
                  <a:txBody>
                    <a:bodyPr/>
                    <a:lstStyle/>
                    <a:p>
                      <a:pPr algn="l"/>
                      <a:r>
                        <a:rPr lang="en-US" sz="1400" b="0" dirty="0">
                          <a:solidFill>
                            <a:schemeClr val="bg1">
                              <a:lumMod val="50000"/>
                            </a:schemeClr>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Strongly agree</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25.00%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55</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200" b="0" dirty="0">
                          <a:solidFill>
                            <a:schemeClr val="bg1">
                              <a:lumMod val="50000"/>
                            </a:schemeClr>
                          </a:solidFill>
                        </a:rPr>
                        <a:t>Agree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54.55%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120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367998">
                <a:tc>
                  <a:txBody>
                    <a:bodyPr/>
                    <a:lstStyle/>
                    <a:p>
                      <a:pPr algn="l"/>
                      <a:r>
                        <a:rPr lang="en-US" sz="1200" b="0" dirty="0">
                          <a:solidFill>
                            <a:schemeClr val="bg1">
                              <a:lumMod val="50000"/>
                            </a:schemeClr>
                          </a:solidFill>
                        </a:rPr>
                        <a:t>Disagree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17.27%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3"/>
                  </a:ext>
                </a:extLst>
              </a:tr>
              <a:tr h="367998">
                <a:tc>
                  <a:txBody>
                    <a:bodyPr/>
                    <a:lstStyle/>
                    <a:p>
                      <a:pPr algn="l"/>
                      <a:r>
                        <a:rPr lang="en-US" sz="1200" b="0" dirty="0">
                          <a:solidFill>
                            <a:schemeClr val="bg1">
                              <a:lumMod val="50000"/>
                            </a:schemeClr>
                          </a:solidFill>
                        </a:rPr>
                        <a:t>Strongly disagree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3.18%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4"/>
                  </a:ext>
                </a:extLst>
              </a:tr>
              <a:tr h="281820">
                <a:tc>
                  <a:txBody>
                    <a:bodyPr/>
                    <a:lstStyle/>
                    <a:p>
                      <a:pPr algn="l"/>
                      <a:r>
                        <a:rPr lang="en-US" sz="1400" b="0" dirty="0">
                          <a:solidFill>
                            <a:schemeClr val="bg1">
                              <a:lumMod val="50000"/>
                            </a:schemeClr>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220</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Q23: My child goes to an extra curricular/after school club:</a:t>
            </a:r>
            <a:endParaRPr dirty="0"/>
          </a:p>
        </p:txBody>
      </p:sp>
      <p:sp>
        <p:nvSpPr>
          <p:cNvPr id="3" name="Title"/>
          <p:cNvSpPr>
            <a:spLocks noGrp="1"/>
          </p:cNvSpPr>
          <p:nvPr>
            <p:ph type="body" sz="quarter" idx="14"/>
          </p:nvPr>
        </p:nvSpPr>
        <p:spPr/>
        <p:txBody>
          <a:bodyPr>
            <a:normAutofit lnSpcReduction="10000"/>
          </a:bodyPr>
          <a:lstStyle/>
          <a:p>
            <a:r>
              <a:rPr lang="en-GB" dirty="0"/>
              <a:t>Answered: 220   Skipped: 0</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Q23: My child goes to an extra curricular/after school club:</a:t>
            </a:r>
            <a:endParaRPr dirty="0"/>
          </a:p>
        </p:txBody>
      </p:sp>
      <p:sp>
        <p:nvSpPr>
          <p:cNvPr id="3" name="Title"/>
          <p:cNvSpPr>
            <a:spLocks noGrp="1"/>
          </p:cNvSpPr>
          <p:nvPr>
            <p:ph type="body" sz="quarter" idx="14"/>
          </p:nvPr>
        </p:nvSpPr>
        <p:spPr/>
        <p:txBody>
          <a:bodyPr>
            <a:normAutofit lnSpcReduction="10000"/>
          </a:bodyPr>
          <a:lstStyle/>
          <a:p>
            <a:r>
              <a:rPr lang="en-GB" dirty="0"/>
              <a:t>Answered: 220   Skipped: 0</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2333333">
                  <a:extLst>
                    <a:ext uri="{9D8B030D-6E8A-4147-A177-3AD203B41FA5}">
                      <a16:colId xmlns:a16="http://schemas.microsoft.com/office/drawing/2014/main" val="20000"/>
                    </a:ext>
                  </a:extLst>
                </a:gridCol>
                <a:gridCol w="2333333">
                  <a:extLst>
                    <a:ext uri="{9D8B030D-6E8A-4147-A177-3AD203B41FA5}">
                      <a16:colId xmlns:a16="http://schemas.microsoft.com/office/drawing/2014/main" val="20001"/>
                    </a:ext>
                  </a:extLst>
                </a:gridCol>
                <a:gridCol w="2333333">
                  <a:extLst>
                    <a:ext uri="{9D8B030D-6E8A-4147-A177-3AD203B41FA5}">
                      <a16:colId xmlns:a16="http://schemas.microsoft.com/office/drawing/2014/main" val="20002"/>
                    </a:ext>
                  </a:extLst>
                </a:gridCol>
              </a:tblGrid>
              <a:tr h="281820">
                <a:tc>
                  <a:txBody>
                    <a:bodyPr/>
                    <a:lstStyle/>
                    <a:p>
                      <a:pPr algn="l"/>
                      <a:r>
                        <a:rPr lang="en-US" sz="1400" b="0" dirty="0">
                          <a:solidFill>
                            <a:schemeClr val="bg1">
                              <a:lumMod val="50000"/>
                            </a:schemeClr>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Yes</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53.18%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117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200" b="0" dirty="0">
                          <a:solidFill>
                            <a:schemeClr val="bg1">
                              <a:lumMod val="50000"/>
                            </a:schemeClr>
                          </a:solidFill>
                        </a:rPr>
                        <a:t>No</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46.82%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103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281820">
                <a:tc>
                  <a:txBody>
                    <a:bodyPr/>
                    <a:lstStyle/>
                    <a:p>
                      <a:pPr algn="l"/>
                      <a:r>
                        <a:rPr lang="en-US" sz="1400" b="0" dirty="0">
                          <a:solidFill>
                            <a:schemeClr val="bg1">
                              <a:lumMod val="50000"/>
                            </a:schemeClr>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220</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Q24: Is there anything we can do to support you or someone you know at school with the cost of living e.g. uniform, trips etc.</a:t>
            </a:r>
            <a:endParaRPr dirty="0"/>
          </a:p>
        </p:txBody>
      </p:sp>
      <p:sp>
        <p:nvSpPr>
          <p:cNvPr id="3" name="Title"/>
          <p:cNvSpPr>
            <a:spLocks noGrp="1"/>
          </p:cNvSpPr>
          <p:nvPr>
            <p:ph type="body" sz="quarter" idx="14"/>
          </p:nvPr>
        </p:nvSpPr>
        <p:spPr/>
        <p:txBody>
          <a:bodyPr>
            <a:normAutofit lnSpcReduction="10000"/>
          </a:bodyPr>
          <a:lstStyle/>
          <a:p>
            <a:r>
              <a:rPr lang="en-GB" dirty="0"/>
              <a:t>Answered: 220   Skipped: 0</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Q24: Is there anything we can do to support you or someone you know at school with the cost of living e.g. uniform, trips etc.</a:t>
            </a:r>
            <a:endParaRPr dirty="0"/>
          </a:p>
        </p:txBody>
      </p:sp>
      <p:sp>
        <p:nvSpPr>
          <p:cNvPr id="3" name="Title"/>
          <p:cNvSpPr>
            <a:spLocks noGrp="1"/>
          </p:cNvSpPr>
          <p:nvPr>
            <p:ph type="body" sz="quarter" idx="14"/>
          </p:nvPr>
        </p:nvSpPr>
        <p:spPr/>
        <p:txBody>
          <a:bodyPr>
            <a:normAutofit lnSpcReduction="10000"/>
          </a:bodyPr>
          <a:lstStyle/>
          <a:p>
            <a:r>
              <a:rPr lang="en-GB" dirty="0"/>
              <a:t>Answered: 220   Skipped: 0</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2333333">
                  <a:extLst>
                    <a:ext uri="{9D8B030D-6E8A-4147-A177-3AD203B41FA5}">
                      <a16:colId xmlns:a16="http://schemas.microsoft.com/office/drawing/2014/main" val="20000"/>
                    </a:ext>
                  </a:extLst>
                </a:gridCol>
                <a:gridCol w="2333333">
                  <a:extLst>
                    <a:ext uri="{9D8B030D-6E8A-4147-A177-3AD203B41FA5}">
                      <a16:colId xmlns:a16="http://schemas.microsoft.com/office/drawing/2014/main" val="20001"/>
                    </a:ext>
                  </a:extLst>
                </a:gridCol>
                <a:gridCol w="2333333">
                  <a:extLst>
                    <a:ext uri="{9D8B030D-6E8A-4147-A177-3AD203B41FA5}">
                      <a16:colId xmlns:a16="http://schemas.microsoft.com/office/drawing/2014/main" val="20002"/>
                    </a:ext>
                  </a:extLst>
                </a:gridCol>
              </a:tblGrid>
              <a:tr h="281820">
                <a:tc>
                  <a:txBody>
                    <a:bodyPr/>
                    <a:lstStyle/>
                    <a:p>
                      <a:pPr algn="l"/>
                      <a:r>
                        <a:rPr lang="en-US" sz="1400" b="0" dirty="0">
                          <a:solidFill>
                            <a:schemeClr val="bg1">
                              <a:lumMod val="50000"/>
                            </a:schemeClr>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Yes</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8.64%</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19</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200" b="0" dirty="0">
                          <a:solidFill>
                            <a:schemeClr val="bg1">
                              <a:lumMod val="50000"/>
                            </a:schemeClr>
                          </a:solidFill>
                        </a:rPr>
                        <a:t>No</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91.36%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201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281820">
                <a:tc>
                  <a:txBody>
                    <a:bodyPr/>
                    <a:lstStyle/>
                    <a:p>
                      <a:pPr algn="l"/>
                      <a:r>
                        <a:rPr lang="en-US" sz="1400" b="0" dirty="0">
                          <a:solidFill>
                            <a:schemeClr val="bg1">
                              <a:lumMod val="50000"/>
                            </a:schemeClr>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220</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Q2: My child feels safe at school:</a:t>
            </a:r>
            <a:endParaRPr dirty="0"/>
          </a:p>
        </p:txBody>
      </p:sp>
      <p:sp>
        <p:nvSpPr>
          <p:cNvPr id="3" name="Title"/>
          <p:cNvSpPr>
            <a:spLocks noGrp="1"/>
          </p:cNvSpPr>
          <p:nvPr>
            <p:ph type="body" sz="quarter" idx="14"/>
          </p:nvPr>
        </p:nvSpPr>
        <p:spPr/>
        <p:txBody>
          <a:bodyPr>
            <a:normAutofit lnSpcReduction="10000"/>
          </a:bodyPr>
          <a:lstStyle/>
          <a:p>
            <a:r>
              <a:rPr lang="en-GB" dirty="0"/>
              <a:t>Answered: 218   Skipped: 2</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77.06%
168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22.02%
48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0.46%
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0.46%
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218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3.76</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Q25: In the last couple of Weekly Words there has been a link included which takes you to: Smartphone Free ChildhoodPlease have a read of this and then we would love to get some feedback on the following questions...Would you be opposed to a ban on children bringing mobile phones to school - please provide reasons with your answer:</a:t>
            </a:r>
            <a:endParaRPr dirty="0"/>
          </a:p>
        </p:txBody>
      </p:sp>
      <p:sp>
        <p:nvSpPr>
          <p:cNvPr id="3" name="Title"/>
          <p:cNvSpPr>
            <a:spLocks noGrp="1"/>
          </p:cNvSpPr>
          <p:nvPr>
            <p:ph type="body" sz="quarter" idx="14"/>
          </p:nvPr>
        </p:nvSpPr>
        <p:spPr/>
        <p:txBody>
          <a:bodyPr>
            <a:normAutofit lnSpcReduction="10000"/>
          </a:bodyPr>
          <a:lstStyle/>
          <a:p>
            <a:r>
              <a:rPr lang="en-GB" dirty="0"/>
              <a:t>Answered: 218   Skipped: 2</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Q25: In the last couple of Weekly Words there has been a link included which takes you to: Smartphone Free ChildhoodPlease have a read of this and then we would love to get some feedback on the following questions...Would you be opposed to a ban on children bringing mobile phones to school - please provide reasons with your answer:</a:t>
            </a:r>
            <a:endParaRPr dirty="0"/>
          </a:p>
        </p:txBody>
      </p:sp>
      <p:sp>
        <p:nvSpPr>
          <p:cNvPr id="3" name="Title"/>
          <p:cNvSpPr>
            <a:spLocks noGrp="1"/>
          </p:cNvSpPr>
          <p:nvPr>
            <p:ph type="body" sz="quarter" idx="14"/>
          </p:nvPr>
        </p:nvSpPr>
        <p:spPr/>
        <p:txBody>
          <a:bodyPr>
            <a:normAutofit lnSpcReduction="10000"/>
          </a:bodyPr>
          <a:lstStyle/>
          <a:p>
            <a:r>
              <a:rPr lang="en-GB" dirty="0"/>
              <a:t>Answered: 218   Skipped: 2</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2333333">
                  <a:extLst>
                    <a:ext uri="{9D8B030D-6E8A-4147-A177-3AD203B41FA5}">
                      <a16:colId xmlns:a16="http://schemas.microsoft.com/office/drawing/2014/main" val="20000"/>
                    </a:ext>
                  </a:extLst>
                </a:gridCol>
                <a:gridCol w="2333333">
                  <a:extLst>
                    <a:ext uri="{9D8B030D-6E8A-4147-A177-3AD203B41FA5}">
                      <a16:colId xmlns:a16="http://schemas.microsoft.com/office/drawing/2014/main" val="20001"/>
                    </a:ext>
                  </a:extLst>
                </a:gridCol>
                <a:gridCol w="2333333">
                  <a:extLst>
                    <a:ext uri="{9D8B030D-6E8A-4147-A177-3AD203B41FA5}">
                      <a16:colId xmlns:a16="http://schemas.microsoft.com/office/drawing/2014/main" val="20002"/>
                    </a:ext>
                  </a:extLst>
                </a:gridCol>
              </a:tblGrid>
              <a:tr h="281820">
                <a:tc>
                  <a:txBody>
                    <a:bodyPr/>
                    <a:lstStyle/>
                    <a:p>
                      <a:pPr algn="l"/>
                      <a:r>
                        <a:rPr lang="en-US" sz="1400" b="0" dirty="0">
                          <a:solidFill>
                            <a:schemeClr val="bg1">
                              <a:lumMod val="50000"/>
                            </a:schemeClr>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Yes</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23.85%</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200" b="0" dirty="0">
                          <a:solidFill>
                            <a:schemeClr val="bg1">
                              <a:lumMod val="50000"/>
                            </a:schemeClr>
                          </a:solidFill>
                        </a:rPr>
                        <a:t>No</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76.15%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166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281820">
                <a:tc>
                  <a:txBody>
                    <a:bodyPr/>
                    <a:lstStyle/>
                    <a:p>
                      <a:pPr algn="l"/>
                      <a:r>
                        <a:rPr lang="en-US" sz="1400" b="0" dirty="0">
                          <a:solidFill>
                            <a:schemeClr val="bg1">
                              <a:lumMod val="50000"/>
                            </a:schemeClr>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218</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Q26: Would you be willing to sign the parent pact found on their website?</a:t>
            </a:r>
            <a:endParaRPr dirty="0"/>
          </a:p>
        </p:txBody>
      </p:sp>
      <p:sp>
        <p:nvSpPr>
          <p:cNvPr id="3" name="Title"/>
          <p:cNvSpPr>
            <a:spLocks noGrp="1"/>
          </p:cNvSpPr>
          <p:nvPr>
            <p:ph type="body" sz="quarter" idx="14"/>
          </p:nvPr>
        </p:nvSpPr>
        <p:spPr/>
        <p:txBody>
          <a:bodyPr>
            <a:normAutofit lnSpcReduction="10000"/>
          </a:bodyPr>
          <a:lstStyle/>
          <a:p>
            <a:r>
              <a:rPr lang="en-GB" dirty="0"/>
              <a:t>Answered: 218   Skipped: 2</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Q26: Would you be willing to sign the parent pact found on their website?</a:t>
            </a:r>
            <a:endParaRPr dirty="0"/>
          </a:p>
        </p:txBody>
      </p:sp>
      <p:sp>
        <p:nvSpPr>
          <p:cNvPr id="3" name="Title"/>
          <p:cNvSpPr>
            <a:spLocks noGrp="1"/>
          </p:cNvSpPr>
          <p:nvPr>
            <p:ph type="body" sz="quarter" idx="14"/>
          </p:nvPr>
        </p:nvSpPr>
        <p:spPr/>
        <p:txBody>
          <a:bodyPr>
            <a:normAutofit lnSpcReduction="10000"/>
          </a:bodyPr>
          <a:lstStyle/>
          <a:p>
            <a:r>
              <a:rPr lang="en-GB" dirty="0"/>
              <a:t>Answered: 218   Skipped: 2</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2333333">
                  <a:extLst>
                    <a:ext uri="{9D8B030D-6E8A-4147-A177-3AD203B41FA5}">
                      <a16:colId xmlns:a16="http://schemas.microsoft.com/office/drawing/2014/main" val="20000"/>
                    </a:ext>
                  </a:extLst>
                </a:gridCol>
                <a:gridCol w="2333333">
                  <a:extLst>
                    <a:ext uri="{9D8B030D-6E8A-4147-A177-3AD203B41FA5}">
                      <a16:colId xmlns:a16="http://schemas.microsoft.com/office/drawing/2014/main" val="20001"/>
                    </a:ext>
                  </a:extLst>
                </a:gridCol>
                <a:gridCol w="2333333">
                  <a:extLst>
                    <a:ext uri="{9D8B030D-6E8A-4147-A177-3AD203B41FA5}">
                      <a16:colId xmlns:a16="http://schemas.microsoft.com/office/drawing/2014/main" val="20002"/>
                    </a:ext>
                  </a:extLst>
                </a:gridCol>
              </a:tblGrid>
              <a:tr h="281820">
                <a:tc>
                  <a:txBody>
                    <a:bodyPr/>
                    <a:lstStyle/>
                    <a:p>
                      <a:pPr algn="l"/>
                      <a:r>
                        <a:rPr lang="en-US" sz="1400" b="0" dirty="0">
                          <a:solidFill>
                            <a:schemeClr val="bg1">
                              <a:lumMod val="50000"/>
                            </a:schemeClr>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Yes</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80.28%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175</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200" b="0" dirty="0">
                          <a:solidFill>
                            <a:schemeClr val="bg1">
                              <a:lumMod val="50000"/>
                            </a:schemeClr>
                          </a:solidFill>
                        </a:rPr>
                        <a:t>No</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19.72%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281820">
                <a:tc>
                  <a:txBody>
                    <a:bodyPr/>
                    <a:lstStyle/>
                    <a:p>
                      <a:pPr algn="l"/>
                      <a:r>
                        <a:rPr lang="en-US" sz="1400" b="0" dirty="0">
                          <a:solidFill>
                            <a:schemeClr val="bg1">
                              <a:lumMod val="50000"/>
                            </a:schemeClr>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218</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Q27: Are you concerned about the amount of time your child spends on a smartphone?</a:t>
            </a:r>
            <a:endParaRPr dirty="0"/>
          </a:p>
        </p:txBody>
      </p:sp>
      <p:sp>
        <p:nvSpPr>
          <p:cNvPr id="3" name="Title"/>
          <p:cNvSpPr>
            <a:spLocks noGrp="1"/>
          </p:cNvSpPr>
          <p:nvPr>
            <p:ph type="body" sz="quarter" idx="14"/>
          </p:nvPr>
        </p:nvSpPr>
        <p:spPr/>
        <p:txBody>
          <a:bodyPr>
            <a:normAutofit lnSpcReduction="10000"/>
          </a:bodyPr>
          <a:lstStyle/>
          <a:p>
            <a:r>
              <a:rPr lang="en-GB" dirty="0"/>
              <a:t>Answered: 219   Skipped: 1</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Q27: Are you concerned about the amount of time your child spends on a smartphone?</a:t>
            </a:r>
            <a:endParaRPr dirty="0"/>
          </a:p>
        </p:txBody>
      </p:sp>
      <p:sp>
        <p:nvSpPr>
          <p:cNvPr id="3" name="Title"/>
          <p:cNvSpPr>
            <a:spLocks noGrp="1"/>
          </p:cNvSpPr>
          <p:nvPr>
            <p:ph type="body" sz="quarter" idx="14"/>
          </p:nvPr>
        </p:nvSpPr>
        <p:spPr/>
        <p:txBody>
          <a:bodyPr>
            <a:normAutofit lnSpcReduction="10000"/>
          </a:bodyPr>
          <a:lstStyle/>
          <a:p>
            <a:r>
              <a:rPr lang="en-GB" dirty="0"/>
              <a:t>Answered: 219   Skipped: 1</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2333333">
                  <a:extLst>
                    <a:ext uri="{9D8B030D-6E8A-4147-A177-3AD203B41FA5}">
                      <a16:colId xmlns:a16="http://schemas.microsoft.com/office/drawing/2014/main" val="20000"/>
                    </a:ext>
                  </a:extLst>
                </a:gridCol>
                <a:gridCol w="2333333">
                  <a:extLst>
                    <a:ext uri="{9D8B030D-6E8A-4147-A177-3AD203B41FA5}">
                      <a16:colId xmlns:a16="http://schemas.microsoft.com/office/drawing/2014/main" val="20001"/>
                    </a:ext>
                  </a:extLst>
                </a:gridCol>
                <a:gridCol w="2333333">
                  <a:extLst>
                    <a:ext uri="{9D8B030D-6E8A-4147-A177-3AD203B41FA5}">
                      <a16:colId xmlns:a16="http://schemas.microsoft.com/office/drawing/2014/main" val="20002"/>
                    </a:ext>
                  </a:extLst>
                </a:gridCol>
              </a:tblGrid>
              <a:tr h="281820">
                <a:tc>
                  <a:txBody>
                    <a:bodyPr/>
                    <a:lstStyle/>
                    <a:p>
                      <a:pPr algn="l"/>
                      <a:r>
                        <a:rPr lang="en-US" sz="1400" b="0" dirty="0">
                          <a:solidFill>
                            <a:schemeClr val="bg1">
                              <a:lumMod val="50000"/>
                            </a:schemeClr>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Yes</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18.26%</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200" b="0" dirty="0">
                          <a:solidFill>
                            <a:schemeClr val="bg1">
                              <a:lumMod val="50000"/>
                            </a:schemeClr>
                          </a:solidFill>
                        </a:rPr>
                        <a:t>No</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81.74%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179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281820">
                <a:tc>
                  <a:txBody>
                    <a:bodyPr/>
                    <a:lstStyle/>
                    <a:p>
                      <a:pPr algn="l"/>
                      <a:r>
                        <a:rPr lang="en-US" sz="1400" b="0" dirty="0">
                          <a:solidFill>
                            <a:schemeClr val="bg1">
                              <a:lumMod val="50000"/>
                            </a:schemeClr>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219</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Q30: I would be happy to be part of the PTFA for 25/26In advance - thank you, thank you, thank you!!!</a:t>
            </a:r>
            <a:endParaRPr dirty="0"/>
          </a:p>
        </p:txBody>
      </p:sp>
      <p:sp>
        <p:nvSpPr>
          <p:cNvPr id="3" name="Title"/>
          <p:cNvSpPr>
            <a:spLocks noGrp="1"/>
          </p:cNvSpPr>
          <p:nvPr>
            <p:ph type="body" sz="quarter" idx="14"/>
          </p:nvPr>
        </p:nvSpPr>
        <p:spPr/>
        <p:txBody>
          <a:bodyPr>
            <a:normAutofit lnSpcReduction="10000"/>
          </a:bodyPr>
          <a:lstStyle/>
          <a:p>
            <a:r>
              <a:rPr lang="en-GB" dirty="0"/>
              <a:t>Answered: 213   Skipped: 7</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Q30: I would be happy to be part of the PTFA for 25/26In advance - thank you, thank you, thank you!!!</a:t>
            </a:r>
            <a:endParaRPr dirty="0"/>
          </a:p>
        </p:txBody>
      </p:sp>
      <p:sp>
        <p:nvSpPr>
          <p:cNvPr id="3" name="Title"/>
          <p:cNvSpPr>
            <a:spLocks noGrp="1"/>
          </p:cNvSpPr>
          <p:nvPr>
            <p:ph type="body" sz="quarter" idx="14"/>
          </p:nvPr>
        </p:nvSpPr>
        <p:spPr/>
        <p:txBody>
          <a:bodyPr>
            <a:normAutofit lnSpcReduction="10000"/>
          </a:bodyPr>
          <a:lstStyle/>
          <a:p>
            <a:r>
              <a:rPr lang="en-GB" dirty="0"/>
              <a:t>Answered: 213   Skipped: 7</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2333333">
                  <a:extLst>
                    <a:ext uri="{9D8B030D-6E8A-4147-A177-3AD203B41FA5}">
                      <a16:colId xmlns:a16="http://schemas.microsoft.com/office/drawing/2014/main" val="20000"/>
                    </a:ext>
                  </a:extLst>
                </a:gridCol>
                <a:gridCol w="2333333">
                  <a:extLst>
                    <a:ext uri="{9D8B030D-6E8A-4147-A177-3AD203B41FA5}">
                      <a16:colId xmlns:a16="http://schemas.microsoft.com/office/drawing/2014/main" val="20001"/>
                    </a:ext>
                  </a:extLst>
                </a:gridCol>
                <a:gridCol w="2333333">
                  <a:extLst>
                    <a:ext uri="{9D8B030D-6E8A-4147-A177-3AD203B41FA5}">
                      <a16:colId xmlns:a16="http://schemas.microsoft.com/office/drawing/2014/main" val="20002"/>
                    </a:ext>
                  </a:extLst>
                </a:gridCol>
              </a:tblGrid>
              <a:tr h="281820">
                <a:tc>
                  <a:txBody>
                    <a:bodyPr/>
                    <a:lstStyle/>
                    <a:p>
                      <a:pPr algn="l"/>
                      <a:r>
                        <a:rPr lang="en-US" sz="1400" b="0" dirty="0">
                          <a:solidFill>
                            <a:schemeClr val="bg1">
                              <a:lumMod val="50000"/>
                            </a:schemeClr>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Yes</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8.92%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19</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200" b="0" dirty="0">
                          <a:solidFill>
                            <a:schemeClr val="bg1">
                              <a:lumMod val="50000"/>
                            </a:schemeClr>
                          </a:solidFill>
                        </a:rPr>
                        <a:t>No</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91.55%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195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281820">
                <a:tc>
                  <a:txBody>
                    <a:bodyPr/>
                    <a:lstStyle/>
                    <a:p>
                      <a:pPr algn="l"/>
                      <a:r>
                        <a:rPr lang="en-US" sz="1400" b="0" dirty="0">
                          <a:solidFill>
                            <a:schemeClr val="bg1">
                              <a:lumMod val="50000"/>
                            </a:schemeClr>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214</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Q3: My child experiences outdoor learning on a regular basis (this could be any type of learning that takes place outside!):</a:t>
            </a:r>
            <a:endParaRPr dirty="0"/>
          </a:p>
        </p:txBody>
      </p:sp>
      <p:sp>
        <p:nvSpPr>
          <p:cNvPr id="3" name="Title"/>
          <p:cNvSpPr>
            <a:spLocks noGrp="1"/>
          </p:cNvSpPr>
          <p:nvPr>
            <p:ph type="body" sz="quarter" idx="14"/>
          </p:nvPr>
        </p:nvSpPr>
        <p:spPr/>
        <p:txBody>
          <a:bodyPr>
            <a:normAutofit lnSpcReduction="10000"/>
          </a:bodyPr>
          <a:lstStyle/>
          <a:p>
            <a:r>
              <a:rPr lang="en-GB" dirty="0"/>
              <a:t>Answered: 218   Skipped: 2</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Q3: My child experiences outdoor learning on a regular basis (this could be any type of learning that takes place outside!):</a:t>
            </a:r>
            <a:endParaRPr dirty="0"/>
          </a:p>
        </p:txBody>
      </p:sp>
      <p:sp>
        <p:nvSpPr>
          <p:cNvPr id="3" name="Title"/>
          <p:cNvSpPr>
            <a:spLocks noGrp="1"/>
          </p:cNvSpPr>
          <p:nvPr>
            <p:ph type="body" sz="quarter" idx="14"/>
          </p:nvPr>
        </p:nvSpPr>
        <p:spPr/>
        <p:txBody>
          <a:bodyPr>
            <a:normAutofit lnSpcReduction="10000"/>
          </a:bodyPr>
          <a:lstStyle/>
          <a:p>
            <a:r>
              <a:rPr lang="en-GB" dirty="0"/>
              <a:t>Answered: 218   Skipped: 2</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53.67%
117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42.20%
92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4.13%
9</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0.00%
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218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3.50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Q4: I am kept well informed about what my child is learning at school e.g. class Twitter pages, Curriculum Newsletters, Weekly Words, 'All you need to know' booklets etc.  Click on the links to visit Y1 as an example but all other year groups are on the same page down the left hand side:</a:t>
            </a:r>
            <a:endParaRPr dirty="0"/>
          </a:p>
        </p:txBody>
      </p:sp>
      <p:sp>
        <p:nvSpPr>
          <p:cNvPr id="3" name="Title"/>
          <p:cNvSpPr>
            <a:spLocks noGrp="1"/>
          </p:cNvSpPr>
          <p:nvPr>
            <p:ph type="body" sz="quarter" idx="14"/>
          </p:nvPr>
        </p:nvSpPr>
        <p:spPr/>
        <p:txBody>
          <a:bodyPr>
            <a:normAutofit lnSpcReduction="10000"/>
          </a:bodyPr>
          <a:lstStyle/>
          <a:p>
            <a:r>
              <a:rPr lang="en-GB" dirty="0"/>
              <a:t>Answered: 220   Skipped: 0</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Q4: I am kept well informed about what my child is learning at school e.g. class Twitter pages, Curriculum Newsletters, Weekly Words, 'All you need to know' booklets etc.  Click on the links to visit Y1 as an example but all other year groups are on the same page down the left hand side:</a:t>
            </a:r>
            <a:endParaRPr dirty="0"/>
          </a:p>
        </p:txBody>
      </p:sp>
      <p:sp>
        <p:nvSpPr>
          <p:cNvPr id="3" name="Title"/>
          <p:cNvSpPr>
            <a:spLocks noGrp="1"/>
          </p:cNvSpPr>
          <p:nvPr>
            <p:ph type="body" sz="quarter" idx="14"/>
          </p:nvPr>
        </p:nvSpPr>
        <p:spPr/>
        <p:txBody>
          <a:bodyPr>
            <a:normAutofit lnSpcReduction="10000"/>
          </a:bodyPr>
          <a:lstStyle/>
          <a:p>
            <a:r>
              <a:rPr lang="en-GB" dirty="0"/>
              <a:t>Answered: 220   Skipped: 0</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50.00%
110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43.18%
95</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5.91%
13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0.91%
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220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3.42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Data slides">
  <a:themeElements>
    <a:clrScheme name="Custom 93">
      <a:dk1>
        <a:srgbClr val="333333"/>
      </a:dk1>
      <a:lt1>
        <a:sysClr val="window" lastClr="FFFFFF"/>
      </a:lt1>
      <a:dk2>
        <a:srgbClr val="666666"/>
      </a:dk2>
      <a:lt2>
        <a:srgbClr val="EEECE1"/>
      </a:lt2>
      <a:accent1>
        <a:srgbClr val="00BF6F"/>
      </a:accent1>
      <a:accent2>
        <a:srgbClr val="507CB6"/>
      </a:accent2>
      <a:accent3>
        <a:srgbClr val="F9BE00"/>
      </a:accent3>
      <a:accent4>
        <a:srgbClr val="6BC8CD"/>
      </a:accent4>
      <a:accent5>
        <a:srgbClr val="EA854B"/>
      </a:accent5>
      <a:accent6>
        <a:srgbClr val="7D5E8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2295</Words>
  <Application>Microsoft Office PowerPoint</Application>
  <PresentationFormat>On-screen Show (16:9)</PresentationFormat>
  <Paragraphs>474</Paragraphs>
  <Slides>57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Helvetica Neue</vt:lpstr>
      <vt:lpstr>Wingdings</vt:lpstr>
      <vt:lpstr>Data slides</vt:lpstr>
      <vt:lpstr>   Parent/Carer Questionnaire Results Summer 2025  Thank you for all your feedback  We had 220 responses in total! Any responses which provide a score between 3.0 (agree) and 4.0 (strongly agree) is viewed as a positive response, so lots to celebrate overall and other areas/individual responses for us to consider.   See previous years on the website for a comparison.  Thanks again!</vt:lpstr>
      <vt:lpstr>Q1: My child is happy at school:</vt:lpstr>
      <vt:lpstr>Q1: My child is happy at school:</vt:lpstr>
      <vt:lpstr>Q2: My child feels safe at school:</vt:lpstr>
      <vt:lpstr>Q2: My child feels safe at school:</vt:lpstr>
      <vt:lpstr>Q3: My child experiences outdoor learning on a regular basis (this could be any type of learning that takes place outside!):</vt:lpstr>
      <vt:lpstr>Q3: My child experiences outdoor learning on a regular basis (this could be any type of learning that takes place outside!):</vt:lpstr>
      <vt:lpstr>Q4: I am kept well informed about what my child is learning at school e.g. class Twitter pages, Curriculum Newsletters, Weekly Words, 'All you need to know' booklets etc.  Click on the links to visit Y1 as an example but all other year groups are on the same page down the left hand side:</vt:lpstr>
      <vt:lpstr>Q4: I am kept well informed about what my child is learning at school e.g. class Twitter pages, Curriculum Newsletters, Weekly Words, 'All you need to know' booklets etc.  Click on the links to visit Y1 as an example but all other year groups are on the same page down the left hand side:</vt:lpstr>
      <vt:lpstr>Q5: I am kept informed about how my child is progressing e.g. Parent/Carer consultations with your child's teacher, Parent/Carer pop-ins (where you can come into school and look at your child's work):</vt:lpstr>
      <vt:lpstr>Q5: I am kept informed about how my child is progressing e.g. Parent/Carer consultations with your child's teacher, Parent/Carer pop-ins (where you can come into school and look at your child's work):</vt:lpstr>
      <vt:lpstr>Q6: I think my child is taught well:</vt:lpstr>
      <vt:lpstr>Q6: I think my child is taught well:</vt:lpstr>
      <vt:lpstr>Q7: Markeaton Primary School is led and managed effectively:</vt:lpstr>
      <vt:lpstr>Q7: Markeaton Primary School is led and managed effectively:</vt:lpstr>
      <vt:lpstr>Q8: I would recommend Markeaton Primary School to another family:</vt:lpstr>
      <vt:lpstr>Q8: I would recommend Markeaton Primary School to another family:</vt:lpstr>
      <vt:lpstr>Q9: I understand how my child is assessed at Markeaton Primary and the language that is used:</vt:lpstr>
      <vt:lpstr>Q9: I understand how my child is assessed at Markeaton Primary and the language that is used:</vt:lpstr>
      <vt:lpstr>Q10: My child knows our new school values: Care, Curiosity and Determination:</vt:lpstr>
      <vt:lpstr>Q10: My child knows our new school values: Care, Curiosity and Determination:</vt:lpstr>
      <vt:lpstr>Q11: Markeaton Primary School works to ensure that children demonstrate positive behaviour with other children and adults:</vt:lpstr>
      <vt:lpstr>Q11: Markeaton Primary School works to ensure that children demonstrate positive behaviour with other children and adults:</vt:lpstr>
      <vt:lpstr>Q12: When I have raised concerns with the school they have been dealt with effectively:</vt:lpstr>
      <vt:lpstr>Q12: When I have raised concerns with the school they have been dealt with effectively:</vt:lpstr>
      <vt:lpstr>Q13: The school treats my child fairly:</vt:lpstr>
      <vt:lpstr>Q13: The school treats my child fairly:</vt:lpstr>
      <vt:lpstr>Q14: My child is confident that, should they have a problem, there is someone they can go to in school who will listen to them:</vt:lpstr>
      <vt:lpstr>Q14: My child is confident that, should they have a problem, there is someone they can go to in school who will listen to them:</vt:lpstr>
      <vt:lpstr>Q15: My child enjoys playtimes and lunchtimes:</vt:lpstr>
      <vt:lpstr>Q15: My child enjoys playtimes and lunchtimes:</vt:lpstr>
      <vt:lpstr>Q16: My child finds school meals enjoyable:</vt:lpstr>
      <vt:lpstr>Q16: My child finds school meals enjoyable:</vt:lpstr>
      <vt:lpstr>Q17: I think members of staff at Markeaton Primary School are approachable:</vt:lpstr>
      <vt:lpstr>Q17: I think members of staff at Markeaton Primary School are approachable:</vt:lpstr>
      <vt:lpstr>Q18: My child has Special Educational Needs and they are well supported in school:</vt:lpstr>
      <vt:lpstr>Q18: My child has Special Educational Needs and they are well supported in school:</vt:lpstr>
      <vt:lpstr>Q19: I feel my child's mental health/well-being is supported at Markeaton:</vt:lpstr>
      <vt:lpstr>Q19: I feel my child's mental health/well-being is supported at Markeaton:</vt:lpstr>
      <vt:lpstr>Q20: Markeaton has a strong and positive commitment towards equality.</vt:lpstr>
      <vt:lpstr>Q20: Markeaton has a strong and positive commitment towards equality.</vt:lpstr>
      <vt:lpstr>Q21: My child can explain what Markeaton MINDS is (feel free to test them on what is written below!).M = More than just meI = I can do itN = Now whatD = Doing it myselfS = Solving problems</vt:lpstr>
      <vt:lpstr>Q21: My child can explain what Markeaton MINDS is (feel free to test them on what is written below!).M = More than just meI = I can do itN = Now whatD = Doing it myselfS = Solving problems</vt:lpstr>
      <vt:lpstr>Q22: I regularly engage with the school website for photos, videos and updates about life at Markeaton.</vt:lpstr>
      <vt:lpstr>Q22: I regularly engage with the school website for photos, videos and updates about life at Markeaton.</vt:lpstr>
      <vt:lpstr>Q23: My child goes to an extra curricular/after school club:</vt:lpstr>
      <vt:lpstr>Q23: My child goes to an extra curricular/after school club:</vt:lpstr>
      <vt:lpstr>Q24: Is there anything we can do to support you or someone you know at school with the cost of living e.g. uniform, trips etc.</vt:lpstr>
      <vt:lpstr>Q24: Is there anything we can do to support you or someone you know at school with the cost of living e.g. uniform, trips etc.</vt:lpstr>
      <vt:lpstr>Q25: In the last couple of Weekly Words there has been a link included which takes you to: Smartphone Free ChildhoodPlease have a read of this and then we would love to get some feedback on the following questions...Would you be opposed to a ban on children bringing mobile phones to school - please provide reasons with your answer:</vt:lpstr>
      <vt:lpstr>Q25: In the last couple of Weekly Words there has been a link included which takes you to: Smartphone Free ChildhoodPlease have a read of this and then we would love to get some feedback on the following questions...Would you be opposed to a ban on children bringing mobile phones to school - please provide reasons with your answer:</vt:lpstr>
      <vt:lpstr>Q26: Would you be willing to sign the parent pact found on their website?</vt:lpstr>
      <vt:lpstr>Q26: Would you be willing to sign the parent pact found on their website?</vt:lpstr>
      <vt:lpstr>Q27: Are you concerned about the amount of time your child spends on a smartphone?</vt:lpstr>
      <vt:lpstr>Q27: Are you concerned about the amount of time your child spends on a smartphone?</vt:lpstr>
      <vt:lpstr>Q30: I would be happy to be part of the PTFA for 25/26In advance - thank you, thank you, thank you!!!</vt:lpstr>
      <vt:lpstr>Q30: I would be happy to be part of the PTFA for 25/26In advance - thank you, thank you,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Parent/Carer Questionnaire Results Summer 2025  Thank you for all your feedback  We had 220 responses in total! Any responses which provide a score between 3.0 (agree) and 4.0 (strongly agree) is viewed as a positive response, so lots to celebrate overall and other areas/individual responses for us to consider.   See previous years on the website for a comparison.  Thanks again!</dc:title>
  <dc:creator>Markeaton Head</dc:creator>
  <cp:lastModifiedBy>Markeaton Head</cp:lastModifiedBy>
  <cp:revision>1</cp:revision>
  <dcterms:modified xsi:type="dcterms:W3CDTF">2025-07-17T09:28:45Z</dcterms:modified>
</cp:coreProperties>
</file>