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71"/>
  </p:notesMasterIdLst>
  <p:handoutMasterIdLst>
    <p:handoutMasterId r:id="rId72"/>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44" d="100"/>
          <a:sy n="144" d="100"/>
        </p:scale>
        <p:origin x="654" y="120"/>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7/12/2021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7/12/2021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smtClean="0"/>
              <a:t>Add the title of your presentation here</a:t>
            </a:r>
            <a:endParaRPr lang="en-US" dirty="0"/>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2334751"/>
            <a:ext cx="8229600" cy="85725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July 12, 2021</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7C878E"/>
                </a:solidFill>
                <a:latin typeface="Helvetica Neue"/>
                <a:cs typeface="Helvetica Neue"/>
              </a:rPr>
              <a:t>Powered by</a:t>
            </a:r>
            <a:endParaRPr lang="en-US" sz="800" dirty="0">
              <a:solidFill>
                <a:srgbClr val="7C878E"/>
              </a:solidFill>
              <a:latin typeface="Helvetica Neue"/>
              <a:cs typeface="Helvetica Neue"/>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7C878E"/>
                </a:solidFill>
                <a:latin typeface="Helvetica Neue"/>
                <a:cs typeface="Helvetica Neue"/>
              </a:rPr>
              <a:t>Powered by</a:t>
            </a:r>
            <a:endParaRPr lang="en-US" sz="800" dirty="0">
              <a:solidFill>
                <a:srgbClr val="7C878E"/>
              </a:solidFill>
              <a:latin typeface="Helvetica Neue"/>
              <a:cs typeface="Helvetica Neue"/>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50096"/>
            <a:ext cx="8825948" cy="1230356"/>
          </a:xfrm>
        </p:spPr>
        <p:txBody>
          <a:bodyPr/>
          <a:lstStyle/>
          <a:p>
            <a:pPr algn="ctr"/>
            <a:r>
              <a:rPr lang="en-GB" dirty="0" smtClean="0"/>
              <a:t>Parent/Carer Questionnaire Results</a:t>
            </a:r>
            <a:endParaRPr dirty="0"/>
          </a:p>
        </p:txBody>
      </p:sp>
      <p:sp>
        <p:nvSpPr>
          <p:cNvPr id="4" name="Text Placeholder 3"/>
          <p:cNvSpPr>
            <a:spLocks noGrp="1"/>
          </p:cNvSpPr>
          <p:nvPr>
            <p:ph type="body" sz="quarter" idx="17"/>
          </p:nvPr>
        </p:nvSpPr>
        <p:spPr>
          <a:xfrm>
            <a:off x="2938203" y="3999465"/>
            <a:ext cx="3254341" cy="280987"/>
          </a:xfrm>
        </p:spPr>
        <p:txBody>
          <a:bodyPr/>
          <a:lstStyle/>
          <a:p>
            <a:pPr algn="ctr"/>
            <a:r>
              <a:rPr lang="en-GB" sz="2800" dirty="0" smtClean="0"/>
              <a:t>Summer 2021</a:t>
            </a:r>
          </a:p>
          <a:p>
            <a:pPr algn="ctr"/>
            <a:r>
              <a:rPr lang="en-GB" sz="1200" dirty="0" smtClean="0"/>
              <a:t>Based on 196 responses</a:t>
            </a:r>
            <a:endParaRPr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77" y="258616"/>
            <a:ext cx="3143021" cy="31208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 am kept well informed about what my child is learning at school e.g. class Twitter pages, Curriculum Newsletters, 'All you need to know' booklets etc.  Click on the links to visit Y1 as an example but all other year groups are on the same page down the left hand side.</a:t>
            </a:r>
          </a:p>
        </p:txBody>
      </p:sp>
      <p:sp>
        <p:nvSpPr>
          <p:cNvPr id="3" name="Content Placeholder 2"/>
          <p:cNvSpPr>
            <a:spLocks noGrp="1"/>
          </p:cNvSpPr>
          <p:nvPr>
            <p:ph idx="1"/>
          </p:nvPr>
        </p:nvSpPr>
        <p:spPr/>
        <p:txBody>
          <a:bodyPr/>
          <a:lstStyle/>
          <a:p>
            <a:r>
              <a:t>Answered: 194    Skipped: 2</a:t>
            </a:r>
          </a:p>
        </p:txBody>
      </p:sp>
      <p:pic>
        <p:nvPicPr>
          <p:cNvPr id="4" name="Picture 3" descr="chart380073820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 am kept well informed about what my child is learning at school e.g. class Twitter pages, Curriculum Newsletters, 'All you need to know' booklets etc.  Click on the links to visit Y1 as an example but all other year groups are on the same page down the left hand side.</a:t>
            </a:r>
          </a:p>
        </p:txBody>
      </p:sp>
      <p:sp>
        <p:nvSpPr>
          <p:cNvPr id="3" name="Content Placeholder 2"/>
          <p:cNvSpPr>
            <a:spLocks noGrp="1"/>
          </p:cNvSpPr>
          <p:nvPr>
            <p:ph idx="1"/>
          </p:nvPr>
        </p:nvSpPr>
        <p:spPr/>
        <p:txBody>
          <a:bodyPr/>
          <a:lstStyle/>
          <a:p>
            <a:r>
              <a:t>Answered: 194    Skipped: 2</a:t>
            </a:r>
          </a:p>
        </p:txBody>
      </p:sp>
      <p:pic>
        <p:nvPicPr>
          <p:cNvPr id="4" name="Picture 3" descr="table380073820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I am kept well informed about how my child is progressing.</a:t>
            </a:r>
          </a:p>
        </p:txBody>
      </p:sp>
      <p:sp>
        <p:nvSpPr>
          <p:cNvPr id="3" name="Content Placeholder 2"/>
          <p:cNvSpPr>
            <a:spLocks noGrp="1"/>
          </p:cNvSpPr>
          <p:nvPr>
            <p:ph idx="1"/>
          </p:nvPr>
        </p:nvSpPr>
        <p:spPr/>
        <p:txBody>
          <a:bodyPr/>
          <a:lstStyle/>
          <a:p>
            <a:r>
              <a:t>Answered: 194    Skipped: 2</a:t>
            </a:r>
          </a:p>
        </p:txBody>
      </p:sp>
      <p:pic>
        <p:nvPicPr>
          <p:cNvPr id="4" name="Picture 3" descr="chart380073821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I am kept well informed about how my child is progressing.</a:t>
            </a:r>
          </a:p>
        </p:txBody>
      </p:sp>
      <p:sp>
        <p:nvSpPr>
          <p:cNvPr id="3" name="Content Placeholder 2"/>
          <p:cNvSpPr>
            <a:spLocks noGrp="1"/>
          </p:cNvSpPr>
          <p:nvPr>
            <p:ph idx="1"/>
          </p:nvPr>
        </p:nvSpPr>
        <p:spPr/>
        <p:txBody>
          <a:bodyPr/>
          <a:lstStyle/>
          <a:p>
            <a:r>
              <a:t>Answered: 194    Skipped: 2</a:t>
            </a:r>
          </a:p>
        </p:txBody>
      </p:sp>
      <p:pic>
        <p:nvPicPr>
          <p:cNvPr id="4" name="Picture 3" descr="table380073821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I think my child gets an appropriate amount of homework.</a:t>
            </a:r>
          </a:p>
        </p:txBody>
      </p:sp>
      <p:sp>
        <p:nvSpPr>
          <p:cNvPr id="3" name="Content Placeholder 2"/>
          <p:cNvSpPr>
            <a:spLocks noGrp="1"/>
          </p:cNvSpPr>
          <p:nvPr>
            <p:ph idx="1"/>
          </p:nvPr>
        </p:nvSpPr>
        <p:spPr/>
        <p:txBody>
          <a:bodyPr/>
          <a:lstStyle/>
          <a:p>
            <a:r>
              <a:t>Answered: 195    Skipped: 1</a:t>
            </a:r>
          </a:p>
        </p:txBody>
      </p:sp>
      <p:pic>
        <p:nvPicPr>
          <p:cNvPr id="4" name="Picture 3" descr="chart380073822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I think my child gets an appropriate amount of homework.</a:t>
            </a:r>
          </a:p>
        </p:txBody>
      </p:sp>
      <p:sp>
        <p:nvSpPr>
          <p:cNvPr id="3" name="Content Placeholder 2"/>
          <p:cNvSpPr>
            <a:spLocks noGrp="1"/>
          </p:cNvSpPr>
          <p:nvPr>
            <p:ph idx="1"/>
          </p:nvPr>
        </p:nvSpPr>
        <p:spPr/>
        <p:txBody>
          <a:bodyPr/>
          <a:lstStyle/>
          <a:p>
            <a:r>
              <a:t>Answered: 195    Skipped: 1</a:t>
            </a:r>
          </a:p>
        </p:txBody>
      </p:sp>
      <p:pic>
        <p:nvPicPr>
          <p:cNvPr id="4" name="Picture 3" descr="table380073822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I think my child is taught well.</a:t>
            </a:r>
          </a:p>
        </p:txBody>
      </p:sp>
      <p:sp>
        <p:nvSpPr>
          <p:cNvPr id="3" name="Content Placeholder 2"/>
          <p:cNvSpPr>
            <a:spLocks noGrp="1"/>
          </p:cNvSpPr>
          <p:nvPr>
            <p:ph idx="1"/>
          </p:nvPr>
        </p:nvSpPr>
        <p:spPr/>
        <p:txBody>
          <a:bodyPr/>
          <a:lstStyle/>
          <a:p>
            <a:r>
              <a:t>Answered: 194    Skipped: 2</a:t>
            </a:r>
          </a:p>
        </p:txBody>
      </p:sp>
      <p:pic>
        <p:nvPicPr>
          <p:cNvPr id="4" name="Picture 3" descr="chart380073823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I think my child is taught well.</a:t>
            </a:r>
          </a:p>
        </p:txBody>
      </p:sp>
      <p:sp>
        <p:nvSpPr>
          <p:cNvPr id="3" name="Content Placeholder 2"/>
          <p:cNvSpPr>
            <a:spLocks noGrp="1"/>
          </p:cNvSpPr>
          <p:nvPr>
            <p:ph idx="1"/>
          </p:nvPr>
        </p:nvSpPr>
        <p:spPr/>
        <p:txBody>
          <a:bodyPr/>
          <a:lstStyle/>
          <a:p>
            <a:r>
              <a:t>Answered: 194    Skipped: 2</a:t>
            </a:r>
          </a:p>
        </p:txBody>
      </p:sp>
      <p:pic>
        <p:nvPicPr>
          <p:cNvPr id="4" name="Picture 3" descr="table380073823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Markeaton Primary School has high expectations for my child.</a:t>
            </a:r>
          </a:p>
        </p:txBody>
      </p:sp>
      <p:sp>
        <p:nvSpPr>
          <p:cNvPr id="3" name="Content Placeholder 2"/>
          <p:cNvSpPr>
            <a:spLocks noGrp="1"/>
          </p:cNvSpPr>
          <p:nvPr>
            <p:ph idx="1"/>
          </p:nvPr>
        </p:nvSpPr>
        <p:spPr/>
        <p:txBody>
          <a:bodyPr/>
          <a:lstStyle/>
          <a:p>
            <a:r>
              <a:t>Answered: 193    Skipped: 3</a:t>
            </a:r>
          </a:p>
        </p:txBody>
      </p:sp>
      <p:pic>
        <p:nvPicPr>
          <p:cNvPr id="4" name="Picture 3" descr="chart380073824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Markeaton Primary School has high expectations for my child.</a:t>
            </a:r>
          </a:p>
        </p:txBody>
      </p:sp>
      <p:sp>
        <p:nvSpPr>
          <p:cNvPr id="3" name="Content Placeholder 2"/>
          <p:cNvSpPr>
            <a:spLocks noGrp="1"/>
          </p:cNvSpPr>
          <p:nvPr>
            <p:ph idx="1"/>
          </p:nvPr>
        </p:nvSpPr>
        <p:spPr/>
        <p:txBody>
          <a:bodyPr/>
          <a:lstStyle/>
          <a:p>
            <a:r>
              <a:t>Answered: 193    Skipped: 3</a:t>
            </a:r>
          </a:p>
        </p:txBody>
      </p:sp>
      <p:pic>
        <p:nvPicPr>
          <p:cNvPr id="4" name="Picture 3" descr="table380073824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My child is happy at school.</a:t>
            </a:r>
          </a:p>
        </p:txBody>
      </p:sp>
      <p:sp>
        <p:nvSpPr>
          <p:cNvPr id="3" name="Content Placeholder 2"/>
          <p:cNvSpPr>
            <a:spLocks noGrp="1"/>
          </p:cNvSpPr>
          <p:nvPr>
            <p:ph idx="1"/>
          </p:nvPr>
        </p:nvSpPr>
        <p:spPr/>
        <p:txBody>
          <a:bodyPr/>
          <a:lstStyle/>
          <a:p>
            <a:r>
              <a:t>Answered: 195    Skipped: 1</a:t>
            </a:r>
          </a:p>
        </p:txBody>
      </p:sp>
      <p:pic>
        <p:nvPicPr>
          <p:cNvPr id="4" name="Picture 3" descr="chart380073816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Markeaton Primary School ensures that my child is able to explore their potential.</a:t>
            </a:r>
          </a:p>
        </p:txBody>
      </p:sp>
      <p:sp>
        <p:nvSpPr>
          <p:cNvPr id="3" name="Content Placeholder 2"/>
          <p:cNvSpPr>
            <a:spLocks noGrp="1"/>
          </p:cNvSpPr>
          <p:nvPr>
            <p:ph idx="1"/>
          </p:nvPr>
        </p:nvSpPr>
        <p:spPr/>
        <p:txBody>
          <a:bodyPr/>
          <a:lstStyle/>
          <a:p>
            <a:r>
              <a:t>Answered: 193    Skipped: 3</a:t>
            </a:r>
          </a:p>
        </p:txBody>
      </p:sp>
      <p:pic>
        <p:nvPicPr>
          <p:cNvPr id="4" name="Picture 3" descr="chart380073825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Markeaton Primary School ensures that my child is able to explore their potential.</a:t>
            </a:r>
          </a:p>
        </p:txBody>
      </p:sp>
      <p:sp>
        <p:nvSpPr>
          <p:cNvPr id="3" name="Content Placeholder 2"/>
          <p:cNvSpPr>
            <a:spLocks noGrp="1"/>
          </p:cNvSpPr>
          <p:nvPr>
            <p:ph idx="1"/>
          </p:nvPr>
        </p:nvSpPr>
        <p:spPr/>
        <p:txBody>
          <a:bodyPr/>
          <a:lstStyle/>
          <a:p>
            <a:r>
              <a:t>Answered: 193    Skipped: 3</a:t>
            </a:r>
          </a:p>
        </p:txBody>
      </p:sp>
      <p:pic>
        <p:nvPicPr>
          <p:cNvPr id="4" name="Picture 3" descr="table380073825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The school is led and managed effectively.</a:t>
            </a:r>
          </a:p>
        </p:txBody>
      </p:sp>
      <p:sp>
        <p:nvSpPr>
          <p:cNvPr id="3" name="Content Placeholder 2"/>
          <p:cNvSpPr>
            <a:spLocks noGrp="1"/>
          </p:cNvSpPr>
          <p:nvPr>
            <p:ph idx="1"/>
          </p:nvPr>
        </p:nvSpPr>
        <p:spPr/>
        <p:txBody>
          <a:bodyPr/>
          <a:lstStyle/>
          <a:p>
            <a:r>
              <a:t>Answered: 194    Skipped: 2</a:t>
            </a:r>
          </a:p>
        </p:txBody>
      </p:sp>
      <p:pic>
        <p:nvPicPr>
          <p:cNvPr id="4" name="Picture 3" descr="chart380073826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The school is led and managed effectively.</a:t>
            </a:r>
          </a:p>
        </p:txBody>
      </p:sp>
      <p:sp>
        <p:nvSpPr>
          <p:cNvPr id="3" name="Content Placeholder 2"/>
          <p:cNvSpPr>
            <a:spLocks noGrp="1"/>
          </p:cNvSpPr>
          <p:nvPr>
            <p:ph idx="1"/>
          </p:nvPr>
        </p:nvSpPr>
        <p:spPr/>
        <p:txBody>
          <a:bodyPr/>
          <a:lstStyle/>
          <a:p>
            <a:r>
              <a:t>Answered: 194    Skipped: 2</a:t>
            </a:r>
          </a:p>
        </p:txBody>
      </p:sp>
      <p:pic>
        <p:nvPicPr>
          <p:cNvPr id="4" name="Picture 3" descr="table380073826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I would recommend Markeaton Primary School to another family.</a:t>
            </a:r>
          </a:p>
        </p:txBody>
      </p:sp>
      <p:sp>
        <p:nvSpPr>
          <p:cNvPr id="3" name="Content Placeholder 2"/>
          <p:cNvSpPr>
            <a:spLocks noGrp="1"/>
          </p:cNvSpPr>
          <p:nvPr>
            <p:ph idx="1"/>
          </p:nvPr>
        </p:nvSpPr>
        <p:spPr/>
        <p:txBody>
          <a:bodyPr/>
          <a:lstStyle/>
          <a:p>
            <a:r>
              <a:t>Answered: 195    Skipped: 1</a:t>
            </a:r>
          </a:p>
        </p:txBody>
      </p:sp>
      <p:pic>
        <p:nvPicPr>
          <p:cNvPr id="4" name="Picture 3" descr="chart380073827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I would recommend Markeaton Primary School to another family.</a:t>
            </a:r>
          </a:p>
        </p:txBody>
      </p:sp>
      <p:sp>
        <p:nvSpPr>
          <p:cNvPr id="3" name="Content Placeholder 2"/>
          <p:cNvSpPr>
            <a:spLocks noGrp="1"/>
          </p:cNvSpPr>
          <p:nvPr>
            <p:ph idx="1"/>
          </p:nvPr>
        </p:nvSpPr>
        <p:spPr/>
        <p:txBody>
          <a:bodyPr/>
          <a:lstStyle/>
          <a:p>
            <a:r>
              <a:t>Answered: 195    Skipped: 1</a:t>
            </a:r>
          </a:p>
        </p:txBody>
      </p:sp>
      <p:pic>
        <p:nvPicPr>
          <p:cNvPr id="4" name="Picture 3" descr="table380073827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Markeaton Primary School has a good reputation.</a:t>
            </a:r>
          </a:p>
        </p:txBody>
      </p:sp>
      <p:sp>
        <p:nvSpPr>
          <p:cNvPr id="3" name="Content Placeholder 2"/>
          <p:cNvSpPr>
            <a:spLocks noGrp="1"/>
          </p:cNvSpPr>
          <p:nvPr>
            <p:ph idx="1"/>
          </p:nvPr>
        </p:nvSpPr>
        <p:spPr/>
        <p:txBody>
          <a:bodyPr/>
          <a:lstStyle/>
          <a:p>
            <a:r>
              <a:t>Answered: 196    Skipped: 0</a:t>
            </a:r>
          </a:p>
        </p:txBody>
      </p:sp>
      <p:pic>
        <p:nvPicPr>
          <p:cNvPr id="4" name="Picture 3" descr="chart380073828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Markeaton Primary School has a good reputation.</a:t>
            </a:r>
          </a:p>
        </p:txBody>
      </p:sp>
      <p:sp>
        <p:nvSpPr>
          <p:cNvPr id="3" name="Content Placeholder 2"/>
          <p:cNvSpPr>
            <a:spLocks noGrp="1"/>
          </p:cNvSpPr>
          <p:nvPr>
            <p:ph idx="1"/>
          </p:nvPr>
        </p:nvSpPr>
        <p:spPr/>
        <p:txBody>
          <a:bodyPr/>
          <a:lstStyle/>
          <a:p>
            <a:r>
              <a:t>Answered: 196    Skipped: 0</a:t>
            </a:r>
          </a:p>
        </p:txBody>
      </p:sp>
      <p:pic>
        <p:nvPicPr>
          <p:cNvPr id="4" name="Picture 3" descr="table380073828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I understand how my child is assessed at Markeaton Primary and the language that is used.</a:t>
            </a:r>
          </a:p>
        </p:txBody>
      </p:sp>
      <p:sp>
        <p:nvSpPr>
          <p:cNvPr id="3" name="Content Placeholder 2"/>
          <p:cNvSpPr>
            <a:spLocks noGrp="1"/>
          </p:cNvSpPr>
          <p:nvPr>
            <p:ph idx="1"/>
          </p:nvPr>
        </p:nvSpPr>
        <p:spPr/>
        <p:txBody>
          <a:bodyPr/>
          <a:lstStyle/>
          <a:p>
            <a:r>
              <a:t>Answered: 195    Skipped: 1</a:t>
            </a:r>
          </a:p>
        </p:txBody>
      </p:sp>
      <p:pic>
        <p:nvPicPr>
          <p:cNvPr id="4" name="Picture 3" descr="chart380073829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I understand how my child is assessed at Markeaton Primary and the language that is used.</a:t>
            </a:r>
          </a:p>
        </p:txBody>
      </p:sp>
      <p:sp>
        <p:nvSpPr>
          <p:cNvPr id="3" name="Content Placeholder 2"/>
          <p:cNvSpPr>
            <a:spLocks noGrp="1"/>
          </p:cNvSpPr>
          <p:nvPr>
            <p:ph idx="1"/>
          </p:nvPr>
        </p:nvSpPr>
        <p:spPr/>
        <p:txBody>
          <a:bodyPr/>
          <a:lstStyle/>
          <a:p>
            <a:r>
              <a:t>Answered: 195    Skipped: 1</a:t>
            </a:r>
          </a:p>
        </p:txBody>
      </p:sp>
      <p:pic>
        <p:nvPicPr>
          <p:cNvPr id="4" name="Picture 3" descr="table380073829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My child is happy at school.</a:t>
            </a:r>
          </a:p>
        </p:txBody>
      </p:sp>
      <p:sp>
        <p:nvSpPr>
          <p:cNvPr id="3" name="Content Placeholder 2"/>
          <p:cNvSpPr>
            <a:spLocks noGrp="1"/>
          </p:cNvSpPr>
          <p:nvPr>
            <p:ph idx="1"/>
          </p:nvPr>
        </p:nvSpPr>
        <p:spPr/>
        <p:txBody>
          <a:bodyPr/>
          <a:lstStyle/>
          <a:p>
            <a:r>
              <a:t>Answered: 195    Skipped: 1</a:t>
            </a:r>
          </a:p>
        </p:txBody>
      </p:sp>
      <p:pic>
        <p:nvPicPr>
          <p:cNvPr id="4" name="Picture 3" descr="table380073816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The school’s vision and values have a positive impact on my child.</a:t>
            </a:r>
          </a:p>
        </p:txBody>
      </p:sp>
      <p:sp>
        <p:nvSpPr>
          <p:cNvPr id="3" name="Content Placeholder 2"/>
          <p:cNvSpPr>
            <a:spLocks noGrp="1"/>
          </p:cNvSpPr>
          <p:nvPr>
            <p:ph idx="1"/>
          </p:nvPr>
        </p:nvSpPr>
        <p:spPr/>
        <p:txBody>
          <a:bodyPr/>
          <a:lstStyle/>
          <a:p>
            <a:r>
              <a:t>Answered: 195    Skipped: 1</a:t>
            </a:r>
          </a:p>
        </p:txBody>
      </p:sp>
      <p:pic>
        <p:nvPicPr>
          <p:cNvPr id="4" name="Picture 3" descr="chart380073833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The school’s vision and values have a positive impact on my child.</a:t>
            </a:r>
          </a:p>
        </p:txBody>
      </p:sp>
      <p:sp>
        <p:nvSpPr>
          <p:cNvPr id="3" name="Content Placeholder 2"/>
          <p:cNvSpPr>
            <a:spLocks noGrp="1"/>
          </p:cNvSpPr>
          <p:nvPr>
            <p:ph idx="1"/>
          </p:nvPr>
        </p:nvSpPr>
        <p:spPr/>
        <p:txBody>
          <a:bodyPr/>
          <a:lstStyle/>
          <a:p>
            <a:r>
              <a:t>Answered: 195    Skipped: 1</a:t>
            </a:r>
          </a:p>
        </p:txBody>
      </p:sp>
      <p:pic>
        <p:nvPicPr>
          <p:cNvPr id="4" name="Picture 3" descr="table380073833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I think behaviour is good at Markeaton Primary School.</a:t>
            </a:r>
          </a:p>
        </p:txBody>
      </p:sp>
      <p:sp>
        <p:nvSpPr>
          <p:cNvPr id="3" name="Content Placeholder 2"/>
          <p:cNvSpPr>
            <a:spLocks noGrp="1"/>
          </p:cNvSpPr>
          <p:nvPr>
            <p:ph idx="1"/>
          </p:nvPr>
        </p:nvSpPr>
        <p:spPr/>
        <p:txBody>
          <a:bodyPr/>
          <a:lstStyle/>
          <a:p>
            <a:r>
              <a:t>Answered: 195    Skipped: 1</a:t>
            </a:r>
          </a:p>
        </p:txBody>
      </p:sp>
      <p:pic>
        <p:nvPicPr>
          <p:cNvPr id="4" name="Picture 3" descr="chart380073834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I think behaviour is good at Markeaton Primary School.</a:t>
            </a:r>
          </a:p>
        </p:txBody>
      </p:sp>
      <p:sp>
        <p:nvSpPr>
          <p:cNvPr id="3" name="Content Placeholder 2"/>
          <p:cNvSpPr>
            <a:spLocks noGrp="1"/>
          </p:cNvSpPr>
          <p:nvPr>
            <p:ph idx="1"/>
          </p:nvPr>
        </p:nvSpPr>
        <p:spPr/>
        <p:txBody>
          <a:bodyPr/>
          <a:lstStyle/>
          <a:p>
            <a:r>
              <a:t>Answered: 195    Skipped: 1</a:t>
            </a:r>
          </a:p>
        </p:txBody>
      </p:sp>
      <p:pic>
        <p:nvPicPr>
          <p:cNvPr id="4" name="Picture 3" descr="table380073834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I think the school deals with any incidents of bullying effectively.</a:t>
            </a:r>
          </a:p>
        </p:txBody>
      </p:sp>
      <p:sp>
        <p:nvSpPr>
          <p:cNvPr id="3" name="Content Placeholder 2"/>
          <p:cNvSpPr>
            <a:spLocks noGrp="1"/>
          </p:cNvSpPr>
          <p:nvPr>
            <p:ph idx="1"/>
          </p:nvPr>
        </p:nvSpPr>
        <p:spPr/>
        <p:txBody>
          <a:bodyPr/>
          <a:lstStyle/>
          <a:p>
            <a:r>
              <a:t>Answered: 191    Skipped: 5</a:t>
            </a:r>
          </a:p>
        </p:txBody>
      </p:sp>
      <p:pic>
        <p:nvPicPr>
          <p:cNvPr id="4" name="Picture 3" descr="chart380073835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I think the school deals with any incidents of bullying effectively.</a:t>
            </a:r>
          </a:p>
        </p:txBody>
      </p:sp>
      <p:sp>
        <p:nvSpPr>
          <p:cNvPr id="3" name="Content Placeholder 2"/>
          <p:cNvSpPr>
            <a:spLocks noGrp="1"/>
          </p:cNvSpPr>
          <p:nvPr>
            <p:ph idx="1"/>
          </p:nvPr>
        </p:nvSpPr>
        <p:spPr/>
        <p:txBody>
          <a:bodyPr/>
          <a:lstStyle/>
          <a:p>
            <a:r>
              <a:t>Answered: 191    Skipped: 5</a:t>
            </a:r>
          </a:p>
        </p:txBody>
      </p:sp>
      <p:pic>
        <p:nvPicPr>
          <p:cNvPr id="4" name="Picture 3" descr="table380073835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The school treats my child fairly.</a:t>
            </a:r>
          </a:p>
        </p:txBody>
      </p:sp>
      <p:sp>
        <p:nvSpPr>
          <p:cNvPr id="3" name="Content Placeholder 2"/>
          <p:cNvSpPr>
            <a:spLocks noGrp="1"/>
          </p:cNvSpPr>
          <p:nvPr>
            <p:ph idx="1"/>
          </p:nvPr>
        </p:nvSpPr>
        <p:spPr/>
        <p:txBody>
          <a:bodyPr/>
          <a:lstStyle/>
          <a:p>
            <a:r>
              <a:t>Answered: 195    Skipped: 1</a:t>
            </a:r>
          </a:p>
        </p:txBody>
      </p:sp>
      <p:pic>
        <p:nvPicPr>
          <p:cNvPr id="4" name="Picture 3" descr="chart380073836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The school treats my child fairly.</a:t>
            </a:r>
          </a:p>
        </p:txBody>
      </p:sp>
      <p:sp>
        <p:nvSpPr>
          <p:cNvPr id="3" name="Content Placeholder 2"/>
          <p:cNvSpPr>
            <a:spLocks noGrp="1"/>
          </p:cNvSpPr>
          <p:nvPr>
            <p:ph idx="1"/>
          </p:nvPr>
        </p:nvSpPr>
        <p:spPr/>
        <p:txBody>
          <a:bodyPr/>
          <a:lstStyle/>
          <a:p>
            <a:r>
              <a:t>Answered: 195    Skipped: 1</a:t>
            </a:r>
          </a:p>
        </p:txBody>
      </p:sp>
      <p:pic>
        <p:nvPicPr>
          <p:cNvPr id="4" name="Picture 3" descr="table380073836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My child is confident that, should they have a problem, there is someone they can go to in school who will listen to them.</a:t>
            </a:r>
          </a:p>
        </p:txBody>
      </p:sp>
      <p:sp>
        <p:nvSpPr>
          <p:cNvPr id="3" name="Content Placeholder 2"/>
          <p:cNvSpPr>
            <a:spLocks noGrp="1"/>
          </p:cNvSpPr>
          <p:nvPr>
            <p:ph idx="1"/>
          </p:nvPr>
        </p:nvSpPr>
        <p:spPr/>
        <p:txBody>
          <a:bodyPr/>
          <a:lstStyle/>
          <a:p>
            <a:r>
              <a:t>Answered: 194    Skipped: 2</a:t>
            </a:r>
          </a:p>
        </p:txBody>
      </p:sp>
      <p:pic>
        <p:nvPicPr>
          <p:cNvPr id="4" name="Picture 3" descr="chart380073837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My child is confident that, should they have a problem, there is someone they can go to in school who will listen to them.</a:t>
            </a:r>
          </a:p>
        </p:txBody>
      </p:sp>
      <p:sp>
        <p:nvSpPr>
          <p:cNvPr id="3" name="Content Placeholder 2"/>
          <p:cNvSpPr>
            <a:spLocks noGrp="1"/>
          </p:cNvSpPr>
          <p:nvPr>
            <p:ph idx="1"/>
          </p:nvPr>
        </p:nvSpPr>
        <p:spPr/>
        <p:txBody>
          <a:bodyPr/>
          <a:lstStyle/>
          <a:p>
            <a:r>
              <a:t>Answered: 194    Skipped: 2</a:t>
            </a:r>
          </a:p>
        </p:txBody>
      </p:sp>
      <p:pic>
        <p:nvPicPr>
          <p:cNvPr id="4" name="Picture 3" descr="table380073837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My child feels safe at school</a:t>
            </a:r>
          </a:p>
        </p:txBody>
      </p:sp>
      <p:sp>
        <p:nvSpPr>
          <p:cNvPr id="3" name="Content Placeholder 2"/>
          <p:cNvSpPr>
            <a:spLocks noGrp="1"/>
          </p:cNvSpPr>
          <p:nvPr>
            <p:ph idx="1"/>
          </p:nvPr>
        </p:nvSpPr>
        <p:spPr/>
        <p:txBody>
          <a:bodyPr/>
          <a:lstStyle/>
          <a:p>
            <a:r>
              <a:t>Answered: 195    Skipped: 1</a:t>
            </a:r>
          </a:p>
        </p:txBody>
      </p:sp>
      <p:pic>
        <p:nvPicPr>
          <p:cNvPr id="4" name="Picture 3" descr="chart380073847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My child enjoys playtimes and lunchtimes.</a:t>
            </a:r>
          </a:p>
        </p:txBody>
      </p:sp>
      <p:sp>
        <p:nvSpPr>
          <p:cNvPr id="3" name="Content Placeholder 2"/>
          <p:cNvSpPr>
            <a:spLocks noGrp="1"/>
          </p:cNvSpPr>
          <p:nvPr>
            <p:ph idx="1"/>
          </p:nvPr>
        </p:nvSpPr>
        <p:spPr/>
        <p:txBody>
          <a:bodyPr/>
          <a:lstStyle/>
          <a:p>
            <a:r>
              <a:t>Answered: 196    Skipped: 0</a:t>
            </a:r>
          </a:p>
        </p:txBody>
      </p:sp>
      <p:pic>
        <p:nvPicPr>
          <p:cNvPr id="4" name="Picture 3" descr="chart380073838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My child enjoys playtimes and lunchtimes.</a:t>
            </a:r>
          </a:p>
        </p:txBody>
      </p:sp>
      <p:sp>
        <p:nvSpPr>
          <p:cNvPr id="3" name="Content Placeholder 2"/>
          <p:cNvSpPr>
            <a:spLocks noGrp="1"/>
          </p:cNvSpPr>
          <p:nvPr>
            <p:ph idx="1"/>
          </p:nvPr>
        </p:nvSpPr>
        <p:spPr/>
        <p:txBody>
          <a:bodyPr/>
          <a:lstStyle/>
          <a:p>
            <a:r>
              <a:t>Answered: 196    Skipped: 0</a:t>
            </a:r>
          </a:p>
        </p:txBody>
      </p:sp>
      <p:pic>
        <p:nvPicPr>
          <p:cNvPr id="4" name="Picture 3" descr="table380073838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My child finds school meals enjoyable.</a:t>
            </a:r>
          </a:p>
        </p:txBody>
      </p:sp>
      <p:sp>
        <p:nvSpPr>
          <p:cNvPr id="3" name="Content Placeholder 2"/>
          <p:cNvSpPr>
            <a:spLocks noGrp="1"/>
          </p:cNvSpPr>
          <p:nvPr>
            <p:ph idx="1"/>
          </p:nvPr>
        </p:nvSpPr>
        <p:spPr/>
        <p:txBody>
          <a:bodyPr/>
          <a:lstStyle/>
          <a:p>
            <a:r>
              <a:t>Answered: 190    Skipped: 6</a:t>
            </a:r>
          </a:p>
        </p:txBody>
      </p:sp>
      <p:pic>
        <p:nvPicPr>
          <p:cNvPr id="4" name="Picture 3" descr="chart380073839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My child finds school meals enjoyable.</a:t>
            </a:r>
          </a:p>
        </p:txBody>
      </p:sp>
      <p:sp>
        <p:nvSpPr>
          <p:cNvPr id="3" name="Content Placeholder 2"/>
          <p:cNvSpPr>
            <a:spLocks noGrp="1"/>
          </p:cNvSpPr>
          <p:nvPr>
            <p:ph idx="1"/>
          </p:nvPr>
        </p:nvSpPr>
        <p:spPr/>
        <p:txBody>
          <a:bodyPr/>
          <a:lstStyle/>
          <a:p>
            <a:r>
              <a:t>Answered: 190    Skipped: 6</a:t>
            </a:r>
          </a:p>
        </p:txBody>
      </p:sp>
      <p:pic>
        <p:nvPicPr>
          <p:cNvPr id="4" name="Picture 3" descr="table380073839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I think members of staff at Markeaton Primary School are approachable.We appreciate that this has been more difficult due to Covid Restrictions throughout the year.</a:t>
            </a:r>
          </a:p>
        </p:txBody>
      </p:sp>
      <p:sp>
        <p:nvSpPr>
          <p:cNvPr id="3" name="Content Placeholder 2"/>
          <p:cNvSpPr>
            <a:spLocks noGrp="1"/>
          </p:cNvSpPr>
          <p:nvPr>
            <p:ph idx="1"/>
          </p:nvPr>
        </p:nvSpPr>
        <p:spPr/>
        <p:txBody>
          <a:bodyPr/>
          <a:lstStyle/>
          <a:p>
            <a:r>
              <a:t>Answered: 195    Skipped: 1</a:t>
            </a:r>
          </a:p>
        </p:txBody>
      </p:sp>
      <p:pic>
        <p:nvPicPr>
          <p:cNvPr id="4" name="Picture 3" descr="chart380073840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I think members of staff at Markeaton Primary School are approachable.We appreciate that this has been more difficult due to Covid Restrictions throughout the year.</a:t>
            </a:r>
          </a:p>
        </p:txBody>
      </p:sp>
      <p:sp>
        <p:nvSpPr>
          <p:cNvPr id="3" name="Content Placeholder 2"/>
          <p:cNvSpPr>
            <a:spLocks noGrp="1"/>
          </p:cNvSpPr>
          <p:nvPr>
            <p:ph idx="1"/>
          </p:nvPr>
        </p:nvSpPr>
        <p:spPr/>
        <p:txBody>
          <a:bodyPr/>
          <a:lstStyle/>
          <a:p>
            <a:r>
              <a:t>Answered: 195    Skipped: 1</a:t>
            </a:r>
          </a:p>
        </p:txBody>
      </p:sp>
      <p:pic>
        <p:nvPicPr>
          <p:cNvPr id="4" name="Picture 3" descr="table380073840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Q23: Parent/Carer Consultation Evenings provide me with the information I require about my child’s progress and achievement.  *These have been held over the phone this year due to restrictions*</a:t>
            </a:r>
          </a:p>
        </p:txBody>
      </p:sp>
      <p:sp>
        <p:nvSpPr>
          <p:cNvPr id="3" name="Content Placeholder 2"/>
          <p:cNvSpPr>
            <a:spLocks noGrp="1"/>
          </p:cNvSpPr>
          <p:nvPr>
            <p:ph idx="1"/>
          </p:nvPr>
        </p:nvSpPr>
        <p:spPr/>
        <p:txBody>
          <a:bodyPr/>
          <a:lstStyle/>
          <a:p>
            <a:r>
              <a:t>Answered: 196    Skipped: 0</a:t>
            </a:r>
          </a:p>
        </p:txBody>
      </p:sp>
      <p:pic>
        <p:nvPicPr>
          <p:cNvPr id="4" name="Picture 3" descr="chart380073841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Q23: Parent/Carer Consultation Evenings provide me with the information I require about my child’s progress and achievement.  *These have been held over the phone this year due to restrictions*</a:t>
            </a:r>
          </a:p>
        </p:txBody>
      </p:sp>
      <p:sp>
        <p:nvSpPr>
          <p:cNvPr id="3" name="Content Placeholder 2"/>
          <p:cNvSpPr>
            <a:spLocks noGrp="1"/>
          </p:cNvSpPr>
          <p:nvPr>
            <p:ph idx="1"/>
          </p:nvPr>
        </p:nvSpPr>
        <p:spPr/>
        <p:txBody>
          <a:bodyPr/>
          <a:lstStyle/>
          <a:p>
            <a:r>
              <a:t>Answered: 196    Skipped: 0</a:t>
            </a:r>
          </a:p>
        </p:txBody>
      </p:sp>
      <p:pic>
        <p:nvPicPr>
          <p:cNvPr id="4" name="Picture 3" descr="table380073841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I think the school seeks my views and listens to my concerns.</a:t>
            </a:r>
          </a:p>
        </p:txBody>
      </p:sp>
      <p:sp>
        <p:nvSpPr>
          <p:cNvPr id="3" name="Content Placeholder 2"/>
          <p:cNvSpPr>
            <a:spLocks noGrp="1"/>
          </p:cNvSpPr>
          <p:nvPr>
            <p:ph idx="1"/>
          </p:nvPr>
        </p:nvSpPr>
        <p:spPr/>
        <p:txBody>
          <a:bodyPr/>
          <a:lstStyle/>
          <a:p>
            <a:r>
              <a:t>Answered: 195    Skipped: 1</a:t>
            </a:r>
          </a:p>
        </p:txBody>
      </p:sp>
      <p:pic>
        <p:nvPicPr>
          <p:cNvPr id="4" name="Picture 3" descr="chart380073842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I think the school seeks my views and listens to my concerns.</a:t>
            </a:r>
          </a:p>
        </p:txBody>
      </p:sp>
      <p:sp>
        <p:nvSpPr>
          <p:cNvPr id="3" name="Content Placeholder 2"/>
          <p:cNvSpPr>
            <a:spLocks noGrp="1"/>
          </p:cNvSpPr>
          <p:nvPr>
            <p:ph idx="1"/>
          </p:nvPr>
        </p:nvSpPr>
        <p:spPr/>
        <p:txBody>
          <a:bodyPr/>
          <a:lstStyle/>
          <a:p>
            <a:r>
              <a:t>Answered: 195    Skipped: 1</a:t>
            </a:r>
          </a:p>
        </p:txBody>
      </p:sp>
      <p:pic>
        <p:nvPicPr>
          <p:cNvPr id="4" name="Picture 3" descr="table380073842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My child feels safe at school</a:t>
            </a:r>
          </a:p>
        </p:txBody>
      </p:sp>
      <p:sp>
        <p:nvSpPr>
          <p:cNvPr id="3" name="Content Placeholder 2"/>
          <p:cNvSpPr>
            <a:spLocks noGrp="1"/>
          </p:cNvSpPr>
          <p:nvPr>
            <p:ph idx="1"/>
          </p:nvPr>
        </p:nvSpPr>
        <p:spPr/>
        <p:txBody>
          <a:bodyPr/>
          <a:lstStyle/>
          <a:p>
            <a:r>
              <a:t>Answered: 195    Skipped: 1</a:t>
            </a:r>
          </a:p>
        </p:txBody>
      </p:sp>
      <p:pic>
        <p:nvPicPr>
          <p:cNvPr id="4" name="Picture 3" descr="table380073847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I feel my child's mental health/well-being is well supported at Markeaton.Supporting children's mental health and wellbeing has also played a strong role in our Recovery Curriculum.</a:t>
            </a:r>
          </a:p>
        </p:txBody>
      </p:sp>
      <p:sp>
        <p:nvSpPr>
          <p:cNvPr id="3" name="Content Placeholder 2"/>
          <p:cNvSpPr>
            <a:spLocks noGrp="1"/>
          </p:cNvSpPr>
          <p:nvPr>
            <p:ph idx="1"/>
          </p:nvPr>
        </p:nvSpPr>
        <p:spPr/>
        <p:txBody>
          <a:bodyPr/>
          <a:lstStyle/>
          <a:p>
            <a:r>
              <a:t>Answered: 191    Skipped: 5</a:t>
            </a:r>
          </a:p>
        </p:txBody>
      </p:sp>
      <p:pic>
        <p:nvPicPr>
          <p:cNvPr id="4" name="Picture 3" descr="chart380073846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I feel my child's mental health/well-being is well supported at Markeaton.Supporting children's mental health and wellbeing has also played a strong role in our Recovery Curriculum.</a:t>
            </a:r>
          </a:p>
        </p:txBody>
      </p:sp>
      <p:sp>
        <p:nvSpPr>
          <p:cNvPr id="3" name="Content Placeholder 2"/>
          <p:cNvSpPr>
            <a:spLocks noGrp="1"/>
          </p:cNvSpPr>
          <p:nvPr>
            <p:ph idx="1"/>
          </p:nvPr>
        </p:nvSpPr>
        <p:spPr/>
        <p:txBody>
          <a:bodyPr/>
          <a:lstStyle/>
          <a:p>
            <a:r>
              <a:t>Answered: 191    Skipped: 5</a:t>
            </a:r>
          </a:p>
        </p:txBody>
      </p:sp>
      <p:pic>
        <p:nvPicPr>
          <p:cNvPr id="4" name="Picture 3" descr="table380073846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*Leavers and Keepers* Children coming into school in their PE Kits?</a:t>
            </a:r>
          </a:p>
        </p:txBody>
      </p:sp>
      <p:sp>
        <p:nvSpPr>
          <p:cNvPr id="3" name="Content Placeholder 2"/>
          <p:cNvSpPr>
            <a:spLocks noGrp="1"/>
          </p:cNvSpPr>
          <p:nvPr>
            <p:ph idx="1"/>
          </p:nvPr>
        </p:nvSpPr>
        <p:spPr/>
        <p:txBody>
          <a:bodyPr/>
          <a:lstStyle/>
          <a:p>
            <a:r>
              <a:t>Answered: 194    Skipped: 2</a:t>
            </a:r>
          </a:p>
        </p:txBody>
      </p:sp>
      <p:pic>
        <p:nvPicPr>
          <p:cNvPr id="4" name="Picture 3" descr="chart6697070730.png"/>
          <p:cNvPicPr>
            <a:picLocks noChangeAspect="1"/>
          </p:cNvPicPr>
          <p:nvPr/>
        </p:nvPicPr>
        <p:blipFill>
          <a:blip r:embed="rId2"/>
          <a:stretch>
            <a:fillRect/>
          </a:stretch>
        </p:blipFill>
        <p:spPr>
          <a:xfrm>
            <a:off x="800100" y="1246664"/>
            <a:ext cx="7543800" cy="3175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*Leavers and Keepers* Children coming into school in their PE Kits?</a:t>
            </a:r>
          </a:p>
        </p:txBody>
      </p:sp>
      <p:sp>
        <p:nvSpPr>
          <p:cNvPr id="3" name="Content Placeholder 2"/>
          <p:cNvSpPr>
            <a:spLocks noGrp="1"/>
          </p:cNvSpPr>
          <p:nvPr>
            <p:ph idx="1"/>
          </p:nvPr>
        </p:nvSpPr>
        <p:spPr/>
        <p:txBody>
          <a:bodyPr/>
          <a:lstStyle/>
          <a:p>
            <a:r>
              <a:t>Answered: 194    Skipped: 2</a:t>
            </a:r>
          </a:p>
        </p:txBody>
      </p:sp>
      <p:pic>
        <p:nvPicPr>
          <p:cNvPr id="4" name="Picture 3" descr="table669707073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*Leavers and Keepers* Homework via Microsoft Teams?</a:t>
            </a:r>
          </a:p>
        </p:txBody>
      </p:sp>
      <p:sp>
        <p:nvSpPr>
          <p:cNvPr id="3" name="Content Placeholder 2"/>
          <p:cNvSpPr>
            <a:spLocks noGrp="1"/>
          </p:cNvSpPr>
          <p:nvPr>
            <p:ph idx="1"/>
          </p:nvPr>
        </p:nvSpPr>
        <p:spPr/>
        <p:txBody>
          <a:bodyPr/>
          <a:lstStyle/>
          <a:p>
            <a:r>
              <a:t>Answered: 192    Skipped: 4</a:t>
            </a:r>
          </a:p>
        </p:txBody>
      </p:sp>
      <p:pic>
        <p:nvPicPr>
          <p:cNvPr id="4" name="Picture 3" descr="chart6697074480.png"/>
          <p:cNvPicPr>
            <a:picLocks noChangeAspect="1"/>
          </p:cNvPicPr>
          <p:nvPr/>
        </p:nvPicPr>
        <p:blipFill>
          <a:blip r:embed="rId2"/>
          <a:stretch>
            <a:fillRect/>
          </a:stretch>
        </p:blipFill>
        <p:spPr>
          <a:xfrm>
            <a:off x="800100" y="1246664"/>
            <a:ext cx="7543800" cy="3175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*Leavers and Keepers* Homework via Microsoft Teams?</a:t>
            </a:r>
          </a:p>
        </p:txBody>
      </p:sp>
      <p:sp>
        <p:nvSpPr>
          <p:cNvPr id="3" name="Content Placeholder 2"/>
          <p:cNvSpPr>
            <a:spLocks noGrp="1"/>
          </p:cNvSpPr>
          <p:nvPr>
            <p:ph idx="1"/>
          </p:nvPr>
        </p:nvSpPr>
        <p:spPr/>
        <p:txBody>
          <a:bodyPr/>
          <a:lstStyle/>
          <a:p>
            <a:r>
              <a:t>Answered: 192    Skipped: 4</a:t>
            </a:r>
          </a:p>
        </p:txBody>
      </p:sp>
      <p:pic>
        <p:nvPicPr>
          <p:cNvPr id="4" name="Picture 3" descr="table669707448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*Leavers and Keepers* Staggered start and end times?</a:t>
            </a:r>
          </a:p>
        </p:txBody>
      </p:sp>
      <p:sp>
        <p:nvSpPr>
          <p:cNvPr id="3" name="Content Placeholder 2"/>
          <p:cNvSpPr>
            <a:spLocks noGrp="1"/>
          </p:cNvSpPr>
          <p:nvPr>
            <p:ph idx="1"/>
          </p:nvPr>
        </p:nvSpPr>
        <p:spPr/>
        <p:txBody>
          <a:bodyPr/>
          <a:lstStyle/>
          <a:p>
            <a:r>
              <a:t>Answered: 193    Skipped: 3</a:t>
            </a:r>
          </a:p>
        </p:txBody>
      </p:sp>
      <p:pic>
        <p:nvPicPr>
          <p:cNvPr id="4" name="Picture 3" descr="chart6697080750.png"/>
          <p:cNvPicPr>
            <a:picLocks noChangeAspect="1"/>
          </p:cNvPicPr>
          <p:nvPr/>
        </p:nvPicPr>
        <p:blipFill>
          <a:blip r:embed="rId2"/>
          <a:stretch>
            <a:fillRect/>
          </a:stretch>
        </p:blipFill>
        <p:spPr>
          <a:xfrm>
            <a:off x="800100" y="1246664"/>
            <a:ext cx="7543800" cy="3175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*Leavers and Keepers* Staggered start and end times?</a:t>
            </a:r>
          </a:p>
        </p:txBody>
      </p:sp>
      <p:sp>
        <p:nvSpPr>
          <p:cNvPr id="3" name="Content Placeholder 2"/>
          <p:cNvSpPr>
            <a:spLocks noGrp="1"/>
          </p:cNvSpPr>
          <p:nvPr>
            <p:ph idx="1"/>
          </p:nvPr>
        </p:nvSpPr>
        <p:spPr/>
        <p:txBody>
          <a:bodyPr/>
          <a:lstStyle/>
          <a:p>
            <a:r>
              <a:t>Answered: 193    Skipped: 3</a:t>
            </a:r>
          </a:p>
        </p:txBody>
      </p:sp>
      <p:pic>
        <p:nvPicPr>
          <p:cNvPr id="4" name="Picture 3" descr="table669708075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33381"/>
            <a:ext cx="8229600" cy="391272"/>
          </a:xfrm>
        </p:spPr>
        <p:txBody>
          <a:bodyPr>
            <a:normAutofit fontScale="90000"/>
          </a:bodyPr>
          <a:lstStyle/>
          <a:p>
            <a:r>
              <a:rPr dirty="0"/>
              <a:t>Q29: *Leavers and Keepers* Parents/</a:t>
            </a:r>
            <a:r>
              <a:rPr dirty="0" err="1"/>
              <a:t>carers</a:t>
            </a:r>
            <a:r>
              <a:rPr dirty="0"/>
              <a:t> dropping off at the gate(s) rather than on the </a:t>
            </a:r>
            <a:r>
              <a:rPr dirty="0" err="1"/>
              <a:t>playground?We</a:t>
            </a:r>
            <a:r>
              <a:rPr dirty="0"/>
              <a:t> have seen a hugely positive impact on the children's levels of independence and overall calmness coming into the classroom with the current system but we understand this doesn't always work for everyone.</a:t>
            </a:r>
          </a:p>
        </p:txBody>
      </p:sp>
      <p:sp>
        <p:nvSpPr>
          <p:cNvPr id="3" name="Content Placeholder 2"/>
          <p:cNvSpPr>
            <a:spLocks noGrp="1"/>
          </p:cNvSpPr>
          <p:nvPr>
            <p:ph idx="1"/>
          </p:nvPr>
        </p:nvSpPr>
        <p:spPr/>
        <p:txBody>
          <a:bodyPr/>
          <a:lstStyle/>
          <a:p>
            <a:r>
              <a:t>Answered: 192    Skipped: 4</a:t>
            </a:r>
          </a:p>
        </p:txBody>
      </p:sp>
      <p:pic>
        <p:nvPicPr>
          <p:cNvPr id="4" name="Picture 3" descr="chart6697102160.png"/>
          <p:cNvPicPr>
            <a:picLocks noChangeAspect="1"/>
          </p:cNvPicPr>
          <p:nvPr/>
        </p:nvPicPr>
        <p:blipFill>
          <a:blip r:embed="rId2"/>
          <a:stretch>
            <a:fillRect/>
          </a:stretch>
        </p:blipFill>
        <p:spPr>
          <a:xfrm>
            <a:off x="800100" y="1259916"/>
            <a:ext cx="7543800" cy="3175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*Leavers and Keepers* Parents/carers dropping off at the gate(s) rather than on the playground?We have seen a hugely positive impact on the children's levels of independence and overall calmness coming into the classroom with the current system but we understand this doesn't always work for everyone.</a:t>
            </a:r>
          </a:p>
        </p:txBody>
      </p:sp>
      <p:sp>
        <p:nvSpPr>
          <p:cNvPr id="3" name="Content Placeholder 2"/>
          <p:cNvSpPr>
            <a:spLocks noGrp="1"/>
          </p:cNvSpPr>
          <p:nvPr>
            <p:ph idx="1"/>
          </p:nvPr>
        </p:nvSpPr>
        <p:spPr/>
        <p:txBody>
          <a:bodyPr/>
          <a:lstStyle/>
          <a:p>
            <a:r>
              <a:t>Answered: 192    Skipped: 4</a:t>
            </a:r>
          </a:p>
        </p:txBody>
      </p:sp>
      <p:pic>
        <p:nvPicPr>
          <p:cNvPr id="4" name="Picture 3" descr="table669710216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There is a positive atmosphere at Markeaton Primary School.</a:t>
            </a:r>
          </a:p>
        </p:txBody>
      </p:sp>
      <p:sp>
        <p:nvSpPr>
          <p:cNvPr id="3" name="Content Placeholder 2"/>
          <p:cNvSpPr>
            <a:spLocks noGrp="1"/>
          </p:cNvSpPr>
          <p:nvPr>
            <p:ph idx="1"/>
          </p:nvPr>
        </p:nvSpPr>
        <p:spPr/>
        <p:txBody>
          <a:bodyPr/>
          <a:lstStyle/>
          <a:p>
            <a:r>
              <a:t>Answered: 194    Skipped: 2</a:t>
            </a:r>
          </a:p>
        </p:txBody>
      </p:sp>
      <p:pic>
        <p:nvPicPr>
          <p:cNvPr id="4" name="Picture 3" descr="chart380073817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Q30: *Leavers and Keepers* Online or over the phone Parent/Carer meetings?From a school perspective this has worked well in that general uptake in all year groups has been higher.  Following the feedback you provide us, we may well look at some being in school (so you can see your child's work) and some being done remotely.</a:t>
            </a:r>
          </a:p>
        </p:txBody>
      </p:sp>
      <p:sp>
        <p:nvSpPr>
          <p:cNvPr id="3" name="Content Placeholder 2"/>
          <p:cNvSpPr>
            <a:spLocks noGrp="1"/>
          </p:cNvSpPr>
          <p:nvPr>
            <p:ph idx="1"/>
          </p:nvPr>
        </p:nvSpPr>
        <p:spPr/>
        <p:txBody>
          <a:bodyPr/>
          <a:lstStyle/>
          <a:p>
            <a:r>
              <a:t>Answered: 192    Skipped: 4</a:t>
            </a:r>
          </a:p>
        </p:txBody>
      </p:sp>
      <p:pic>
        <p:nvPicPr>
          <p:cNvPr id="4" name="Picture 3" descr="chart6697118330.png"/>
          <p:cNvPicPr>
            <a:picLocks noChangeAspect="1"/>
          </p:cNvPicPr>
          <p:nvPr/>
        </p:nvPicPr>
        <p:blipFill>
          <a:blip r:embed="rId2"/>
          <a:stretch>
            <a:fillRect/>
          </a:stretch>
        </p:blipFill>
        <p:spPr>
          <a:xfrm>
            <a:off x="800100" y="1246664"/>
            <a:ext cx="7543800" cy="3175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Q30: *Leavers and Keepers* Online or over the phone Parent/Carer meetings?From a school perspective this has worked well in that general uptake in all year groups has been higher.  Following the feedback you provide us, we may well look at some being in school (so you can see your child's work) and some being done remotely.</a:t>
            </a:r>
          </a:p>
        </p:txBody>
      </p:sp>
      <p:sp>
        <p:nvSpPr>
          <p:cNvPr id="3" name="Content Placeholder 2"/>
          <p:cNvSpPr>
            <a:spLocks noGrp="1"/>
          </p:cNvSpPr>
          <p:nvPr>
            <p:ph idx="1"/>
          </p:nvPr>
        </p:nvSpPr>
        <p:spPr/>
        <p:txBody>
          <a:bodyPr/>
          <a:lstStyle/>
          <a:p>
            <a:r>
              <a:t>Answered: 192    Skipped: 4</a:t>
            </a:r>
          </a:p>
        </p:txBody>
      </p:sp>
      <p:pic>
        <p:nvPicPr>
          <p:cNvPr id="4" name="Picture 3" descr="table669711833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Q33: RSE (Relationships and Sex Education) has been taught effectively this year.</a:t>
            </a:r>
          </a:p>
        </p:txBody>
      </p:sp>
      <p:sp>
        <p:nvSpPr>
          <p:cNvPr id="3" name="Content Placeholder 2"/>
          <p:cNvSpPr>
            <a:spLocks noGrp="1"/>
          </p:cNvSpPr>
          <p:nvPr>
            <p:ph idx="1"/>
          </p:nvPr>
        </p:nvSpPr>
        <p:spPr/>
        <p:txBody>
          <a:bodyPr/>
          <a:lstStyle/>
          <a:p>
            <a:r>
              <a:t>Answered: 147    Skipped: 49</a:t>
            </a:r>
          </a:p>
        </p:txBody>
      </p:sp>
      <p:pic>
        <p:nvPicPr>
          <p:cNvPr id="4" name="Picture 3" descr="chart6714939780.png"/>
          <p:cNvPicPr>
            <a:picLocks noChangeAspect="1"/>
          </p:cNvPicPr>
          <p:nvPr/>
        </p:nvPicPr>
        <p:blipFill>
          <a:blip r:embed="rId2"/>
          <a:stretch>
            <a:fillRect/>
          </a:stretch>
        </p:blipFill>
        <p:spPr>
          <a:xfrm>
            <a:off x="1707143" y="1049658"/>
            <a:ext cx="5729712" cy="356901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Q33: RSE (Relationships and Sex Education) has been taught effectively this year.</a:t>
            </a:r>
          </a:p>
        </p:txBody>
      </p:sp>
      <p:sp>
        <p:nvSpPr>
          <p:cNvPr id="3" name="Content Placeholder 2"/>
          <p:cNvSpPr>
            <a:spLocks noGrp="1"/>
          </p:cNvSpPr>
          <p:nvPr>
            <p:ph idx="1"/>
          </p:nvPr>
        </p:nvSpPr>
        <p:spPr/>
        <p:txBody>
          <a:bodyPr/>
          <a:lstStyle/>
          <a:p>
            <a:r>
              <a:t>Answered: 147    Skipped: 49</a:t>
            </a:r>
          </a:p>
        </p:txBody>
      </p:sp>
      <p:pic>
        <p:nvPicPr>
          <p:cNvPr id="4" name="Picture 3" descr="table671493978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Q34: Markeaton has a strong and positive commitment towards equality.</a:t>
            </a:r>
          </a:p>
        </p:txBody>
      </p:sp>
      <p:sp>
        <p:nvSpPr>
          <p:cNvPr id="3" name="Content Placeholder 2"/>
          <p:cNvSpPr>
            <a:spLocks noGrp="1"/>
          </p:cNvSpPr>
          <p:nvPr>
            <p:ph idx="1"/>
          </p:nvPr>
        </p:nvSpPr>
        <p:spPr/>
        <p:txBody>
          <a:bodyPr/>
          <a:lstStyle/>
          <a:p>
            <a:r>
              <a:t>Answered: 192    Skipped: 4</a:t>
            </a:r>
          </a:p>
        </p:txBody>
      </p:sp>
      <p:pic>
        <p:nvPicPr>
          <p:cNvPr id="4" name="Picture 3" descr="chart6756451010.png"/>
          <p:cNvPicPr>
            <a:picLocks noChangeAspect="1"/>
          </p:cNvPicPr>
          <p:nvPr/>
        </p:nvPicPr>
        <p:blipFill>
          <a:blip r:embed="rId2"/>
          <a:stretch>
            <a:fillRect/>
          </a:stretch>
        </p:blipFill>
        <p:spPr>
          <a:xfrm>
            <a:off x="1707143" y="1049658"/>
            <a:ext cx="5729712" cy="3569013"/>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Q34: Markeaton has a strong and positive commitment towards equality.</a:t>
            </a:r>
          </a:p>
        </p:txBody>
      </p:sp>
      <p:sp>
        <p:nvSpPr>
          <p:cNvPr id="3" name="Content Placeholder 2"/>
          <p:cNvSpPr>
            <a:spLocks noGrp="1"/>
          </p:cNvSpPr>
          <p:nvPr>
            <p:ph idx="1"/>
          </p:nvPr>
        </p:nvSpPr>
        <p:spPr/>
        <p:txBody>
          <a:bodyPr/>
          <a:lstStyle/>
          <a:p>
            <a:r>
              <a:t>Answered: 192    Skipped: 4</a:t>
            </a:r>
          </a:p>
        </p:txBody>
      </p:sp>
      <p:pic>
        <p:nvPicPr>
          <p:cNvPr id="4" name="Picture 3" descr="table675645101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Q37: I would be happy to volunteer and help with some general manual tasks/DIY in school on Monday 26th July, Tuesday 27th July or Wednesday 28th July 2021.In advance - thank you, thank you, thank you!!!</a:t>
            </a:r>
          </a:p>
        </p:txBody>
      </p:sp>
      <p:sp>
        <p:nvSpPr>
          <p:cNvPr id="3" name="Content Placeholder 2"/>
          <p:cNvSpPr>
            <a:spLocks noGrp="1"/>
          </p:cNvSpPr>
          <p:nvPr>
            <p:ph idx="1"/>
          </p:nvPr>
        </p:nvSpPr>
        <p:spPr/>
        <p:txBody>
          <a:bodyPr/>
          <a:lstStyle/>
          <a:p>
            <a:r>
              <a:t>Answered: 179    Skipped: 17</a:t>
            </a:r>
          </a:p>
        </p:txBody>
      </p:sp>
      <p:pic>
        <p:nvPicPr>
          <p:cNvPr id="4" name="Picture 3" descr="chart6762637660.png"/>
          <p:cNvPicPr>
            <a:picLocks noChangeAspect="1"/>
          </p:cNvPicPr>
          <p:nvPr/>
        </p:nvPicPr>
        <p:blipFill>
          <a:blip r:embed="rId2"/>
          <a:stretch>
            <a:fillRect/>
          </a:stretch>
        </p:blipFill>
        <p:spPr>
          <a:xfrm>
            <a:off x="800100" y="1246664"/>
            <a:ext cx="7543800" cy="3175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Q37: I would be happy to volunteer and help with some general manual tasks/DIY in school on Monday 26th July, Tuesday 27th July or Wednesday 28th July 2021.In advance - thank you, thank you, thank you!!!</a:t>
            </a:r>
          </a:p>
        </p:txBody>
      </p:sp>
      <p:sp>
        <p:nvSpPr>
          <p:cNvPr id="3" name="Content Placeholder 2"/>
          <p:cNvSpPr>
            <a:spLocks noGrp="1"/>
          </p:cNvSpPr>
          <p:nvPr>
            <p:ph idx="1"/>
          </p:nvPr>
        </p:nvSpPr>
        <p:spPr/>
        <p:txBody>
          <a:bodyPr/>
          <a:lstStyle/>
          <a:p>
            <a:r>
              <a:t>Answered: 179    Skipped: 17</a:t>
            </a:r>
          </a:p>
        </p:txBody>
      </p:sp>
      <p:pic>
        <p:nvPicPr>
          <p:cNvPr id="4" name="Picture 3" descr="table676263766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There is a positive atmosphere at Markeaton Primary School.</a:t>
            </a:r>
          </a:p>
        </p:txBody>
      </p:sp>
      <p:sp>
        <p:nvSpPr>
          <p:cNvPr id="3" name="Content Placeholder 2"/>
          <p:cNvSpPr>
            <a:spLocks noGrp="1"/>
          </p:cNvSpPr>
          <p:nvPr>
            <p:ph idx="1"/>
          </p:nvPr>
        </p:nvSpPr>
        <p:spPr/>
        <p:txBody>
          <a:bodyPr/>
          <a:lstStyle/>
          <a:p>
            <a:r>
              <a:t>Answered: 194    Skipped: 2</a:t>
            </a:r>
          </a:p>
        </p:txBody>
      </p:sp>
      <p:pic>
        <p:nvPicPr>
          <p:cNvPr id="4" name="Picture 3" descr="table380073817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The outdoor environment is effective at supporting creativity and learning.This has formed a large part of the Recovery Curriculum since September so we would appreciate any further feedback on this in the comments box below.</a:t>
            </a:r>
          </a:p>
        </p:txBody>
      </p:sp>
      <p:sp>
        <p:nvSpPr>
          <p:cNvPr id="3" name="Content Placeholder 2"/>
          <p:cNvSpPr>
            <a:spLocks noGrp="1"/>
          </p:cNvSpPr>
          <p:nvPr>
            <p:ph idx="1"/>
          </p:nvPr>
        </p:nvSpPr>
        <p:spPr/>
        <p:txBody>
          <a:bodyPr/>
          <a:lstStyle/>
          <a:p>
            <a:r>
              <a:t>Answered: 193    Skipped: 3</a:t>
            </a:r>
          </a:p>
        </p:txBody>
      </p:sp>
      <p:pic>
        <p:nvPicPr>
          <p:cNvPr id="4" name="Picture 3" descr="chart3800738190.png"/>
          <p:cNvPicPr>
            <a:picLocks noChangeAspect="1"/>
          </p:cNvPicPr>
          <p:nvPr/>
        </p:nvPicPr>
        <p:blipFill>
          <a:blip r:embed="rId2"/>
          <a:stretch>
            <a:fillRect/>
          </a:stretch>
        </p:blipFill>
        <p:spPr>
          <a:xfrm>
            <a:off x="2017790" y="1049658"/>
            <a:ext cx="5108418" cy="35690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The outdoor environment is effective at supporting creativity and learning.This has formed a large part of the Recovery Curriculum since September so we would appreciate any further feedback on this in the comments box below.</a:t>
            </a:r>
          </a:p>
        </p:txBody>
      </p:sp>
      <p:sp>
        <p:nvSpPr>
          <p:cNvPr id="3" name="Content Placeholder 2"/>
          <p:cNvSpPr>
            <a:spLocks noGrp="1"/>
          </p:cNvSpPr>
          <p:nvPr>
            <p:ph idx="1"/>
          </p:nvPr>
        </p:nvSpPr>
        <p:spPr/>
        <p:txBody>
          <a:bodyPr/>
          <a:lstStyle/>
          <a:p>
            <a:r>
              <a:t>Answered: 193    Skipped: 3</a:t>
            </a:r>
          </a:p>
        </p:txBody>
      </p:sp>
      <p:pic>
        <p:nvPicPr>
          <p:cNvPr id="4" name="Picture 3" descr="table3800738190.png"/>
          <p:cNvPicPr>
            <a:picLocks noChangeAspect="1"/>
          </p:cNvPicPr>
          <p:nvPr/>
        </p:nvPicPr>
        <p:blipFill>
          <a:blip r:embed="rId2"/>
          <a:stretch>
            <a:fillRect/>
          </a:stretch>
        </p:blipFill>
        <p:spPr>
          <a:xfrm>
            <a:off x="800100" y="2300764"/>
            <a:ext cx="7543800" cy="1066800"/>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308</TotalTime>
  <Words>1767</Words>
  <Application>Microsoft Office PowerPoint</Application>
  <PresentationFormat>On-screen Show (16:9)</PresentationFormat>
  <Paragraphs>135</Paragraphs>
  <Slides>67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67</vt:i4>
      </vt:variant>
    </vt:vector>
  </HeadingPairs>
  <TitlesOfParts>
    <vt:vector size="73" baseType="lpstr">
      <vt:lpstr>Arial</vt:lpstr>
      <vt:lpstr>Calibri</vt:lpstr>
      <vt:lpstr>Helvetica Neue</vt:lpstr>
      <vt:lpstr>SM-template-20140529</vt:lpstr>
      <vt:lpstr>Data slides</vt:lpstr>
      <vt:lpstr>Response Summary</vt:lpstr>
      <vt:lpstr>Parent/Carer Questionnaire Results</vt:lpstr>
      <vt:lpstr>Q1: My child is happy at school.</vt:lpstr>
      <vt:lpstr>Q1: My child is happy at school.</vt:lpstr>
      <vt:lpstr>Q2: My child feels safe at school</vt:lpstr>
      <vt:lpstr>Q2: My child feels safe at school</vt:lpstr>
      <vt:lpstr>Q3: There is a positive atmosphere at Markeaton Primary School.</vt:lpstr>
      <vt:lpstr>Q3: There is a positive atmosphere at Markeaton Primary School.</vt:lpstr>
      <vt:lpstr>Q4: The outdoor environment is effective at supporting creativity and learning.This has formed a large part of the Recovery Curriculum since September so we would appreciate any further feedback on this in the comments box below.</vt:lpstr>
      <vt:lpstr>Q4: The outdoor environment is effective at supporting creativity and learning.This has formed a large part of the Recovery Curriculum since September so we would appreciate any further feedback on this in the comments box below.</vt:lpstr>
      <vt:lpstr>Q5: I am kept well informed about what my child is learning at school e.g. class Twitter pages, Curriculum Newsletters, 'All you need to know' booklets etc.  Click on the links to visit Y1 as an example but all other year groups are on the same page down the left hand side.</vt:lpstr>
      <vt:lpstr>Q5: I am kept well informed about what my child is learning at school e.g. class Twitter pages, Curriculum Newsletters, 'All you need to know' booklets etc.  Click on the links to visit Y1 as an example but all other year groups are on the same page down the left hand side.</vt:lpstr>
      <vt:lpstr>Q6: I am kept well informed about how my child is progressing.</vt:lpstr>
      <vt:lpstr>Q6: I am kept well informed about how my child is progressing.</vt:lpstr>
      <vt:lpstr>Q7: I think my child gets an appropriate amount of homework.</vt:lpstr>
      <vt:lpstr>Q7: I think my child gets an appropriate amount of homework.</vt:lpstr>
      <vt:lpstr>Q8: I think my child is taught well.</vt:lpstr>
      <vt:lpstr>Q8: I think my child is taught well.</vt:lpstr>
      <vt:lpstr>Q9: Markeaton Primary School has high expectations for my child.</vt:lpstr>
      <vt:lpstr>Q9: Markeaton Primary School has high expectations for my child.</vt:lpstr>
      <vt:lpstr>Q10: Markeaton Primary School ensures that my child is able to explore their potential.</vt:lpstr>
      <vt:lpstr>Q10: Markeaton Primary School ensures that my child is able to explore their potential.</vt:lpstr>
      <vt:lpstr>Q11: The school is led and managed effectively.</vt:lpstr>
      <vt:lpstr>Q11: The school is led and managed effectively.</vt:lpstr>
      <vt:lpstr>Q12: I would recommend Markeaton Primary School to another family.</vt:lpstr>
      <vt:lpstr>Q12: I would recommend Markeaton Primary School to another family.</vt:lpstr>
      <vt:lpstr>Q13: Markeaton Primary School has a good reputation.</vt:lpstr>
      <vt:lpstr>Q13: Markeaton Primary School has a good reputation.</vt:lpstr>
      <vt:lpstr>Q14: I understand how my child is assessed at Markeaton Primary and the language that is used.</vt:lpstr>
      <vt:lpstr>Q14: I understand how my child is assessed at Markeaton Primary and the language that is used.</vt:lpstr>
      <vt:lpstr>Q15: The school’s vision and values have a positive impact on my child.</vt:lpstr>
      <vt:lpstr>Q15: The school’s vision and values have a positive impact on my child.</vt:lpstr>
      <vt:lpstr>Q16: I think behaviour is good at Markeaton Primary School.</vt:lpstr>
      <vt:lpstr>Q16: I think behaviour is good at Markeaton Primary School.</vt:lpstr>
      <vt:lpstr>Q17: I think the school deals with any incidents of bullying effectively.</vt:lpstr>
      <vt:lpstr>Q17: I think the school deals with any incidents of bullying effectively.</vt:lpstr>
      <vt:lpstr>Q18: The school treats my child fairly.</vt:lpstr>
      <vt:lpstr>Q18: The school treats my child fairly.</vt:lpstr>
      <vt:lpstr>Q19: My child is confident that, should they have a problem, there is someone they can go to in school who will listen to them.</vt:lpstr>
      <vt:lpstr>Q19: My child is confident that, should they have a problem, there is someone they can go to in school who will listen to them.</vt:lpstr>
      <vt:lpstr>Q20: My child enjoys playtimes and lunchtimes.</vt:lpstr>
      <vt:lpstr>Q20: My child enjoys playtimes and lunchtimes.</vt:lpstr>
      <vt:lpstr>Q21: My child finds school meals enjoyable.</vt:lpstr>
      <vt:lpstr>Q21: My child finds school meals enjoyable.</vt:lpstr>
      <vt:lpstr>Q22: I think members of staff at Markeaton Primary School are approachable.We appreciate that this has been more difficult due to Covid Restrictions throughout the year.</vt:lpstr>
      <vt:lpstr>Q22: I think members of staff at Markeaton Primary School are approachable.We appreciate that this has been more difficult due to Covid Restrictions throughout the year.</vt:lpstr>
      <vt:lpstr>Q23: Parent/Carer Consultation Evenings provide me with the information I require about my child’s progress and achievement.  *These have been held over the phone this year due to restrictions*</vt:lpstr>
      <vt:lpstr>Q23: Parent/Carer Consultation Evenings provide me with the information I require about my child’s progress and achievement.  *These have been held over the phone this year due to restrictions*</vt:lpstr>
      <vt:lpstr>Q24: I think the school seeks my views and listens to my concerns.</vt:lpstr>
      <vt:lpstr>Q24: I think the school seeks my views and listens to my concerns.</vt:lpstr>
      <vt:lpstr>Q25: I feel my child's mental health/well-being is well supported at Markeaton.Supporting children's mental health and wellbeing has also played a strong role in our Recovery Curriculum.</vt:lpstr>
      <vt:lpstr>Q25: I feel my child's mental health/well-being is well supported at Markeaton.Supporting children's mental health and wellbeing has also played a strong role in our Recovery Curriculum.</vt:lpstr>
      <vt:lpstr>Q26: *Leavers and Keepers* Children coming into school in their PE Kits?</vt:lpstr>
      <vt:lpstr>Q26: *Leavers and Keepers* Children coming into school in their PE Kits?</vt:lpstr>
      <vt:lpstr>Q27: *Leavers and Keepers* Homework via Microsoft Teams?</vt:lpstr>
      <vt:lpstr>Q27: *Leavers and Keepers* Homework via Microsoft Teams?</vt:lpstr>
      <vt:lpstr>Q28: *Leavers and Keepers* Staggered start and end times?</vt:lpstr>
      <vt:lpstr>Q28: *Leavers and Keepers* Staggered start and end times?</vt:lpstr>
      <vt:lpstr>Q29: *Leavers and Keepers* Parents/carers dropping off at the gate(s) rather than on the playground?We have seen a hugely positive impact on the children's levels of independence and overall calmness coming into the classroom with the current system but we understand this doesn't always work for everyone.</vt:lpstr>
      <vt:lpstr>Q29: *Leavers and Keepers* Parents/carers dropping off at the gate(s) rather than on the playground?We have seen a hugely positive impact on the children's levels of independence and overall calmness coming into the classroom with the current system but we understand this doesn't always work for everyone.</vt:lpstr>
      <vt:lpstr>Q30: *Leavers and Keepers* Online or over the phone Parent/Carer meetings?From a school perspective this has worked well in that general uptake in all year groups has been higher.  Following the feedback you provide us, we may well look at some being in school (so you can see your child's work) and some being done remotely.</vt:lpstr>
      <vt:lpstr>Q30: *Leavers and Keepers* Online or over the phone Parent/Carer meetings?From a school perspective this has worked well in that general uptake in all year groups has been higher.  Following the feedback you provide us, we may well look at some being in school (so you can see your child's work) and some being done remotely.</vt:lpstr>
      <vt:lpstr>Q33: RSE (Relationships and Sex Education) has been taught effectively this year.</vt:lpstr>
      <vt:lpstr>Q33: RSE (Relationships and Sex Education) has been taught effectively this year.</vt:lpstr>
      <vt:lpstr>Q34: Markeaton has a strong and positive commitment towards equality.</vt:lpstr>
      <vt:lpstr>Q34: Markeaton has a strong and positive commitment towards equality.</vt:lpstr>
      <vt:lpstr>Q37: I would be happy to volunteer and help with some general manual tasks/DIY in school on Monday 26th July, Tuesday 27th July or Wednesday 28th July 2021.In advance - thank you, thank you, thank you!!!</vt:lpstr>
      <vt:lpstr>Q37: I would be happy to volunteer and help with some general manual tasks/DIY in school on Monday 26th July, Tuesday 27th July or Wednesday 28th July 2021.In advance - thank you, thank you, thank you!!!</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Markeaton Head</cp:lastModifiedBy>
  <cp:revision>47</cp:revision>
  <dcterms:created xsi:type="dcterms:W3CDTF">2014-01-30T23:18:11Z</dcterms:created>
  <dcterms:modified xsi:type="dcterms:W3CDTF">2021-07-12T10:06:34Z</dcterms:modified>
</cp:coreProperties>
</file>