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5143500" type="screen16x9"/>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0.61899999999999999</c:v>
                </c:pt>
              </c:numCache>
            </c:numRef>
          </c:val>
          <c:extLst>
            <c:ext xmlns:c16="http://schemas.microsoft.com/office/drawing/2014/chart" uri="{C3380CC4-5D6E-409C-BE32-E72D297353CC}">
              <c16:uniqueId val="{00000000-5D05-4AAA-A195-CFE76BB8082F}"/>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0.37040000000000001</c:v>
                </c:pt>
              </c:numCache>
            </c:numRef>
          </c:val>
          <c:extLst>
            <c:ext xmlns:c16="http://schemas.microsoft.com/office/drawing/2014/chart" uri="{C3380CC4-5D6E-409C-BE32-E72D297353CC}">
              <c16:uniqueId val="{00000001-5D05-4AAA-A195-CFE76BB8082F}"/>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5.3E-3</c:v>
                </c:pt>
              </c:numCache>
            </c:numRef>
          </c:val>
          <c:extLst>
            <c:ext xmlns:c16="http://schemas.microsoft.com/office/drawing/2014/chart" uri="{C3380CC4-5D6E-409C-BE32-E72D297353CC}">
              <c16:uniqueId val="{00000002-5D05-4AAA-A195-CFE76BB8082F}"/>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5.3E-3</c:v>
                </c:pt>
              </c:numCache>
            </c:numRef>
          </c:val>
          <c:extLst>
            <c:ext xmlns:c16="http://schemas.microsoft.com/office/drawing/2014/chart" uri="{C3380CC4-5D6E-409C-BE32-E72D297353CC}">
              <c16:uniqueId val="{00000003-5D05-4AAA-A195-CFE76BB8082F}"/>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0.3211</c:v>
                </c:pt>
              </c:numCache>
            </c:numRef>
          </c:val>
          <c:extLst>
            <c:ext xmlns:c16="http://schemas.microsoft.com/office/drawing/2014/chart" uri="{C3380CC4-5D6E-409C-BE32-E72D297353CC}">
              <c16:uniqueId val="{00000000-18D1-4DF7-A50F-B66F330BE6FE}"/>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0.58950000000000002</c:v>
                </c:pt>
              </c:numCache>
            </c:numRef>
          </c:val>
          <c:extLst>
            <c:ext xmlns:c16="http://schemas.microsoft.com/office/drawing/2014/chart" uri="{C3380CC4-5D6E-409C-BE32-E72D297353CC}">
              <c16:uniqueId val="{00000001-18D1-4DF7-A50F-B66F330BE6FE}"/>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7.8899999999999998E-2</c:v>
                </c:pt>
              </c:numCache>
            </c:numRef>
          </c:val>
          <c:extLst>
            <c:ext xmlns:c16="http://schemas.microsoft.com/office/drawing/2014/chart" uri="{C3380CC4-5D6E-409C-BE32-E72D297353CC}">
              <c16:uniqueId val="{00000002-18D1-4DF7-A50F-B66F330BE6FE}"/>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1.0500000000000001E-2</c:v>
                </c:pt>
              </c:numCache>
            </c:numRef>
          </c:val>
          <c:extLst>
            <c:ext xmlns:c16="http://schemas.microsoft.com/office/drawing/2014/chart" uri="{C3380CC4-5D6E-409C-BE32-E72D297353CC}">
              <c16:uniqueId val="{00000003-18D1-4DF7-A50F-B66F330BE6FE}"/>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0.51829999999999998</c:v>
                </c:pt>
              </c:numCache>
            </c:numRef>
          </c:val>
          <c:extLst>
            <c:ext xmlns:c16="http://schemas.microsoft.com/office/drawing/2014/chart" uri="{C3380CC4-5D6E-409C-BE32-E72D297353CC}">
              <c16:uniqueId val="{00000000-B8F0-478A-BA2E-EE508489A158}"/>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0.47120000000000001</c:v>
                </c:pt>
              </c:numCache>
            </c:numRef>
          </c:val>
          <c:extLst>
            <c:ext xmlns:c16="http://schemas.microsoft.com/office/drawing/2014/chart" uri="{C3380CC4-5D6E-409C-BE32-E72D297353CC}">
              <c16:uniqueId val="{00000001-B8F0-478A-BA2E-EE508489A158}"/>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5.1999999999999998E-3</c:v>
                </c:pt>
              </c:numCache>
            </c:numRef>
          </c:val>
          <c:extLst>
            <c:ext xmlns:c16="http://schemas.microsoft.com/office/drawing/2014/chart" uri="{C3380CC4-5D6E-409C-BE32-E72D297353CC}">
              <c16:uniqueId val="{00000002-B8F0-478A-BA2E-EE508489A158}"/>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5.1999999999999998E-3</c:v>
                </c:pt>
              </c:numCache>
            </c:numRef>
          </c:val>
          <c:extLst>
            <c:ext xmlns:c16="http://schemas.microsoft.com/office/drawing/2014/chart" uri="{C3380CC4-5D6E-409C-BE32-E72D297353CC}">
              <c16:uniqueId val="{00000003-B8F0-478A-BA2E-EE508489A158}"/>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0.44440000000000002</c:v>
                </c:pt>
              </c:numCache>
            </c:numRef>
          </c:val>
          <c:extLst>
            <c:ext xmlns:c16="http://schemas.microsoft.com/office/drawing/2014/chart" uri="{C3380CC4-5D6E-409C-BE32-E72D297353CC}">
              <c16:uniqueId val="{00000000-45D8-45AE-8CE5-0E81319F3BAA}"/>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0.48149999999999998</c:v>
                </c:pt>
              </c:numCache>
            </c:numRef>
          </c:val>
          <c:extLst>
            <c:ext xmlns:c16="http://schemas.microsoft.com/office/drawing/2014/chart" uri="{C3380CC4-5D6E-409C-BE32-E72D297353CC}">
              <c16:uniqueId val="{00000001-45D8-45AE-8CE5-0E81319F3BAA}"/>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6.3500000000000001E-2</c:v>
                </c:pt>
              </c:numCache>
            </c:numRef>
          </c:val>
          <c:extLst>
            <c:ext xmlns:c16="http://schemas.microsoft.com/office/drawing/2014/chart" uri="{C3380CC4-5D6E-409C-BE32-E72D297353CC}">
              <c16:uniqueId val="{00000002-45D8-45AE-8CE5-0E81319F3BAA}"/>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1.06E-2</c:v>
                </c:pt>
              </c:numCache>
            </c:numRef>
          </c:val>
          <c:extLst>
            <c:ext xmlns:c16="http://schemas.microsoft.com/office/drawing/2014/chart" uri="{C3380CC4-5D6E-409C-BE32-E72D297353CC}">
              <c16:uniqueId val="{00000003-45D8-45AE-8CE5-0E81319F3BAA}"/>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0.60529999999999995</c:v>
                </c:pt>
              </c:numCache>
            </c:numRef>
          </c:val>
          <c:extLst>
            <c:ext xmlns:c16="http://schemas.microsoft.com/office/drawing/2014/chart" uri="{C3380CC4-5D6E-409C-BE32-E72D297353CC}">
              <c16:uniqueId val="{00000000-D025-49ED-96F2-42A7FEE96782}"/>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0.36320000000000002</c:v>
                </c:pt>
              </c:numCache>
            </c:numRef>
          </c:val>
          <c:extLst>
            <c:ext xmlns:c16="http://schemas.microsoft.com/office/drawing/2014/chart" uri="{C3380CC4-5D6E-409C-BE32-E72D297353CC}">
              <c16:uniqueId val="{00000001-D025-49ED-96F2-42A7FEE96782}"/>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2.1100000000000001E-2</c:v>
                </c:pt>
              </c:numCache>
            </c:numRef>
          </c:val>
          <c:extLst>
            <c:ext xmlns:c16="http://schemas.microsoft.com/office/drawing/2014/chart" uri="{C3380CC4-5D6E-409C-BE32-E72D297353CC}">
              <c16:uniqueId val="{00000002-D025-49ED-96F2-42A7FEE96782}"/>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1.0500000000000001E-2</c:v>
                </c:pt>
              </c:numCache>
            </c:numRef>
          </c:val>
          <c:extLst>
            <c:ext xmlns:c16="http://schemas.microsoft.com/office/drawing/2014/chart" uri="{C3380CC4-5D6E-409C-BE32-E72D297353CC}">
              <c16:uniqueId val="{00000003-D025-49ED-96F2-42A7FEE96782}"/>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0.5393</c:v>
                </c:pt>
              </c:numCache>
            </c:numRef>
          </c:val>
          <c:extLst>
            <c:ext xmlns:c16="http://schemas.microsoft.com/office/drawing/2014/chart" uri="{C3380CC4-5D6E-409C-BE32-E72D297353CC}">
              <c16:uniqueId val="{00000000-D792-4CDD-BEB1-0C9BFD1FAB52}"/>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0.42409999999999998</c:v>
                </c:pt>
              </c:numCache>
            </c:numRef>
          </c:val>
          <c:extLst>
            <c:ext xmlns:c16="http://schemas.microsoft.com/office/drawing/2014/chart" uri="{C3380CC4-5D6E-409C-BE32-E72D297353CC}">
              <c16:uniqueId val="{00000001-D792-4CDD-BEB1-0C9BFD1FAB52}"/>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2.6200000000000001E-2</c:v>
                </c:pt>
              </c:numCache>
            </c:numRef>
          </c:val>
          <c:extLst>
            <c:ext xmlns:c16="http://schemas.microsoft.com/office/drawing/2014/chart" uri="{C3380CC4-5D6E-409C-BE32-E72D297353CC}">
              <c16:uniqueId val="{00000002-D792-4CDD-BEB1-0C9BFD1FAB52}"/>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1.0500000000000001E-2</c:v>
                </c:pt>
              </c:numCache>
            </c:numRef>
          </c:val>
          <c:extLst>
            <c:ext xmlns:c16="http://schemas.microsoft.com/office/drawing/2014/chart" uri="{C3380CC4-5D6E-409C-BE32-E72D297353CC}">
              <c16:uniqueId val="{00000003-D792-4CDD-BEB1-0C9BFD1FAB52}"/>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0.58950000000000002</c:v>
                </c:pt>
              </c:numCache>
            </c:numRef>
          </c:val>
          <c:extLst>
            <c:ext xmlns:c16="http://schemas.microsoft.com/office/drawing/2014/chart" uri="{C3380CC4-5D6E-409C-BE32-E72D297353CC}">
              <c16:uniqueId val="{00000000-8D35-4F65-AA9F-500ABEE38BD4}"/>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0.3947</c:v>
                </c:pt>
              </c:numCache>
            </c:numRef>
          </c:val>
          <c:extLst>
            <c:ext xmlns:c16="http://schemas.microsoft.com/office/drawing/2014/chart" uri="{C3380CC4-5D6E-409C-BE32-E72D297353CC}">
              <c16:uniqueId val="{00000001-8D35-4F65-AA9F-500ABEE38BD4}"/>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1.0500000000000001E-2</c:v>
                </c:pt>
              </c:numCache>
            </c:numRef>
          </c:val>
          <c:extLst>
            <c:ext xmlns:c16="http://schemas.microsoft.com/office/drawing/2014/chart" uri="{C3380CC4-5D6E-409C-BE32-E72D297353CC}">
              <c16:uniqueId val="{00000002-8D35-4F65-AA9F-500ABEE38BD4}"/>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5.3E-3</c:v>
                </c:pt>
              </c:numCache>
            </c:numRef>
          </c:val>
          <c:extLst>
            <c:ext xmlns:c16="http://schemas.microsoft.com/office/drawing/2014/chart" uri="{C3380CC4-5D6E-409C-BE32-E72D297353CC}">
              <c16:uniqueId val="{00000003-8D35-4F65-AA9F-500ABEE38BD4}"/>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0.27960000000000002</c:v>
                </c:pt>
              </c:numCache>
            </c:numRef>
          </c:val>
          <c:extLst>
            <c:ext xmlns:c16="http://schemas.microsoft.com/office/drawing/2014/chart" uri="{C3380CC4-5D6E-409C-BE32-E72D297353CC}">
              <c16:uniqueId val="{00000000-942A-42A8-A741-2C97A3525433}"/>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0.54300000000000004</c:v>
                </c:pt>
              </c:numCache>
            </c:numRef>
          </c:val>
          <c:extLst>
            <c:ext xmlns:c16="http://schemas.microsoft.com/office/drawing/2014/chart" uri="{C3380CC4-5D6E-409C-BE32-E72D297353CC}">
              <c16:uniqueId val="{00000001-942A-42A8-A741-2C97A3525433}"/>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0.13980000000000001</c:v>
                </c:pt>
              </c:numCache>
            </c:numRef>
          </c:val>
          <c:extLst>
            <c:ext xmlns:c16="http://schemas.microsoft.com/office/drawing/2014/chart" uri="{C3380CC4-5D6E-409C-BE32-E72D297353CC}">
              <c16:uniqueId val="{00000002-942A-42A8-A741-2C97A3525433}"/>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3.7600000000000001E-2</c:v>
                </c:pt>
              </c:numCache>
            </c:numRef>
          </c:val>
          <c:extLst>
            <c:ext xmlns:c16="http://schemas.microsoft.com/office/drawing/2014/chart" uri="{C3380CC4-5D6E-409C-BE32-E72D297353CC}">
              <c16:uniqueId val="{00000003-942A-42A8-A741-2C97A3525433}"/>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0.57069999999999999</c:v>
                </c:pt>
              </c:numCache>
            </c:numRef>
          </c:val>
          <c:extLst>
            <c:ext xmlns:c16="http://schemas.microsoft.com/office/drawing/2014/chart" uri="{C3380CC4-5D6E-409C-BE32-E72D297353CC}">
              <c16:uniqueId val="{00000000-B199-40E2-8C6D-27D6E9F2AF06}"/>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0.39269999999999999</c:v>
                </c:pt>
              </c:numCache>
            </c:numRef>
          </c:val>
          <c:extLst>
            <c:ext xmlns:c16="http://schemas.microsoft.com/office/drawing/2014/chart" uri="{C3380CC4-5D6E-409C-BE32-E72D297353CC}">
              <c16:uniqueId val="{00000001-B199-40E2-8C6D-27D6E9F2AF06}"/>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2.0899999999999998E-2</c:v>
                </c:pt>
              </c:numCache>
            </c:numRef>
          </c:val>
          <c:extLst>
            <c:ext xmlns:c16="http://schemas.microsoft.com/office/drawing/2014/chart" uri="{C3380CC4-5D6E-409C-BE32-E72D297353CC}">
              <c16:uniqueId val="{00000002-B199-40E2-8C6D-27D6E9F2AF06}"/>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1.5699999999999999E-2</c:v>
                </c:pt>
              </c:numCache>
            </c:numRef>
          </c:val>
          <c:extLst>
            <c:ext xmlns:c16="http://schemas.microsoft.com/office/drawing/2014/chart" uri="{C3380CC4-5D6E-409C-BE32-E72D297353CC}">
              <c16:uniqueId val="{00000003-B199-40E2-8C6D-27D6E9F2AF06}"/>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F952-427D-AE16-3DE65B1A8A24}"/>
              </c:ext>
            </c:extLst>
          </c:dPt>
          <c:dPt>
            <c:idx val="1"/>
            <c:invertIfNegative val="0"/>
            <c:bubble3D val="0"/>
            <c:spPr>
              <a:solidFill>
                <a:srgbClr val="507CB6"/>
              </a:solidFill>
              <a:ln w="0">
                <a:noFill/>
              </a:ln>
            </c:spPr>
            <c:extLst>
              <c:ext xmlns:c16="http://schemas.microsoft.com/office/drawing/2014/chart" uri="{C3380CC4-5D6E-409C-BE32-E72D297353CC}">
                <c16:uniqueId val="{00000003-F952-427D-AE16-3DE65B1A8A24}"/>
              </c:ext>
            </c:extLst>
          </c:dPt>
          <c:dPt>
            <c:idx val="2"/>
            <c:invertIfNegative val="0"/>
            <c:bubble3D val="0"/>
            <c:spPr>
              <a:solidFill>
                <a:srgbClr val="F9BE00"/>
              </a:solidFill>
              <a:ln w="0">
                <a:noFill/>
              </a:ln>
            </c:spPr>
            <c:extLst>
              <c:ext xmlns:c16="http://schemas.microsoft.com/office/drawing/2014/chart" uri="{C3380CC4-5D6E-409C-BE32-E72D297353CC}">
                <c16:uniqueId val="{00000005-F952-427D-AE16-3DE65B1A8A24}"/>
              </c:ext>
            </c:extLst>
          </c:dPt>
          <c:dPt>
            <c:idx val="3"/>
            <c:invertIfNegative val="0"/>
            <c:bubble3D val="0"/>
            <c:spPr>
              <a:solidFill>
                <a:srgbClr val="6BC8CD"/>
              </a:solidFill>
              <a:ln w="0">
                <a:noFill/>
              </a:ln>
            </c:spPr>
            <c:extLst>
              <c:ext xmlns:c16="http://schemas.microsoft.com/office/drawing/2014/chart" uri="{C3380CC4-5D6E-409C-BE32-E72D297353CC}">
                <c16:uniqueId val="{00000007-F952-427D-AE16-3DE65B1A8A24}"/>
              </c:ext>
            </c:extLst>
          </c:dPt>
          <c:dPt>
            <c:idx val="4"/>
            <c:invertIfNegative val="0"/>
            <c:bubble3D val="0"/>
            <c:spPr>
              <a:solidFill>
                <a:srgbClr val="FF8B4F"/>
              </a:solidFill>
              <a:ln w="0">
                <a:noFill/>
              </a:ln>
            </c:spPr>
            <c:extLst>
              <c:ext xmlns:c16="http://schemas.microsoft.com/office/drawing/2014/chart" uri="{C3380CC4-5D6E-409C-BE32-E72D297353CC}">
                <c16:uniqueId val="{00000009-F952-427D-AE16-3DE65B1A8A24}"/>
              </c:ext>
            </c:extLst>
          </c:dPt>
          <c:cat>
            <c:strRef>
              <c:f>Sheet1!$A$2:$A$6</c:f>
              <c:strCache>
                <c:ptCount val="5"/>
                <c:pt idx="0">
                  <c:v>Strongly agree</c:v>
                </c:pt>
                <c:pt idx="1">
                  <c:v>Agree</c:v>
                </c:pt>
                <c:pt idx="2">
                  <c:v>Disagree</c:v>
                </c:pt>
                <c:pt idx="3">
                  <c:v>Strongly disagree</c:v>
                </c:pt>
                <c:pt idx="4">
                  <c:v>Not applicable</c:v>
                </c:pt>
              </c:strCache>
            </c:strRef>
          </c:cat>
          <c:val>
            <c:numRef>
              <c:f>Sheet1!$B$2:$B$6</c:f>
              <c:numCache>
                <c:formatCode>0.00%</c:formatCode>
                <c:ptCount val="5"/>
                <c:pt idx="0">
                  <c:v>0.1474</c:v>
                </c:pt>
                <c:pt idx="1">
                  <c:v>0.1105</c:v>
                </c:pt>
                <c:pt idx="2">
                  <c:v>1.0500000000000001E-2</c:v>
                </c:pt>
                <c:pt idx="3">
                  <c:v>5.3E-3</c:v>
                </c:pt>
                <c:pt idx="4">
                  <c:v>0.72629999999999995</c:v>
                </c:pt>
              </c:numCache>
            </c:numRef>
          </c:val>
          <c:extLst>
            <c:ext xmlns:c16="http://schemas.microsoft.com/office/drawing/2014/chart" uri="{C3380CC4-5D6E-409C-BE32-E72D297353CC}">
              <c16:uniqueId val="{0000000A-F952-427D-AE16-3DE65B1A8A24}"/>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0.48130000000000001</c:v>
                </c:pt>
              </c:numCache>
            </c:numRef>
          </c:val>
          <c:extLst>
            <c:ext xmlns:c16="http://schemas.microsoft.com/office/drawing/2014/chart" uri="{C3380CC4-5D6E-409C-BE32-E72D297353CC}">
              <c16:uniqueId val="{00000000-DF0E-4F46-B9A6-97E9C6BB7C5B}"/>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0.50270000000000004</c:v>
                </c:pt>
              </c:numCache>
            </c:numRef>
          </c:val>
          <c:extLst>
            <c:ext xmlns:c16="http://schemas.microsoft.com/office/drawing/2014/chart" uri="{C3380CC4-5D6E-409C-BE32-E72D297353CC}">
              <c16:uniqueId val="{00000001-DF0E-4F46-B9A6-97E9C6BB7C5B}"/>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1.6E-2</c:v>
                </c:pt>
              </c:numCache>
            </c:numRef>
          </c:val>
          <c:extLst>
            <c:ext xmlns:c16="http://schemas.microsoft.com/office/drawing/2014/chart" uri="{C3380CC4-5D6E-409C-BE32-E72D297353CC}">
              <c16:uniqueId val="{00000002-DF0E-4F46-B9A6-97E9C6BB7C5B}"/>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DF0E-4F46-B9A6-97E9C6BB7C5B}"/>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0.69110000000000005</c:v>
                </c:pt>
              </c:numCache>
            </c:numRef>
          </c:val>
          <c:extLst>
            <c:ext xmlns:c16="http://schemas.microsoft.com/office/drawing/2014/chart" uri="{C3380CC4-5D6E-409C-BE32-E72D297353CC}">
              <c16:uniqueId val="{00000000-F65F-4048-9E56-C58AB130E347}"/>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0.30370000000000003</c:v>
                </c:pt>
              </c:numCache>
            </c:numRef>
          </c:val>
          <c:extLst>
            <c:ext xmlns:c16="http://schemas.microsoft.com/office/drawing/2014/chart" uri="{C3380CC4-5D6E-409C-BE32-E72D297353CC}">
              <c16:uniqueId val="{00000001-F65F-4048-9E56-C58AB130E347}"/>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c:v>
                </c:pt>
              </c:numCache>
            </c:numRef>
          </c:val>
          <c:extLst>
            <c:ext xmlns:c16="http://schemas.microsoft.com/office/drawing/2014/chart" uri="{C3380CC4-5D6E-409C-BE32-E72D297353CC}">
              <c16:uniqueId val="{00000002-F65F-4048-9E56-C58AB130E347}"/>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5.1999999999999998E-3</c:v>
                </c:pt>
              </c:numCache>
            </c:numRef>
          </c:val>
          <c:extLst>
            <c:ext xmlns:c16="http://schemas.microsoft.com/office/drawing/2014/chart" uri="{C3380CC4-5D6E-409C-BE32-E72D297353CC}">
              <c16:uniqueId val="{00000003-F65F-4048-9E56-C58AB130E347}"/>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AF40-48DD-9256-8DC9FE8A31B7}"/>
              </c:ext>
            </c:extLst>
          </c:dPt>
          <c:dPt>
            <c:idx val="1"/>
            <c:invertIfNegative val="0"/>
            <c:bubble3D val="0"/>
            <c:spPr>
              <a:solidFill>
                <a:srgbClr val="507CB6"/>
              </a:solidFill>
              <a:ln w="0">
                <a:noFill/>
              </a:ln>
            </c:spPr>
            <c:extLst>
              <c:ext xmlns:c16="http://schemas.microsoft.com/office/drawing/2014/chart" uri="{C3380CC4-5D6E-409C-BE32-E72D297353CC}">
                <c16:uniqueId val="{00000003-AF40-48DD-9256-8DC9FE8A31B7}"/>
              </c:ext>
            </c:extLst>
          </c:dPt>
          <c:dPt>
            <c:idx val="2"/>
            <c:invertIfNegative val="0"/>
            <c:bubble3D val="0"/>
            <c:spPr>
              <a:solidFill>
                <a:srgbClr val="F9BE00"/>
              </a:solidFill>
              <a:ln w="0">
                <a:noFill/>
              </a:ln>
            </c:spPr>
            <c:extLst>
              <c:ext xmlns:c16="http://schemas.microsoft.com/office/drawing/2014/chart" uri="{C3380CC4-5D6E-409C-BE32-E72D297353CC}">
                <c16:uniqueId val="{00000005-AF40-48DD-9256-8DC9FE8A31B7}"/>
              </c:ext>
            </c:extLst>
          </c:dPt>
          <c:dPt>
            <c:idx val="3"/>
            <c:invertIfNegative val="0"/>
            <c:bubble3D val="0"/>
            <c:spPr>
              <a:solidFill>
                <a:srgbClr val="6BC8CD"/>
              </a:solidFill>
              <a:ln w="0">
                <a:noFill/>
              </a:ln>
            </c:spPr>
            <c:extLst>
              <c:ext xmlns:c16="http://schemas.microsoft.com/office/drawing/2014/chart" uri="{C3380CC4-5D6E-409C-BE32-E72D297353CC}">
                <c16:uniqueId val="{00000007-AF40-48DD-9256-8DC9FE8A31B7}"/>
              </c:ext>
            </c:extLst>
          </c:dPt>
          <c:cat>
            <c:strRef>
              <c:f>Sheet1!$A$2:$A$5</c:f>
              <c:strCache>
                <c:ptCount val="4"/>
                <c:pt idx="0">
                  <c:v>Strongly agree</c:v>
                </c:pt>
                <c:pt idx="1">
                  <c:v>Agree</c:v>
                </c:pt>
                <c:pt idx="2">
                  <c:v>Disagree</c:v>
                </c:pt>
                <c:pt idx="3">
                  <c:v>Strongly disagree</c:v>
                </c:pt>
              </c:strCache>
            </c:strRef>
          </c:cat>
          <c:val>
            <c:numRef>
              <c:f>Sheet1!$B$2:$B$5</c:f>
              <c:numCache>
                <c:formatCode>0.00%</c:formatCode>
                <c:ptCount val="4"/>
                <c:pt idx="0">
                  <c:v>0.49209999999999998</c:v>
                </c:pt>
                <c:pt idx="1">
                  <c:v>0.48680000000000001</c:v>
                </c:pt>
                <c:pt idx="2">
                  <c:v>2.12E-2</c:v>
                </c:pt>
                <c:pt idx="3">
                  <c:v>0</c:v>
                </c:pt>
              </c:numCache>
            </c:numRef>
          </c:val>
          <c:extLst>
            <c:ext xmlns:c16="http://schemas.microsoft.com/office/drawing/2014/chart" uri="{C3380CC4-5D6E-409C-BE32-E72D297353CC}">
              <c16:uniqueId val="{00000008-AF40-48DD-9256-8DC9FE8A31B7}"/>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84F9-4E27-9A1C-4EF4E730038B}"/>
              </c:ext>
            </c:extLst>
          </c:dPt>
          <c:dPt>
            <c:idx val="1"/>
            <c:invertIfNegative val="0"/>
            <c:bubble3D val="0"/>
            <c:spPr>
              <a:solidFill>
                <a:srgbClr val="507CB6"/>
              </a:solidFill>
              <a:ln w="0">
                <a:noFill/>
              </a:ln>
            </c:spPr>
            <c:extLst>
              <c:ext xmlns:c16="http://schemas.microsoft.com/office/drawing/2014/chart" uri="{C3380CC4-5D6E-409C-BE32-E72D297353CC}">
                <c16:uniqueId val="{00000003-84F9-4E27-9A1C-4EF4E730038B}"/>
              </c:ext>
            </c:extLst>
          </c:dPt>
          <c:dPt>
            <c:idx val="2"/>
            <c:invertIfNegative val="0"/>
            <c:bubble3D val="0"/>
            <c:spPr>
              <a:solidFill>
                <a:srgbClr val="F9BE00"/>
              </a:solidFill>
              <a:ln w="0">
                <a:noFill/>
              </a:ln>
            </c:spPr>
            <c:extLst>
              <c:ext xmlns:c16="http://schemas.microsoft.com/office/drawing/2014/chart" uri="{C3380CC4-5D6E-409C-BE32-E72D297353CC}">
                <c16:uniqueId val="{00000005-84F9-4E27-9A1C-4EF4E730038B}"/>
              </c:ext>
            </c:extLst>
          </c:dPt>
          <c:dPt>
            <c:idx val="3"/>
            <c:invertIfNegative val="0"/>
            <c:bubble3D val="0"/>
            <c:spPr>
              <a:solidFill>
                <a:srgbClr val="6BC8CD"/>
              </a:solidFill>
              <a:ln w="0">
                <a:noFill/>
              </a:ln>
            </c:spPr>
            <c:extLst>
              <c:ext xmlns:c16="http://schemas.microsoft.com/office/drawing/2014/chart" uri="{C3380CC4-5D6E-409C-BE32-E72D297353CC}">
                <c16:uniqueId val="{00000007-84F9-4E27-9A1C-4EF4E730038B}"/>
              </c:ext>
            </c:extLst>
          </c:dPt>
          <c:cat>
            <c:strRef>
              <c:f>Sheet1!$A$2:$A$5</c:f>
              <c:strCache>
                <c:ptCount val="4"/>
                <c:pt idx="0">
                  <c:v>Strongly agree</c:v>
                </c:pt>
                <c:pt idx="1">
                  <c:v>Agree</c:v>
                </c:pt>
                <c:pt idx="2">
                  <c:v>Disagree</c:v>
                </c:pt>
                <c:pt idx="3">
                  <c:v>Strongly disagree</c:v>
                </c:pt>
              </c:strCache>
            </c:strRef>
          </c:cat>
          <c:val>
            <c:numRef>
              <c:f>Sheet1!$B$2:$B$5</c:f>
              <c:numCache>
                <c:formatCode>0.00%</c:formatCode>
                <c:ptCount val="4"/>
                <c:pt idx="0">
                  <c:v>0.38829999999999998</c:v>
                </c:pt>
                <c:pt idx="1">
                  <c:v>0.46810000000000002</c:v>
                </c:pt>
                <c:pt idx="2">
                  <c:v>0.13300000000000001</c:v>
                </c:pt>
                <c:pt idx="3">
                  <c:v>1.06E-2</c:v>
                </c:pt>
              </c:numCache>
            </c:numRef>
          </c:val>
          <c:extLst>
            <c:ext xmlns:c16="http://schemas.microsoft.com/office/drawing/2014/chart" uri="{C3380CC4-5D6E-409C-BE32-E72D297353CC}">
              <c16:uniqueId val="{00000008-84F9-4E27-9A1C-4EF4E730038B}"/>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EEEE-4D05-A501-E0D8802FFED1}"/>
              </c:ext>
            </c:extLst>
          </c:dPt>
          <c:dPt>
            <c:idx val="1"/>
            <c:invertIfNegative val="0"/>
            <c:bubble3D val="0"/>
            <c:spPr>
              <a:solidFill>
                <a:srgbClr val="507CB6"/>
              </a:solidFill>
              <a:ln w="0">
                <a:noFill/>
              </a:ln>
            </c:spPr>
            <c:extLst>
              <c:ext xmlns:c16="http://schemas.microsoft.com/office/drawing/2014/chart" uri="{C3380CC4-5D6E-409C-BE32-E72D297353CC}">
                <c16:uniqueId val="{00000003-EEEE-4D05-A501-E0D8802FFED1}"/>
              </c:ext>
            </c:extLst>
          </c:dPt>
          <c:dPt>
            <c:idx val="2"/>
            <c:invertIfNegative val="0"/>
            <c:bubble3D val="0"/>
            <c:spPr>
              <a:solidFill>
                <a:srgbClr val="F9BE00"/>
              </a:solidFill>
              <a:ln w="0">
                <a:noFill/>
              </a:ln>
            </c:spPr>
            <c:extLst>
              <c:ext xmlns:c16="http://schemas.microsoft.com/office/drawing/2014/chart" uri="{C3380CC4-5D6E-409C-BE32-E72D297353CC}">
                <c16:uniqueId val="{00000005-EEEE-4D05-A501-E0D8802FFED1}"/>
              </c:ext>
            </c:extLst>
          </c:dPt>
          <c:dPt>
            <c:idx val="3"/>
            <c:invertIfNegative val="0"/>
            <c:bubble3D val="0"/>
            <c:spPr>
              <a:solidFill>
                <a:srgbClr val="6BC8CD"/>
              </a:solidFill>
              <a:ln w="0">
                <a:noFill/>
              </a:ln>
            </c:spPr>
            <c:extLst>
              <c:ext xmlns:c16="http://schemas.microsoft.com/office/drawing/2014/chart" uri="{C3380CC4-5D6E-409C-BE32-E72D297353CC}">
                <c16:uniqueId val="{00000007-EEEE-4D05-A501-E0D8802FFED1}"/>
              </c:ext>
            </c:extLst>
          </c:dPt>
          <c:cat>
            <c:strRef>
              <c:f>Sheet1!$A$2:$A$5</c:f>
              <c:strCache>
                <c:ptCount val="4"/>
                <c:pt idx="0">
                  <c:v>Strongly agree</c:v>
                </c:pt>
                <c:pt idx="1">
                  <c:v>Agree</c:v>
                </c:pt>
                <c:pt idx="2">
                  <c:v>Disagree</c:v>
                </c:pt>
                <c:pt idx="3">
                  <c:v>Strongly disagree</c:v>
                </c:pt>
              </c:strCache>
            </c:strRef>
          </c:cat>
          <c:val>
            <c:numRef>
              <c:f>Sheet1!$B$2:$B$5</c:f>
              <c:numCache>
                <c:formatCode>0.00%</c:formatCode>
                <c:ptCount val="4"/>
                <c:pt idx="0">
                  <c:v>0.25130000000000002</c:v>
                </c:pt>
                <c:pt idx="1">
                  <c:v>0.45550000000000002</c:v>
                </c:pt>
                <c:pt idx="2">
                  <c:v>0.23039999999999999</c:v>
                </c:pt>
                <c:pt idx="3">
                  <c:v>6.2799999999999995E-2</c:v>
                </c:pt>
              </c:numCache>
            </c:numRef>
          </c:val>
          <c:extLst>
            <c:ext xmlns:c16="http://schemas.microsoft.com/office/drawing/2014/chart" uri="{C3380CC4-5D6E-409C-BE32-E72D297353CC}">
              <c16:uniqueId val="{00000008-EEEE-4D05-A501-E0D8802FFED1}"/>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9BB3-4B9C-867B-2AB177E1A833}"/>
              </c:ext>
            </c:extLst>
          </c:dPt>
          <c:dPt>
            <c:idx val="1"/>
            <c:invertIfNegative val="0"/>
            <c:bubble3D val="0"/>
            <c:spPr>
              <a:solidFill>
                <a:srgbClr val="507CB6"/>
              </a:solidFill>
              <a:ln w="0">
                <a:noFill/>
              </a:ln>
            </c:spPr>
            <c:extLst>
              <c:ext xmlns:c16="http://schemas.microsoft.com/office/drawing/2014/chart" uri="{C3380CC4-5D6E-409C-BE32-E72D297353CC}">
                <c16:uniqueId val="{00000003-9BB3-4B9C-867B-2AB177E1A833}"/>
              </c:ext>
            </c:extLst>
          </c:dPt>
          <c:cat>
            <c:strRef>
              <c:f>Sheet1!$A$2:$A$3</c:f>
              <c:strCache>
                <c:ptCount val="2"/>
                <c:pt idx="0">
                  <c:v>Yes</c:v>
                </c:pt>
                <c:pt idx="1">
                  <c:v>No</c:v>
                </c:pt>
              </c:strCache>
            </c:strRef>
          </c:cat>
          <c:val>
            <c:numRef>
              <c:f>Sheet1!$B$2:$B$3</c:f>
              <c:numCache>
                <c:formatCode>0.00%</c:formatCode>
                <c:ptCount val="2"/>
                <c:pt idx="0">
                  <c:v>0.49740000000000001</c:v>
                </c:pt>
                <c:pt idx="1">
                  <c:v>0.49740000000000001</c:v>
                </c:pt>
              </c:numCache>
            </c:numRef>
          </c:val>
          <c:extLst>
            <c:ext xmlns:c16="http://schemas.microsoft.com/office/drawing/2014/chart" uri="{C3380CC4-5D6E-409C-BE32-E72D297353CC}">
              <c16:uniqueId val="{00000004-9BB3-4B9C-867B-2AB177E1A833}"/>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9E86-4472-BB63-09D7C794488A}"/>
              </c:ext>
            </c:extLst>
          </c:dPt>
          <c:dPt>
            <c:idx val="1"/>
            <c:invertIfNegative val="0"/>
            <c:bubble3D val="0"/>
            <c:spPr>
              <a:solidFill>
                <a:srgbClr val="507CB6"/>
              </a:solidFill>
              <a:ln w="0">
                <a:noFill/>
              </a:ln>
            </c:spPr>
            <c:extLst>
              <c:ext xmlns:c16="http://schemas.microsoft.com/office/drawing/2014/chart" uri="{C3380CC4-5D6E-409C-BE32-E72D297353CC}">
                <c16:uniqueId val="{00000003-9E86-4472-BB63-09D7C794488A}"/>
              </c:ext>
            </c:extLst>
          </c:dPt>
          <c:cat>
            <c:strRef>
              <c:f>Sheet1!$A$2:$A$3</c:f>
              <c:strCache>
                <c:ptCount val="2"/>
                <c:pt idx="0">
                  <c:v>Yes</c:v>
                </c:pt>
                <c:pt idx="1">
                  <c:v>No</c:v>
                </c:pt>
              </c:strCache>
            </c:strRef>
          </c:cat>
          <c:val>
            <c:numRef>
              <c:f>Sheet1!$B$2:$B$3</c:f>
              <c:numCache>
                <c:formatCode>0.00%</c:formatCode>
                <c:ptCount val="2"/>
                <c:pt idx="0">
                  <c:v>0.1099</c:v>
                </c:pt>
                <c:pt idx="1">
                  <c:v>0.87429999999999997</c:v>
                </c:pt>
              </c:numCache>
            </c:numRef>
          </c:val>
          <c:extLst>
            <c:ext xmlns:c16="http://schemas.microsoft.com/office/drawing/2014/chart" uri="{C3380CC4-5D6E-409C-BE32-E72D297353CC}">
              <c16:uniqueId val="{00000004-9E86-4472-BB63-09D7C794488A}"/>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329C-466D-A743-3A05529D6DA0}"/>
              </c:ext>
            </c:extLst>
          </c:dPt>
          <c:dPt>
            <c:idx val="1"/>
            <c:invertIfNegative val="0"/>
            <c:bubble3D val="0"/>
            <c:spPr>
              <a:solidFill>
                <a:srgbClr val="507CB6"/>
              </a:solidFill>
              <a:ln w="0">
                <a:noFill/>
              </a:ln>
            </c:spPr>
            <c:extLst>
              <c:ext xmlns:c16="http://schemas.microsoft.com/office/drawing/2014/chart" uri="{C3380CC4-5D6E-409C-BE32-E72D297353CC}">
                <c16:uniqueId val="{00000003-329C-466D-A743-3A05529D6DA0}"/>
              </c:ext>
            </c:extLst>
          </c:dPt>
          <c:cat>
            <c:strRef>
              <c:f>Sheet1!$A$2:$A$3</c:f>
              <c:strCache>
                <c:ptCount val="2"/>
                <c:pt idx="0">
                  <c:v>Yes</c:v>
                </c:pt>
                <c:pt idx="1">
                  <c:v>No</c:v>
                </c:pt>
              </c:strCache>
            </c:strRef>
          </c:cat>
          <c:val>
            <c:numRef>
              <c:f>Sheet1!$B$2:$B$3</c:f>
              <c:numCache>
                <c:formatCode>0.00%</c:formatCode>
                <c:ptCount val="2"/>
                <c:pt idx="0">
                  <c:v>0.1111</c:v>
                </c:pt>
                <c:pt idx="1">
                  <c:v>0.88329999999999997</c:v>
                </c:pt>
              </c:numCache>
            </c:numRef>
          </c:val>
          <c:extLst>
            <c:ext xmlns:c16="http://schemas.microsoft.com/office/drawing/2014/chart" uri="{C3380CC4-5D6E-409C-BE32-E72D297353CC}">
              <c16:uniqueId val="{00000004-329C-466D-A743-3A05529D6DA0}"/>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0.41360000000000002</c:v>
                </c:pt>
              </c:numCache>
            </c:numRef>
          </c:val>
          <c:extLst>
            <c:ext xmlns:c16="http://schemas.microsoft.com/office/drawing/2014/chart" uri="{C3380CC4-5D6E-409C-BE32-E72D297353CC}">
              <c16:uniqueId val="{00000000-B67C-4426-AD80-8619EED2CC5F}"/>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0.52359999999999995</c:v>
                </c:pt>
              </c:numCache>
            </c:numRef>
          </c:val>
          <c:extLst>
            <c:ext xmlns:c16="http://schemas.microsoft.com/office/drawing/2014/chart" uri="{C3380CC4-5D6E-409C-BE32-E72D297353CC}">
              <c16:uniqueId val="{00000001-B67C-4426-AD80-8619EED2CC5F}"/>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5.2400000000000002E-2</c:v>
                </c:pt>
              </c:numCache>
            </c:numRef>
          </c:val>
          <c:extLst>
            <c:ext xmlns:c16="http://schemas.microsoft.com/office/drawing/2014/chart" uri="{C3380CC4-5D6E-409C-BE32-E72D297353CC}">
              <c16:uniqueId val="{00000002-B67C-4426-AD80-8619EED2CC5F}"/>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1.0500000000000001E-2</c:v>
                </c:pt>
              </c:numCache>
            </c:numRef>
          </c:val>
          <c:extLst>
            <c:ext xmlns:c16="http://schemas.microsoft.com/office/drawing/2014/chart" uri="{C3380CC4-5D6E-409C-BE32-E72D297353CC}">
              <c16:uniqueId val="{00000003-B67C-4426-AD80-8619EED2CC5F}"/>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0.42930000000000001</c:v>
                </c:pt>
              </c:numCache>
            </c:numRef>
          </c:val>
          <c:extLst>
            <c:ext xmlns:c16="http://schemas.microsoft.com/office/drawing/2014/chart" uri="{C3380CC4-5D6E-409C-BE32-E72D297353CC}">
              <c16:uniqueId val="{00000000-4A99-4C71-B029-7FD04CB1ABCB}"/>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0.49740000000000001</c:v>
                </c:pt>
              </c:numCache>
            </c:numRef>
          </c:val>
          <c:extLst>
            <c:ext xmlns:c16="http://schemas.microsoft.com/office/drawing/2014/chart" uri="{C3380CC4-5D6E-409C-BE32-E72D297353CC}">
              <c16:uniqueId val="{00000001-4A99-4C71-B029-7FD04CB1ABCB}"/>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5.2400000000000002E-2</c:v>
                </c:pt>
              </c:numCache>
            </c:numRef>
          </c:val>
          <c:extLst>
            <c:ext xmlns:c16="http://schemas.microsoft.com/office/drawing/2014/chart" uri="{C3380CC4-5D6E-409C-BE32-E72D297353CC}">
              <c16:uniqueId val="{00000002-4A99-4C71-B029-7FD04CB1ABCB}"/>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2.0899999999999998E-2</c:v>
                </c:pt>
              </c:numCache>
            </c:numRef>
          </c:val>
          <c:extLst>
            <c:ext xmlns:c16="http://schemas.microsoft.com/office/drawing/2014/chart" uri="{C3380CC4-5D6E-409C-BE32-E72D297353CC}">
              <c16:uniqueId val="{00000003-4A99-4C71-B029-7FD04CB1ABCB}"/>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0.42409999999999998</c:v>
                </c:pt>
              </c:numCache>
            </c:numRef>
          </c:val>
          <c:extLst>
            <c:ext xmlns:c16="http://schemas.microsoft.com/office/drawing/2014/chart" uri="{C3380CC4-5D6E-409C-BE32-E72D297353CC}">
              <c16:uniqueId val="{00000000-C03B-451F-8A13-F21FD2E224DD}"/>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0.46600000000000003</c:v>
                </c:pt>
              </c:numCache>
            </c:numRef>
          </c:val>
          <c:extLst>
            <c:ext xmlns:c16="http://schemas.microsoft.com/office/drawing/2014/chart" uri="{C3380CC4-5D6E-409C-BE32-E72D297353CC}">
              <c16:uniqueId val="{00000001-C03B-451F-8A13-F21FD2E224DD}"/>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8.8999999999999996E-2</c:v>
                </c:pt>
              </c:numCache>
            </c:numRef>
          </c:val>
          <c:extLst>
            <c:ext xmlns:c16="http://schemas.microsoft.com/office/drawing/2014/chart" uri="{C3380CC4-5D6E-409C-BE32-E72D297353CC}">
              <c16:uniqueId val="{00000002-C03B-451F-8A13-F21FD2E224DD}"/>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2.0899999999999998E-2</c:v>
                </c:pt>
              </c:numCache>
            </c:numRef>
          </c:val>
          <c:extLst>
            <c:ext xmlns:c16="http://schemas.microsoft.com/office/drawing/2014/chart" uri="{C3380CC4-5D6E-409C-BE32-E72D297353CC}">
              <c16:uniqueId val="{00000003-C03B-451F-8A13-F21FD2E224DD}"/>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0.57069999999999999</c:v>
                </c:pt>
              </c:numCache>
            </c:numRef>
          </c:val>
          <c:extLst>
            <c:ext xmlns:c16="http://schemas.microsoft.com/office/drawing/2014/chart" uri="{C3380CC4-5D6E-409C-BE32-E72D297353CC}">
              <c16:uniqueId val="{00000000-21C7-4366-B77C-9B7DD083F4AB}"/>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0.40310000000000001</c:v>
                </c:pt>
              </c:numCache>
            </c:numRef>
          </c:val>
          <c:extLst>
            <c:ext xmlns:c16="http://schemas.microsoft.com/office/drawing/2014/chart" uri="{C3380CC4-5D6E-409C-BE32-E72D297353CC}">
              <c16:uniqueId val="{00000001-21C7-4366-B77C-9B7DD083F4AB}"/>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1.5699999999999999E-2</c:v>
                </c:pt>
              </c:numCache>
            </c:numRef>
          </c:val>
          <c:extLst>
            <c:ext xmlns:c16="http://schemas.microsoft.com/office/drawing/2014/chart" uri="{C3380CC4-5D6E-409C-BE32-E72D297353CC}">
              <c16:uniqueId val="{00000002-21C7-4366-B77C-9B7DD083F4AB}"/>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1.0500000000000001E-2</c:v>
                </c:pt>
              </c:numCache>
            </c:numRef>
          </c:val>
          <c:extLst>
            <c:ext xmlns:c16="http://schemas.microsoft.com/office/drawing/2014/chart" uri="{C3380CC4-5D6E-409C-BE32-E72D297353CC}">
              <c16:uniqueId val="{00000003-21C7-4366-B77C-9B7DD083F4AB}"/>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0.65790000000000004</c:v>
                </c:pt>
              </c:numCache>
            </c:numRef>
          </c:val>
          <c:extLst>
            <c:ext xmlns:c16="http://schemas.microsoft.com/office/drawing/2014/chart" uri="{C3380CC4-5D6E-409C-BE32-E72D297353CC}">
              <c16:uniqueId val="{00000000-C131-4B2B-86C9-4942CCDB91B1}"/>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0.33679999999999999</c:v>
                </c:pt>
              </c:numCache>
            </c:numRef>
          </c:val>
          <c:extLst>
            <c:ext xmlns:c16="http://schemas.microsoft.com/office/drawing/2014/chart" uri="{C3380CC4-5D6E-409C-BE32-E72D297353CC}">
              <c16:uniqueId val="{00000001-C131-4B2B-86C9-4942CCDB91B1}"/>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c:v>
                </c:pt>
              </c:numCache>
            </c:numRef>
          </c:val>
          <c:extLst>
            <c:ext xmlns:c16="http://schemas.microsoft.com/office/drawing/2014/chart" uri="{C3380CC4-5D6E-409C-BE32-E72D297353CC}">
              <c16:uniqueId val="{00000002-C131-4B2B-86C9-4942CCDB91B1}"/>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5.3E-3</c:v>
                </c:pt>
              </c:numCache>
            </c:numRef>
          </c:val>
          <c:extLst>
            <c:ext xmlns:c16="http://schemas.microsoft.com/office/drawing/2014/chart" uri="{C3380CC4-5D6E-409C-BE32-E72D297353CC}">
              <c16:uniqueId val="{00000003-C131-4B2B-86C9-4942CCDB91B1}"/>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0.75919999999999999</c:v>
                </c:pt>
              </c:numCache>
            </c:numRef>
          </c:val>
          <c:extLst>
            <c:ext xmlns:c16="http://schemas.microsoft.com/office/drawing/2014/chart" uri="{C3380CC4-5D6E-409C-BE32-E72D297353CC}">
              <c16:uniqueId val="{00000000-5D0B-4F94-935F-EC7C905978D1}"/>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0.23039999999999999</c:v>
                </c:pt>
              </c:numCache>
            </c:numRef>
          </c:val>
          <c:extLst>
            <c:ext xmlns:c16="http://schemas.microsoft.com/office/drawing/2014/chart" uri="{C3380CC4-5D6E-409C-BE32-E72D297353CC}">
              <c16:uniqueId val="{00000001-5D0B-4F94-935F-EC7C905978D1}"/>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5.1999999999999998E-3</c:v>
                </c:pt>
              </c:numCache>
            </c:numRef>
          </c:val>
          <c:extLst>
            <c:ext xmlns:c16="http://schemas.microsoft.com/office/drawing/2014/chart" uri="{C3380CC4-5D6E-409C-BE32-E72D297353CC}">
              <c16:uniqueId val="{00000002-5D0B-4F94-935F-EC7C905978D1}"/>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5.1999999999999998E-3</c:v>
                </c:pt>
              </c:numCache>
            </c:numRef>
          </c:val>
          <c:extLst>
            <c:ext xmlns:c16="http://schemas.microsoft.com/office/drawing/2014/chart" uri="{C3380CC4-5D6E-409C-BE32-E72D297353CC}">
              <c16:uniqueId val="{00000003-5D0B-4F94-935F-EC7C905978D1}"/>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0.43459999999999999</c:v>
                </c:pt>
              </c:numCache>
            </c:numRef>
          </c:val>
          <c:extLst>
            <c:ext xmlns:c16="http://schemas.microsoft.com/office/drawing/2014/chart" uri="{C3380CC4-5D6E-409C-BE32-E72D297353CC}">
              <c16:uniqueId val="{00000000-9908-4599-AC24-FBF301CEEEC6}"/>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0.4869</c:v>
                </c:pt>
              </c:numCache>
            </c:numRef>
          </c:val>
          <c:extLst>
            <c:ext xmlns:c16="http://schemas.microsoft.com/office/drawing/2014/chart" uri="{C3380CC4-5D6E-409C-BE32-E72D297353CC}">
              <c16:uniqueId val="{00000001-9908-4599-AC24-FBF301CEEEC6}"/>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6.8099999999999994E-2</c:v>
                </c:pt>
              </c:numCache>
            </c:numRef>
          </c:val>
          <c:extLst>
            <c:ext xmlns:c16="http://schemas.microsoft.com/office/drawing/2014/chart" uri="{C3380CC4-5D6E-409C-BE32-E72D297353CC}">
              <c16:uniqueId val="{00000002-9908-4599-AC24-FBF301CEEEC6}"/>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1.0500000000000001E-2</c:v>
                </c:pt>
              </c:numCache>
            </c:numRef>
          </c:val>
          <c:extLst>
            <c:ext xmlns:c16="http://schemas.microsoft.com/office/drawing/2014/chart" uri="{C3380CC4-5D6E-409C-BE32-E72D297353CC}">
              <c16:uniqueId val="{00000003-9908-4599-AC24-FBF301CEEEC6}"/>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48713"/>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15136" y="1005080"/>
            <a:ext cx="8229600" cy="3569013"/>
          </a:xfrm>
        </p:spPr>
        <p:txBody>
          <a:bodyPr/>
          <a:lstStyle>
            <a:lvl1pPr>
              <a:defRPr sz="1400">
                <a:solidFill>
                  <a:schemeClr val="tx1"/>
                </a:solidFill>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23322" y="627419"/>
            <a:ext cx="8229600" cy="239713"/>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057400" y="4811867"/>
            <a:ext cx="6339374"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598A6424-24D4-9A7A-503B-1810D9718646}"/>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8D6880F-98FC-C70E-7434-35DAC835CC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5964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7787252" cy="1234730"/>
          </a:xfrm>
        </p:spPr>
        <p:txBody>
          <a:bodyPr anchor="b">
            <a:normAutofit/>
          </a:bodyPr>
          <a:lstStyle>
            <a:lvl1pPr marL="0" indent="0">
              <a:buNone/>
              <a:defRPr sz="3200" b="1" baseline="0">
                <a:solidFill>
                  <a:schemeClr val="bg1"/>
                </a:solidFill>
              </a:defRPr>
            </a:lvl1pPr>
          </a:lstStyle>
          <a:p>
            <a:pPr lvl="0"/>
            <a:r>
              <a:rPr lang="en-US" dirty="0"/>
              <a:t>Title style (only changes made to the parent slide will be reflected in the app)</a:t>
            </a:r>
          </a:p>
        </p:txBody>
      </p:sp>
      <p:sp>
        <p:nvSpPr>
          <p:cNvPr id="3" name="Text Placeholder 2"/>
          <p:cNvSpPr>
            <a:spLocks noGrp="1"/>
          </p:cNvSpPr>
          <p:nvPr>
            <p:ph type="body" sz="quarter" idx="12" hasCustomPrompt="1"/>
          </p:nvPr>
        </p:nvSpPr>
        <p:spPr>
          <a:xfrm>
            <a:off x="266162" y="3729038"/>
            <a:ext cx="2938463" cy="385762"/>
          </a:xfrm>
        </p:spPr>
        <p:txBody>
          <a:bodyPr>
            <a:normAutofit/>
          </a:bodyPr>
          <a:lstStyle>
            <a:lvl1pPr>
              <a:defRPr sz="1200" baseline="0">
                <a:solidFill>
                  <a:schemeClr val="bg1"/>
                </a:solidFill>
              </a:defRPr>
            </a:lvl1pPr>
          </a:lstStyle>
          <a:p>
            <a:pPr lvl="0"/>
            <a:r>
              <a:rPr lang="en-US" dirty="0"/>
              <a:t>Title slide subtitle style</a:t>
            </a:r>
          </a:p>
        </p:txBody>
      </p:sp>
      <p:sp>
        <p:nvSpPr>
          <p:cNvPr id="5" name="Subtitle 1">
            <a:extLst>
              <a:ext uri="{FF2B5EF4-FFF2-40B4-BE49-F238E27FC236}">
                <a16:creationId xmlns:a16="http://schemas.microsoft.com/office/drawing/2014/main" id="{B397FB30-D0E6-47F8-D354-616B0E20A00C}"/>
              </a:ext>
            </a:extLst>
          </p:cNvPr>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6" name="Picture 5">
            <a:extLst>
              <a:ext uri="{FF2B5EF4-FFF2-40B4-BE49-F238E27FC236}">
                <a16:creationId xmlns:a16="http://schemas.microsoft.com/office/drawing/2014/main" id="{664C1F35-7934-3723-FBBD-74C99BCA9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hasCustomPrompt="1"/>
          </p:nvPr>
        </p:nvSpPr>
        <p:spPr>
          <a:xfrm>
            <a:off x="211403" y="3639393"/>
            <a:ext cx="4576388" cy="350837"/>
          </a:xfrm>
        </p:spPr>
        <p:txBody>
          <a:bodyPr/>
          <a:lstStyle>
            <a:lvl1pPr>
              <a:defRPr b="0"/>
            </a:lvl1pPr>
          </a:lstStyle>
          <a:p>
            <a:pPr lvl="0"/>
            <a:r>
              <a:rPr lang="en-US" dirty="0"/>
              <a:t>Master text style</a:t>
            </a:r>
          </a:p>
        </p:txBody>
      </p:sp>
      <p:sp>
        <p:nvSpPr>
          <p:cNvPr id="17" name="Title 16"/>
          <p:cNvSpPr>
            <a:spLocks noGrp="1"/>
          </p:cNvSpPr>
          <p:nvPr>
            <p:ph type="title" hasCustomPrompt="1"/>
          </p:nvPr>
        </p:nvSpPr>
        <p:spPr>
          <a:xfrm>
            <a:off x="204788" y="2334751"/>
            <a:ext cx="8229600" cy="857250"/>
          </a:xfrm>
        </p:spPr>
        <p:txBody>
          <a:bodyPr/>
          <a:lstStyle/>
          <a:p>
            <a:r>
              <a:rPr lang="en-US" dirty="0"/>
              <a:t>Master title style (only changes made to the parent slide will be reflected in the app)</a:t>
            </a:r>
          </a:p>
        </p:txBody>
      </p:sp>
      <p:sp>
        <p:nvSpPr>
          <p:cNvPr id="16" name="Text Placeholder 5"/>
          <p:cNvSpPr>
            <a:spLocks noGrp="1"/>
          </p:cNvSpPr>
          <p:nvPr>
            <p:ph type="body" sz="quarter" idx="17" hasCustomPrompt="1"/>
          </p:nvPr>
        </p:nvSpPr>
        <p:spPr>
          <a:xfrm>
            <a:off x="204788" y="3158633"/>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 style</a:t>
            </a:r>
          </a:p>
        </p:txBody>
      </p:sp>
      <p:sp>
        <p:nvSpPr>
          <p:cNvPr id="7" name="Text Placeholder 12"/>
          <p:cNvSpPr>
            <a:spLocks noGrp="1"/>
          </p:cNvSpPr>
          <p:nvPr>
            <p:ph type="body" sz="quarter" idx="18" hasCustomPrompt="1"/>
          </p:nvPr>
        </p:nvSpPr>
        <p:spPr>
          <a:xfrm>
            <a:off x="211403" y="4047840"/>
            <a:ext cx="4576388" cy="350837"/>
          </a:xfrm>
        </p:spPr>
        <p:txBody>
          <a:bodyPr/>
          <a:lstStyle>
            <a:lvl1pPr>
              <a:defRPr b="0"/>
            </a:lvl1pPr>
          </a:lstStyle>
          <a:p>
            <a:pPr lvl="0"/>
            <a:r>
              <a:rPr lang="en-US" dirty="0"/>
              <a:t>Master text style</a:t>
            </a:r>
          </a:p>
        </p:txBody>
      </p:sp>
      <p:sp>
        <p:nvSpPr>
          <p:cNvPr id="8" name="Footer Placeholder 3">
            <a:extLst>
              <a:ext uri="{FF2B5EF4-FFF2-40B4-BE49-F238E27FC236}">
                <a16:creationId xmlns:a16="http://schemas.microsoft.com/office/drawing/2014/main" id="{CDF05C82-1244-9CA3-984A-2EEF32F7964F}"/>
              </a:ext>
            </a:extLst>
          </p:cNvPr>
          <p:cNvSpPr>
            <a:spLocks noGrp="1"/>
          </p:cNvSpPr>
          <p:nvPr>
            <p:ph type="ftr" sz="quarter" idx="3"/>
          </p:nvPr>
        </p:nvSpPr>
        <p:spPr>
          <a:xfrm>
            <a:off x="2057400" y="4811867"/>
            <a:ext cx="6306014"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95CE0200-F192-0824-3C26-E467CCA0AF48}"/>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EAE7EF1-F906-EB3F-7B2E-99EE2BAA37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29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81143"/>
          </a:xfrm>
        </p:spPr>
        <p:txBody>
          <a:bodyPr/>
          <a:lstStyle/>
          <a:p>
            <a:r>
              <a:rPr lang="en-US" dirty="0"/>
              <a:t>Master title style (only changes made to the parent slide will be reflected in the app)</a:t>
            </a:r>
          </a:p>
        </p:txBody>
      </p:sp>
      <p:sp>
        <p:nvSpPr>
          <p:cNvPr id="3" name="Content Placeholder 2"/>
          <p:cNvSpPr>
            <a:spLocks noGrp="1"/>
          </p:cNvSpPr>
          <p:nvPr>
            <p:ph idx="1" hasCustomPrompt="1"/>
          </p:nvPr>
        </p:nvSpPr>
        <p:spPr>
          <a:xfrm>
            <a:off x="122570" y="666350"/>
            <a:ext cx="5332506" cy="249144"/>
          </a:xfrm>
        </p:spPr>
        <p:txBody>
          <a:bodyPr/>
          <a:lstStyle/>
          <a:p>
            <a:pPr lvl="0"/>
            <a:r>
              <a:rPr lang="en-US" dirty="0"/>
              <a:t>Master text style</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5" name="Footer Placeholder 3">
            <a:extLst>
              <a:ext uri="{FF2B5EF4-FFF2-40B4-BE49-F238E27FC236}">
                <a16:creationId xmlns:a16="http://schemas.microsoft.com/office/drawing/2014/main" id="{9FE2B938-E785-E802-7A9A-5AD4FEF6088C}"/>
              </a:ext>
            </a:extLst>
          </p:cNvPr>
          <p:cNvSpPr>
            <a:spLocks noGrp="1"/>
          </p:cNvSpPr>
          <p:nvPr>
            <p:ph type="ftr" sz="quarter" idx="3"/>
          </p:nvPr>
        </p:nvSpPr>
        <p:spPr>
          <a:xfrm>
            <a:off x="2093976" y="4811867"/>
            <a:ext cx="6302798"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7" name="Subtitle 1">
            <a:extLst>
              <a:ext uri="{FF2B5EF4-FFF2-40B4-BE49-F238E27FC236}">
                <a16:creationId xmlns:a16="http://schemas.microsoft.com/office/drawing/2014/main" id="{13756DC3-62A3-EAD0-0902-502D886CC750}"/>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8" name="Picture 7">
            <a:extLst>
              <a:ext uri="{FF2B5EF4-FFF2-40B4-BE49-F238E27FC236}">
                <a16:creationId xmlns:a16="http://schemas.microsoft.com/office/drawing/2014/main" id="{91750C52-00F9-42B7-9AC0-F5417C88D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2162240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270516"/>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2570" y="666350"/>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tx2">
                    <a:lumMod val="60000"/>
                    <a:lumOff val="40000"/>
                  </a:schemeClr>
                </a:solidFill>
                <a:latin typeface="Arial"/>
                <a:cs typeface="Arial"/>
              </a:defRPr>
            </a:lvl1pPr>
          </a:lstStyle>
          <a:p>
            <a:fld id="{A88B48FB-E956-2048-9E74-C69E7CAA26CC}" type="slidenum">
              <a:rPr lang="en-US" smtClean="0"/>
              <a:pPr/>
              <a:t>‹#›</a:t>
            </a:fld>
            <a:endParaRPr lang="en-US" dirty="0"/>
          </a:p>
        </p:txBody>
      </p:sp>
      <p:sp>
        <p:nvSpPr>
          <p:cNvPr id="4" name="Footer Placeholder 3">
            <a:extLst>
              <a:ext uri="{FF2B5EF4-FFF2-40B4-BE49-F238E27FC236}">
                <a16:creationId xmlns:a16="http://schemas.microsoft.com/office/drawing/2014/main" id="{C67FE218-D8C1-4598-C115-912209DA107F}"/>
              </a:ext>
            </a:extLst>
          </p:cNvPr>
          <p:cNvSpPr>
            <a:spLocks noGrp="1"/>
          </p:cNvSpPr>
          <p:nvPr>
            <p:ph type="ftr" sz="quarter" idx="3"/>
          </p:nvPr>
        </p:nvSpPr>
        <p:spPr>
          <a:xfrm>
            <a:off x="2058920" y="4811866"/>
            <a:ext cx="6380992"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1" r:id="rId3"/>
    <p:sldLayoutId id="2147483675" r:id="rId4"/>
  </p:sldLayoutIdLst>
  <p:hf hdr="0" dt="0"/>
  <p:txStyles>
    <p:titleStyle>
      <a:lvl1pPr algn="l" defTabSz="457200" rtl="0" eaLnBrk="1" latinLnBrk="0" hangingPunct="1">
        <a:spcBef>
          <a:spcPct val="0"/>
        </a:spcBef>
        <a:buNone/>
        <a:defRPr sz="18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578FAF6-C338-42B6-B4B6-2F5E9252A024}"/>
              </a:ext>
            </a:extLst>
          </p:cNvPr>
          <p:cNvPicPr>
            <a:picLocks noChangeAspect="1"/>
          </p:cNvPicPr>
          <p:nvPr/>
        </p:nvPicPr>
        <p:blipFill rotWithShape="1">
          <a:blip r:embed="rId2"/>
          <a:srcRect l="142" t="19085" b="18562"/>
          <a:stretch/>
        </p:blipFill>
        <p:spPr>
          <a:xfrm>
            <a:off x="0" y="1936376"/>
            <a:ext cx="9144000" cy="3207124"/>
          </a:xfrm>
          <a:prstGeom prst="rect">
            <a:avLst/>
          </a:prstGeom>
        </p:spPr>
      </p:pic>
      <p:sp>
        <p:nvSpPr>
          <p:cNvPr id="3" name="Title 2"/>
          <p:cNvSpPr>
            <a:spLocks noGrp="1"/>
          </p:cNvSpPr>
          <p:nvPr>
            <p:ph type="title"/>
          </p:nvPr>
        </p:nvSpPr>
        <p:spPr>
          <a:xfrm>
            <a:off x="164447" y="181535"/>
            <a:ext cx="8798018" cy="1694329"/>
          </a:xfrm>
        </p:spPr>
        <p:txBody>
          <a:bodyPr>
            <a:noAutofit/>
          </a:bodyPr>
          <a:lstStyle/>
          <a:p>
            <a:pPr algn="ctr"/>
            <a:r>
              <a:rPr lang="en-GB" sz="1400" dirty="0"/>
              <a:t>Thank you for all your feedback </a:t>
            </a:r>
            <a:r>
              <a:rPr lang="en-GB" sz="1400" dirty="0">
                <a:sym typeface="Wingdings" panose="05000000000000000000" pitchFamily="2" charset="2"/>
              </a:rPr>
              <a:t> We had nearly 200 responses in total!</a:t>
            </a:r>
            <a:br>
              <a:rPr lang="en-GB" sz="1400" dirty="0">
                <a:sym typeface="Wingdings" panose="05000000000000000000" pitchFamily="2" charset="2"/>
              </a:rPr>
            </a:br>
            <a:r>
              <a:rPr lang="en-GB" sz="1400" dirty="0">
                <a:sym typeface="Wingdings" panose="05000000000000000000" pitchFamily="2" charset="2"/>
              </a:rPr>
              <a:t>Any responses which provide a score between 3.0 (agree) and 4.0 (strongly agree) is viewed as a positive response, so lots to celebrate overall and other areas/individual responses for us to consider. </a:t>
            </a:r>
            <a:br>
              <a:rPr lang="en-GB" sz="1400" dirty="0">
                <a:sym typeface="Wingdings" panose="05000000000000000000" pitchFamily="2" charset="2"/>
              </a:rPr>
            </a:br>
            <a:br>
              <a:rPr lang="en-GB" sz="1400" dirty="0">
                <a:sym typeface="Wingdings" panose="05000000000000000000" pitchFamily="2" charset="2"/>
              </a:rPr>
            </a:br>
            <a:r>
              <a:rPr lang="en-GB" sz="1400" dirty="0">
                <a:sym typeface="Wingdings" panose="05000000000000000000" pitchFamily="2" charset="2"/>
              </a:rPr>
              <a:t>See previous years on the website for a comparison.</a:t>
            </a:r>
            <a:br>
              <a:rPr lang="en-GB" sz="1400" dirty="0">
                <a:sym typeface="Wingdings" panose="05000000000000000000" pitchFamily="2" charset="2"/>
              </a:rPr>
            </a:br>
            <a:br>
              <a:rPr lang="en-GB" sz="1400" dirty="0">
                <a:sym typeface="Wingdings" panose="05000000000000000000" pitchFamily="2" charset="2"/>
              </a:rPr>
            </a:br>
            <a:r>
              <a:rPr lang="en-GB" sz="1400" dirty="0">
                <a:sym typeface="Wingdings" panose="05000000000000000000" pitchFamily="2" charset="2"/>
              </a:rPr>
              <a:t>Thanks again!</a:t>
            </a:r>
            <a:endParaRP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Q5: I am kept informed about how my child is progressing e.g. Parent/Carer consultations with your child's teacher, Parent/Carer pop-ins (where you can come into school and look at your child's work):</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Q5: I am kept informed about how my child is progressing e.g. Parent/Carer consultations with your child's teacher, Parent/Carer pop-ins (where you can come into school and look at your child's work):</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42.41%
81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46.60%
89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8.90%
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2.09%
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3.29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Q6: I think my child is taught well:</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Q6: I think my child is taught well:</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57.07%
109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40.31%
77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1.57%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1.05%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Q7: Markeaton Primary School is led and managed effectively:</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Q7: Markeaton Primary School is led and managed effectively:</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65.79%
125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33.68%
64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0.53%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Q8: I would recommend Markeaton Primary School to another family:</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Q8: I would recommend Markeaton Primary School to another family:</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75.92%
145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23.04%
44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0.52%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0.52%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Q9: I understand how my child is assessed at Markeaton Primary and the language that is used:</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Q9: I understand how my child is assessed at Markeaton Primary and the language that is used:</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43.46%
83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48.69%
93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6.81%
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1.05%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 My child is happy at school:</a:t>
            </a:r>
            <a:endParaRPr dirty="0"/>
          </a:p>
        </p:txBody>
      </p:sp>
      <p:sp>
        <p:nvSpPr>
          <p:cNvPr id="3" name="Title"/>
          <p:cNvSpPr>
            <a:spLocks noGrp="1"/>
          </p:cNvSpPr>
          <p:nvPr>
            <p:ph type="body" sz="quarter" idx="14"/>
          </p:nvPr>
        </p:nvSpPr>
        <p:spPr/>
        <p:txBody>
          <a:bodyPr>
            <a:normAutofit lnSpcReduction="10000"/>
          </a:bodyPr>
          <a:lstStyle/>
          <a:p>
            <a:r>
              <a:rPr lang="en-GB" dirty="0"/>
              <a:t>Answered: 189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Q10: My child knows our new school values: Care, Curiosity and Determination:</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Q10: My child knows our new school values: Care, Curiosity and Determination:</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32.11%
61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58.95%
112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7.89%
15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1.05%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3.22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Q11: Markeaton Primary School works to ensure that children demonstrate positive behaviour with other children and adults:</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Q11: Markeaton Primary School works to ensure that children demonstrate positive behaviour with other children and adults:</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51.83%
99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47.12%
90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0.52%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0.52%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Q12: When I have raised concerns with the school they have been dealt with effectively:</a:t>
            </a:r>
            <a:endParaRPr dirty="0"/>
          </a:p>
        </p:txBody>
      </p:sp>
      <p:sp>
        <p:nvSpPr>
          <p:cNvPr id="3" name="Title"/>
          <p:cNvSpPr>
            <a:spLocks noGrp="1"/>
          </p:cNvSpPr>
          <p:nvPr>
            <p:ph type="body" sz="quarter" idx="14"/>
          </p:nvPr>
        </p:nvSpPr>
        <p:spPr/>
        <p:txBody>
          <a:bodyPr>
            <a:normAutofit lnSpcReduction="10000"/>
          </a:bodyPr>
          <a:lstStyle/>
          <a:p>
            <a:r>
              <a:rPr lang="en-GB" dirty="0"/>
              <a:t>Answered: 189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Q12: When I have raised concerns with the school they have been dealt with effectively:</a:t>
            </a:r>
            <a:endParaRPr dirty="0"/>
          </a:p>
        </p:txBody>
      </p:sp>
      <p:sp>
        <p:nvSpPr>
          <p:cNvPr id="3" name="Title"/>
          <p:cNvSpPr>
            <a:spLocks noGrp="1"/>
          </p:cNvSpPr>
          <p:nvPr>
            <p:ph type="body" sz="quarter" idx="14"/>
          </p:nvPr>
        </p:nvSpPr>
        <p:spPr/>
        <p:txBody>
          <a:bodyPr>
            <a:normAutofit lnSpcReduction="10000"/>
          </a:bodyPr>
          <a:lstStyle/>
          <a:p>
            <a:r>
              <a:rPr lang="en-GB" dirty="0"/>
              <a:t>Answered: 189   Skipped: 2</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44.44%
84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48.15%
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6.35%
12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1.06%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189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Q13: The school treats my child fairly:</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Q13: The school treats my child fairly:</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60.53%
115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36.32%
69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2.11%
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1.05%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Q14: My child is confident that, should they have a problem, there is someone they can go to in school who will listen to them:</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Q14: My child is confident that, should they have a problem, there is someone they can go to in school who will listen to them:</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53.93%
103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42.41%
81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2.62%
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1.05%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 My child is happy at school:</a:t>
            </a:r>
            <a:endParaRPr dirty="0"/>
          </a:p>
        </p:txBody>
      </p:sp>
      <p:sp>
        <p:nvSpPr>
          <p:cNvPr id="3" name="Title"/>
          <p:cNvSpPr>
            <a:spLocks noGrp="1"/>
          </p:cNvSpPr>
          <p:nvPr>
            <p:ph type="body" sz="quarter" idx="14"/>
          </p:nvPr>
        </p:nvSpPr>
        <p:spPr/>
        <p:txBody>
          <a:bodyPr>
            <a:normAutofit lnSpcReduction="10000"/>
          </a:bodyPr>
          <a:lstStyle/>
          <a:p>
            <a:r>
              <a:rPr lang="en-GB" dirty="0"/>
              <a:t>Answered: 189   Skipped: 2</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61.90%
117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37.04%
70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0.53%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0.53%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189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Q15: My child enjoys playtimes and lunchtimes:</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Q15: My child enjoys playtimes and lunchtimes:</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58.95%
112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39.47%
75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1.05%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0.53%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Q16: My child finds school meals enjoyable:</a:t>
            </a:r>
            <a:endParaRPr dirty="0"/>
          </a:p>
        </p:txBody>
      </p:sp>
      <p:sp>
        <p:nvSpPr>
          <p:cNvPr id="3" name="Title"/>
          <p:cNvSpPr>
            <a:spLocks noGrp="1"/>
          </p:cNvSpPr>
          <p:nvPr>
            <p:ph type="body" sz="quarter" idx="14"/>
          </p:nvPr>
        </p:nvSpPr>
        <p:spPr/>
        <p:txBody>
          <a:bodyPr>
            <a:normAutofit lnSpcReduction="10000"/>
          </a:bodyPr>
          <a:lstStyle/>
          <a:p>
            <a:r>
              <a:rPr lang="en-GB" dirty="0"/>
              <a:t>Answered: 186   Skipped: 5</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Q16: My child finds school meals enjoyable:</a:t>
            </a:r>
            <a:endParaRPr dirty="0"/>
          </a:p>
        </p:txBody>
      </p:sp>
      <p:sp>
        <p:nvSpPr>
          <p:cNvPr id="3" name="Title"/>
          <p:cNvSpPr>
            <a:spLocks noGrp="1"/>
          </p:cNvSpPr>
          <p:nvPr>
            <p:ph type="body" sz="quarter" idx="14"/>
          </p:nvPr>
        </p:nvSpPr>
        <p:spPr/>
        <p:txBody>
          <a:bodyPr>
            <a:normAutofit lnSpcReduction="10000"/>
          </a:bodyPr>
          <a:lstStyle/>
          <a:p>
            <a:r>
              <a:rPr lang="en-GB" dirty="0"/>
              <a:t>Answered: 186   Skipped: 5</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27.96%
52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54.30%
101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13.98%
26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3.76%
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186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3.06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Q17: I think members of staff at Markeaton Primary School are approachable:</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Q17: I think members of staff at Markeaton Primary School are approachable:</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57.07%
109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39.27%
75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2.09%
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1.57%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Q18: My child has Special Educational Needs and they are well supported in school:</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Q18: My child has Special Educational Needs and they are well supported in school:</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Table Placeholder"/>
          <p:cNvGraphicFramePr>
            <a:graphicFrameLocks/>
          </p:cNvGraphicFramePr>
          <p:nvPr/>
        </p:nvGraphicFramePr>
        <p:xfrm>
          <a:off x="961534" y="1390848"/>
          <a:ext cx="6999999" cy="244959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14.74%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11.05%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Not applicable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72.63%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190</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Q19: I feel my child's mental health/well-being is supported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187   Skipped: 4</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Q19: I feel my child's mental health/well-being is supported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187   Skipped: 4</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48.13%
90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50.27%
94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1.60%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187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 My child feels safe at school:</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Q20: Markeaton has a strong and positive commitment towards equality.</a:t>
            </a:r>
            <a:endParaRPr dirty="0"/>
          </a:p>
        </p:txBody>
      </p:sp>
      <p:sp>
        <p:nvSpPr>
          <p:cNvPr id="3" name="Title"/>
          <p:cNvSpPr>
            <a:spLocks noGrp="1"/>
          </p:cNvSpPr>
          <p:nvPr>
            <p:ph type="body" sz="quarter" idx="14"/>
          </p:nvPr>
        </p:nvSpPr>
        <p:spPr/>
        <p:txBody>
          <a:bodyPr>
            <a:normAutofit lnSpcReduction="10000"/>
          </a:bodyPr>
          <a:lstStyle/>
          <a:p>
            <a:r>
              <a:rPr lang="en-GB" dirty="0"/>
              <a:t>Answered: 189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Q20: Markeaton has a strong and positive commitment towards equality.</a:t>
            </a:r>
            <a:endParaRPr dirty="0"/>
          </a:p>
        </p:txBody>
      </p:sp>
      <p:sp>
        <p:nvSpPr>
          <p:cNvPr id="3" name="Title"/>
          <p:cNvSpPr>
            <a:spLocks noGrp="1"/>
          </p:cNvSpPr>
          <p:nvPr>
            <p:ph type="body" sz="quarter" idx="14"/>
          </p:nvPr>
        </p:nvSpPr>
        <p:spPr/>
        <p:txBody>
          <a:bodyPr>
            <a:normAutofit lnSpcReduction="10000"/>
          </a:bodyPr>
          <a:lstStyle/>
          <a:p>
            <a:r>
              <a:rPr lang="en-GB" dirty="0"/>
              <a:t>Answered: 189   Skipped: 2</a:t>
            </a:r>
            <a:endParaRPr dirty="0"/>
          </a:p>
        </p:txBody>
      </p:sp>
      <p:graphicFrame>
        <p:nvGraphicFramePr>
          <p:cNvPr id="4" name="Table Placeholder"/>
          <p:cNvGraphicFramePr>
            <a:graphicFrameLocks/>
          </p:cNvGraphicFramePr>
          <p:nvPr/>
        </p:nvGraphicFramePr>
        <p:xfrm>
          <a:off x="961534" y="1390848"/>
          <a:ext cx="6999999" cy="2081592"/>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49.21%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48.68%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189</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Q21: My child can explain what Markeaton MINDS is (feel free to test them on what is written below!).M = More than just meI = I can do itN = Now whatD = Doing it myselfS = Solving problems</a:t>
            </a:r>
            <a:endParaRPr dirty="0"/>
          </a:p>
        </p:txBody>
      </p:sp>
      <p:sp>
        <p:nvSpPr>
          <p:cNvPr id="3" name="Title"/>
          <p:cNvSpPr>
            <a:spLocks noGrp="1"/>
          </p:cNvSpPr>
          <p:nvPr>
            <p:ph type="body" sz="quarter" idx="14"/>
          </p:nvPr>
        </p:nvSpPr>
        <p:spPr/>
        <p:txBody>
          <a:bodyPr>
            <a:normAutofit lnSpcReduction="10000"/>
          </a:bodyPr>
          <a:lstStyle/>
          <a:p>
            <a:r>
              <a:rPr lang="en-GB" dirty="0"/>
              <a:t>Answered: 188   Skipped: 3</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Q21: My child can explain what Markeaton MINDS is (feel free to test them on what is written below!).M = More than just meI = I can do itN = Now whatD = Doing it myselfS = Solving problems</a:t>
            </a:r>
            <a:endParaRPr dirty="0"/>
          </a:p>
        </p:txBody>
      </p:sp>
      <p:sp>
        <p:nvSpPr>
          <p:cNvPr id="3" name="Title"/>
          <p:cNvSpPr>
            <a:spLocks noGrp="1"/>
          </p:cNvSpPr>
          <p:nvPr>
            <p:ph type="body" sz="quarter" idx="14"/>
          </p:nvPr>
        </p:nvSpPr>
        <p:spPr/>
        <p:txBody>
          <a:bodyPr>
            <a:normAutofit lnSpcReduction="10000"/>
          </a:bodyPr>
          <a:lstStyle/>
          <a:p>
            <a:r>
              <a:rPr lang="en-GB" dirty="0"/>
              <a:t>Answered: 188   Skipped: 3</a:t>
            </a:r>
            <a:endParaRPr dirty="0"/>
          </a:p>
        </p:txBody>
      </p:sp>
      <p:graphicFrame>
        <p:nvGraphicFramePr>
          <p:cNvPr id="4" name="Table Placeholder"/>
          <p:cNvGraphicFramePr>
            <a:graphicFrameLocks/>
          </p:cNvGraphicFramePr>
          <p:nvPr/>
        </p:nvGraphicFramePr>
        <p:xfrm>
          <a:off x="961534" y="1390848"/>
          <a:ext cx="6999999" cy="2081592"/>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38.83%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46.81%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13.30%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Q22: I regularly engage with the school website and Twitter feed for photos, videos and updates about life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Q22: I regularly engage with the school website and Twitter feed for photos, videos and updates about life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6999999" cy="2081592"/>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25.13%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45.55%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23.04%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6.28%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191</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Q23: My child goes to an extra curricular/after school club:</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Q23: My child goes to an extra curricular/after school club:</a:t>
            </a:r>
            <a:endParaRPr dirty="0"/>
          </a:p>
        </p:txBody>
      </p:sp>
      <p:sp>
        <p:nvSpPr>
          <p:cNvPr id="3" name="Title"/>
          <p:cNvSpPr>
            <a:spLocks noGrp="1"/>
          </p:cNvSpPr>
          <p:nvPr>
            <p:ph type="body" sz="quarter" idx="14"/>
          </p:nvPr>
        </p:nvSpPr>
        <p:spPr/>
        <p:txBody>
          <a:bodyPr>
            <a:normAutofit lnSpcReduction="10000"/>
          </a:bodyPr>
          <a:lstStyle/>
          <a:p>
            <a:r>
              <a:rPr lang="en-GB" dirty="0"/>
              <a:t>Answered: 190   Skipped: 1</a:t>
            </a:r>
            <a:endParaRPr dirty="0"/>
          </a:p>
        </p:txBody>
      </p:sp>
      <p:graphicFrame>
        <p:nvGraphicFramePr>
          <p:cNvPr id="4" name="Table Placeholder"/>
          <p:cNvGraphicFramePr>
            <a:graphicFrameLocks/>
          </p:cNvGraphicFramePr>
          <p:nvPr/>
        </p:nvGraphicFramePr>
        <p:xfrm>
          <a:off x="961534" y="1390848"/>
          <a:ext cx="6999999" cy="1345596"/>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49.74%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49.74%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190</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Q24: Is there anything we can do to support you or someone you know at school with the cost of living e.g. uniform, trips etc.</a:t>
            </a:r>
            <a:endParaRPr dirty="0"/>
          </a:p>
        </p:txBody>
      </p:sp>
      <p:sp>
        <p:nvSpPr>
          <p:cNvPr id="3" name="Title"/>
          <p:cNvSpPr>
            <a:spLocks noGrp="1"/>
          </p:cNvSpPr>
          <p:nvPr>
            <p:ph type="body" sz="quarter" idx="14"/>
          </p:nvPr>
        </p:nvSpPr>
        <p:spPr/>
        <p:txBody>
          <a:bodyPr>
            <a:normAutofit lnSpcReduction="10000"/>
          </a:bodyPr>
          <a:lstStyle/>
          <a:p>
            <a:r>
              <a:rPr lang="en-GB" dirty="0"/>
              <a:t>Answered: 188   Skipped: 3</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Q24: Is there anything we can do to support you or someone you know at school with the cost of living e.g. uniform, trips etc.</a:t>
            </a:r>
            <a:endParaRPr dirty="0"/>
          </a:p>
        </p:txBody>
      </p:sp>
      <p:sp>
        <p:nvSpPr>
          <p:cNvPr id="3" name="Title"/>
          <p:cNvSpPr>
            <a:spLocks noGrp="1"/>
          </p:cNvSpPr>
          <p:nvPr>
            <p:ph type="body" sz="quarter" idx="14"/>
          </p:nvPr>
        </p:nvSpPr>
        <p:spPr/>
        <p:txBody>
          <a:bodyPr>
            <a:normAutofit lnSpcReduction="10000"/>
          </a:bodyPr>
          <a:lstStyle/>
          <a:p>
            <a:r>
              <a:rPr lang="en-GB" dirty="0"/>
              <a:t>Answered: 188   Skipped: 3</a:t>
            </a:r>
            <a:endParaRPr dirty="0"/>
          </a:p>
        </p:txBody>
      </p:sp>
      <p:graphicFrame>
        <p:nvGraphicFramePr>
          <p:cNvPr id="4" name="Table Placeholder"/>
          <p:cNvGraphicFramePr>
            <a:graphicFrameLocks/>
          </p:cNvGraphicFramePr>
          <p:nvPr/>
        </p:nvGraphicFramePr>
        <p:xfrm>
          <a:off x="961534" y="1390848"/>
          <a:ext cx="6999999" cy="1345596"/>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10.99%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87.43%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 My child feels safe at school:</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69.11%
132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30.37%
58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0.52%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Q28: I would be happy to be part of the PTFA for 23/24In advance - thank you, thank you, thank you!!!</a:t>
            </a:r>
            <a:endParaRPr dirty="0"/>
          </a:p>
        </p:txBody>
      </p:sp>
      <p:sp>
        <p:nvSpPr>
          <p:cNvPr id="3" name="Title"/>
          <p:cNvSpPr>
            <a:spLocks noGrp="1"/>
          </p:cNvSpPr>
          <p:nvPr>
            <p:ph type="body" sz="quarter" idx="14"/>
          </p:nvPr>
        </p:nvSpPr>
        <p:spPr/>
        <p:txBody>
          <a:bodyPr>
            <a:normAutofit lnSpcReduction="10000"/>
          </a:bodyPr>
          <a:lstStyle/>
          <a:p>
            <a:r>
              <a:rPr lang="en-GB" dirty="0"/>
              <a:t>Answered: 178   Skipped: 13</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Q28: I would be happy to be part of the PTFA for 23/24In advance - thank you, thank you, thank you!!!</a:t>
            </a:r>
            <a:endParaRPr dirty="0"/>
          </a:p>
        </p:txBody>
      </p:sp>
      <p:sp>
        <p:nvSpPr>
          <p:cNvPr id="3" name="Title"/>
          <p:cNvSpPr>
            <a:spLocks noGrp="1"/>
          </p:cNvSpPr>
          <p:nvPr>
            <p:ph type="body" sz="quarter" idx="14"/>
          </p:nvPr>
        </p:nvSpPr>
        <p:spPr/>
        <p:txBody>
          <a:bodyPr>
            <a:normAutofit lnSpcReduction="10000"/>
          </a:bodyPr>
          <a:lstStyle/>
          <a:p>
            <a:r>
              <a:rPr lang="en-GB" dirty="0"/>
              <a:t>Answered: 178   Skipped: 13</a:t>
            </a:r>
            <a:endParaRPr dirty="0"/>
          </a:p>
        </p:txBody>
      </p:sp>
      <p:graphicFrame>
        <p:nvGraphicFramePr>
          <p:cNvPr id="4" name="Table Placeholder"/>
          <p:cNvGraphicFramePr>
            <a:graphicFrameLocks/>
          </p:cNvGraphicFramePr>
          <p:nvPr/>
        </p:nvGraphicFramePr>
        <p:xfrm>
          <a:off x="961534" y="1390848"/>
          <a:ext cx="6999999" cy="1345596"/>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11.11%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88.33%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159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179</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Q3: My child experiences outdoor learning on a regular basis (this could be any type of learning that takes place outside!):</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Q3: My child experiences outdoor learning on a regular basis (this could be any type of learning that takes place outside!):</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41.36%
79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52.36%
100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5.24%
10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1.05%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Q4: I am kept well informed about what my child is learning at school e.g. class Twitter pages, Curriculum Newsletters, Weekly Words, 'All you need to know' booklets etc.  Click on the links to visit Y1 as an example but all other year groups are on the same page down the left hand side:</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Q4: I am kept well informed about what my child is learning at school e.g. class Twitter pages, Curriculum Newsletters, Weekly Words, 'All you need to know' booklets etc.  Click on the links to visit Y1 as an example but all other year groups are on the same page down the left hand side:</a:t>
            </a:r>
            <a:endParaRPr dirty="0"/>
          </a:p>
        </p:txBody>
      </p:sp>
      <p:sp>
        <p:nvSpPr>
          <p:cNvPr id="3" name="Title"/>
          <p:cNvSpPr>
            <a:spLocks noGrp="1"/>
          </p:cNvSpPr>
          <p:nvPr>
            <p:ph type="body" sz="quarter" idx="14"/>
          </p:nvPr>
        </p:nvSpPr>
        <p:spPr/>
        <p:txBody>
          <a:bodyPr>
            <a:normAutofit lnSpcReduction="10000"/>
          </a:bodyPr>
          <a:lstStyle/>
          <a:p>
            <a:r>
              <a:rPr lang="en-GB" dirty="0"/>
              <a:t>Answered: 191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42.93%
82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49.74%
95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5.24%
10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2.09%
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Data slides">
  <a:themeElements>
    <a:clrScheme name="Custom 93">
      <a:dk1>
        <a:srgbClr val="333333"/>
      </a:dk1>
      <a:lt1>
        <a:sysClr val="window" lastClr="FFFFFF"/>
      </a:lt1>
      <a:dk2>
        <a:srgbClr val="666666"/>
      </a:dk2>
      <a:lt2>
        <a:srgbClr val="EEECE1"/>
      </a:lt2>
      <a:accent1>
        <a:srgbClr val="00BF6F"/>
      </a:accent1>
      <a:accent2>
        <a:srgbClr val="507CB6"/>
      </a:accent2>
      <a:accent3>
        <a:srgbClr val="F9BE00"/>
      </a:accent3>
      <a:accent4>
        <a:srgbClr val="6BC8CD"/>
      </a:accent4>
      <a:accent5>
        <a:srgbClr val="EA854B"/>
      </a:accent5>
      <a:accent6>
        <a:srgbClr val="7D5E8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TotalTime>
  <Words>2021</Words>
  <Application>Microsoft Office PowerPoint</Application>
  <PresentationFormat>On-screen Show (16:9)</PresentationFormat>
  <Paragraphs>432</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Helvetica Neue</vt:lpstr>
      <vt:lpstr>Wingdings</vt:lpstr>
      <vt:lpstr>Data slides</vt:lpstr>
      <vt:lpstr>Thank you for all your feedback  We had nearly 200 responses in total! Any responses which provide a score between 3.0 (agree) and 4.0 (strongly agree) is viewed as a positive response, so lots to celebrate overall and other areas/individual responses for us to consider.   See previous years on the website for a comparison.  Thanks again!</vt:lpstr>
      <vt:lpstr>Q1: My child is happy at school:</vt:lpstr>
      <vt:lpstr>Q1: My child is happy at school:</vt:lpstr>
      <vt:lpstr>Q2: My child feels safe at school:</vt:lpstr>
      <vt:lpstr>Q2: My child feels safe at school:</vt:lpstr>
      <vt:lpstr>Q3: My child experiences outdoor learning on a regular basis (this could be any type of learning that takes place outside!):</vt:lpstr>
      <vt:lpstr>Q3: My child experiences outdoor learning on a regular basis (this could be any type of learning that takes place outside!):</vt:lpstr>
      <vt:lpstr>Q4: I am kept well informed about what my child is learning at school e.g. class Twitter pages, Curriculum Newsletters, Weekly Words, 'All you need to know' booklets etc.  Click on the links to visit Y1 as an example but all other year groups are on the same page down the left hand side:</vt:lpstr>
      <vt:lpstr>Q4: I am kept well informed about what my child is learning at school e.g. class Twitter pages, Curriculum Newsletters, Weekly Words, 'All you need to know' booklets etc.  Click on the links to visit Y1 as an example but all other year groups are on the same page down the left hand side:</vt:lpstr>
      <vt:lpstr>Q5: I am kept informed about how my child is progressing e.g. Parent/Carer consultations with your child's teacher, Parent/Carer pop-ins (where you can come into school and look at your child's work):</vt:lpstr>
      <vt:lpstr>Q5: I am kept informed about how my child is progressing e.g. Parent/Carer consultations with your child's teacher, Parent/Carer pop-ins (where you can come into school and look at your child's work):</vt:lpstr>
      <vt:lpstr>Q6: I think my child is taught well:</vt:lpstr>
      <vt:lpstr>Q6: I think my child is taught well:</vt:lpstr>
      <vt:lpstr>Q7: Markeaton Primary School is led and managed effectively:</vt:lpstr>
      <vt:lpstr>Q7: Markeaton Primary School is led and managed effectively:</vt:lpstr>
      <vt:lpstr>Q8: I would recommend Markeaton Primary School to another family:</vt:lpstr>
      <vt:lpstr>Q8: I would recommend Markeaton Primary School to another family:</vt:lpstr>
      <vt:lpstr>Q9: I understand how my child is assessed at Markeaton Primary and the language that is used:</vt:lpstr>
      <vt:lpstr>Q9: I understand how my child is assessed at Markeaton Primary and the language that is used:</vt:lpstr>
      <vt:lpstr>Q10: My child knows our new school values: Care, Curiosity and Determination:</vt:lpstr>
      <vt:lpstr>Q10: My child knows our new school values: Care, Curiosity and Determination:</vt:lpstr>
      <vt:lpstr>Q11: Markeaton Primary School works to ensure that children demonstrate positive behaviour with other children and adults:</vt:lpstr>
      <vt:lpstr>Q11: Markeaton Primary School works to ensure that children demonstrate positive behaviour with other children and adults:</vt:lpstr>
      <vt:lpstr>Q12: When I have raised concerns with the school they have been dealt with effectively:</vt:lpstr>
      <vt:lpstr>Q12: When I have raised concerns with the school they have been dealt with effectively:</vt:lpstr>
      <vt:lpstr>Q13: The school treats my child fairly:</vt:lpstr>
      <vt:lpstr>Q13: The school treats my child fairly:</vt:lpstr>
      <vt:lpstr>Q14: My child is confident that, should they have a problem, there is someone they can go to in school who will listen to them:</vt:lpstr>
      <vt:lpstr>Q14: My child is confident that, should they have a problem, there is someone they can go to in school who will listen to them:</vt:lpstr>
      <vt:lpstr>Q15: My child enjoys playtimes and lunchtimes:</vt:lpstr>
      <vt:lpstr>Q15: My child enjoys playtimes and lunchtimes:</vt:lpstr>
      <vt:lpstr>Q16: My child finds school meals enjoyable:</vt:lpstr>
      <vt:lpstr>Q16: My child finds school meals enjoyable:</vt:lpstr>
      <vt:lpstr>Q17: I think members of staff at Markeaton Primary School are approachable:</vt:lpstr>
      <vt:lpstr>Q17: I think members of staff at Markeaton Primary School are approachable:</vt:lpstr>
      <vt:lpstr>Q18: My child has Special Educational Needs and they are well supported in school:</vt:lpstr>
      <vt:lpstr>Q18: My child has Special Educational Needs and they are well supported in school:</vt:lpstr>
      <vt:lpstr>Q19: I feel my child's mental health/well-being is supported at Markeaton:</vt:lpstr>
      <vt:lpstr>Q19: I feel my child's mental health/well-being is supported at Markeaton:</vt:lpstr>
      <vt:lpstr>Q20: Markeaton has a strong and positive commitment towards equality.</vt:lpstr>
      <vt:lpstr>Q20: Markeaton has a strong and positive commitment towards equality.</vt:lpstr>
      <vt:lpstr>Q21: My child can explain what Markeaton MINDS is (feel free to test them on what is written below!).M = More than just meI = I can do itN = Now whatD = Doing it myselfS = Solving problems</vt:lpstr>
      <vt:lpstr>Q21: My child can explain what Markeaton MINDS is (feel free to test them on what is written below!).M = More than just meI = I can do itN = Now whatD = Doing it myselfS = Solving problems</vt:lpstr>
      <vt:lpstr>Q22: I regularly engage with the school website and Twitter feed for photos, videos and updates about life at Markeaton.</vt:lpstr>
      <vt:lpstr>Q22: I regularly engage with the school website and Twitter feed for photos, videos and updates about life at Markeaton.</vt:lpstr>
      <vt:lpstr>Q23: My child goes to an extra curricular/after school club:</vt:lpstr>
      <vt:lpstr>Q23: My child goes to an extra curricular/after school club:</vt:lpstr>
      <vt:lpstr>Q24: Is there anything we can do to support you or someone you know at school with the cost of living e.g. uniform, trips etc.</vt:lpstr>
      <vt:lpstr>Q24: Is there anything we can do to support you or someone you know at school with the cost of living e.g. uniform, trips etc.</vt:lpstr>
      <vt:lpstr>Q28: I would be happy to be part of the PTFA for 23/24In advance - thank you, thank you, thank you!!!</vt:lpstr>
      <vt:lpstr>Q28: I would be happy to be part of the PTFA for 23/24In advance - thank you, thank you,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Markeaton Head</dc:creator>
  <cp:lastModifiedBy>Markeaton Head</cp:lastModifiedBy>
  <cp:revision>4</cp:revision>
  <dcterms:modified xsi:type="dcterms:W3CDTF">2023-09-21T13:53:26Z</dcterms:modified>
</cp:coreProperties>
</file>