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Lst>
  <p:sldSz cx="9144000" cy="5143500" type="screen16x9"/>
  <p:notesSz cx="6858000" cy="9144000"/>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2" d="100"/>
          <a:sy n="142" d="100"/>
        </p:scale>
        <p:origin x="7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0.60940000000000005</c:v>
                </c:pt>
              </c:numCache>
            </c:numRef>
          </c:val>
          <c:extLst>
            <c:ext xmlns:c16="http://schemas.microsoft.com/office/drawing/2014/chart" uri="{C3380CC4-5D6E-409C-BE32-E72D297353CC}">
              <c16:uniqueId val="{00000000-EA06-4B91-A5E2-360543728CD3}"/>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0.36980000000000002</c:v>
                </c:pt>
              </c:numCache>
            </c:numRef>
          </c:val>
          <c:extLst>
            <c:ext xmlns:c16="http://schemas.microsoft.com/office/drawing/2014/chart" uri="{C3380CC4-5D6E-409C-BE32-E72D297353CC}">
              <c16:uniqueId val="{00000001-EA06-4B91-A5E2-360543728CD3}"/>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2.0799999999999999E-2</c:v>
                </c:pt>
              </c:numCache>
            </c:numRef>
          </c:val>
          <c:extLst>
            <c:ext xmlns:c16="http://schemas.microsoft.com/office/drawing/2014/chart" uri="{C3380CC4-5D6E-409C-BE32-E72D297353CC}">
              <c16:uniqueId val="{00000002-EA06-4B91-A5E2-360543728CD3}"/>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0</c:v>
                </c:pt>
              </c:numCache>
            </c:numRef>
          </c:val>
          <c:extLst>
            <c:ext xmlns:c16="http://schemas.microsoft.com/office/drawing/2014/chart" uri="{C3380CC4-5D6E-409C-BE32-E72D297353CC}">
              <c16:uniqueId val="{00000003-EA06-4B91-A5E2-360543728CD3}"/>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0.40620000000000001</c:v>
                </c:pt>
              </c:numCache>
            </c:numRef>
          </c:val>
          <c:extLst>
            <c:ext xmlns:c16="http://schemas.microsoft.com/office/drawing/2014/chart" uri="{C3380CC4-5D6E-409C-BE32-E72D297353CC}">
              <c16:uniqueId val="{00000000-D3E2-4E98-B0F9-61A4462BFAF6}"/>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0.52600000000000002</c:v>
                </c:pt>
              </c:numCache>
            </c:numRef>
          </c:val>
          <c:extLst>
            <c:ext xmlns:c16="http://schemas.microsoft.com/office/drawing/2014/chart" uri="{C3380CC4-5D6E-409C-BE32-E72D297353CC}">
              <c16:uniqueId val="{00000001-D3E2-4E98-B0F9-61A4462BFAF6}"/>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6.25E-2</c:v>
                </c:pt>
              </c:numCache>
            </c:numRef>
          </c:val>
          <c:extLst>
            <c:ext xmlns:c16="http://schemas.microsoft.com/office/drawing/2014/chart" uri="{C3380CC4-5D6E-409C-BE32-E72D297353CC}">
              <c16:uniqueId val="{00000002-D3E2-4E98-B0F9-61A4462BFAF6}"/>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5.1999999999999998E-3</c:v>
                </c:pt>
              </c:numCache>
            </c:numRef>
          </c:val>
          <c:extLst>
            <c:ext xmlns:c16="http://schemas.microsoft.com/office/drawing/2014/chart" uri="{C3380CC4-5D6E-409C-BE32-E72D297353CC}">
              <c16:uniqueId val="{00000003-D3E2-4E98-B0F9-61A4462BFAF6}"/>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0.625</c:v>
                </c:pt>
              </c:numCache>
            </c:numRef>
          </c:val>
          <c:extLst>
            <c:ext xmlns:c16="http://schemas.microsoft.com/office/drawing/2014/chart" uri="{C3380CC4-5D6E-409C-BE32-E72D297353CC}">
              <c16:uniqueId val="{00000000-9895-4683-BCC2-A0042B98E328}"/>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0.36980000000000002</c:v>
                </c:pt>
              </c:numCache>
            </c:numRef>
          </c:val>
          <c:extLst>
            <c:ext xmlns:c16="http://schemas.microsoft.com/office/drawing/2014/chart" uri="{C3380CC4-5D6E-409C-BE32-E72D297353CC}">
              <c16:uniqueId val="{00000001-9895-4683-BCC2-A0042B98E328}"/>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5.1999999999999998E-3</c:v>
                </c:pt>
              </c:numCache>
            </c:numRef>
          </c:val>
          <c:extLst>
            <c:ext xmlns:c16="http://schemas.microsoft.com/office/drawing/2014/chart" uri="{C3380CC4-5D6E-409C-BE32-E72D297353CC}">
              <c16:uniqueId val="{00000002-9895-4683-BCC2-A0042B98E328}"/>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0</c:v>
                </c:pt>
              </c:numCache>
            </c:numRef>
          </c:val>
          <c:extLst>
            <c:ext xmlns:c16="http://schemas.microsoft.com/office/drawing/2014/chart" uri="{C3380CC4-5D6E-409C-BE32-E72D297353CC}">
              <c16:uniqueId val="{00000003-9895-4683-BCC2-A0042B98E328}"/>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0.72919999999999996</c:v>
                </c:pt>
              </c:numCache>
            </c:numRef>
          </c:val>
          <c:extLst>
            <c:ext xmlns:c16="http://schemas.microsoft.com/office/drawing/2014/chart" uri="{C3380CC4-5D6E-409C-BE32-E72D297353CC}">
              <c16:uniqueId val="{00000000-3C8C-48BB-B7E2-3718D064C871}"/>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0.26040000000000002</c:v>
                </c:pt>
              </c:numCache>
            </c:numRef>
          </c:val>
          <c:extLst>
            <c:ext xmlns:c16="http://schemas.microsoft.com/office/drawing/2014/chart" uri="{C3380CC4-5D6E-409C-BE32-E72D297353CC}">
              <c16:uniqueId val="{00000001-3C8C-48BB-B7E2-3718D064C871}"/>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1.04E-2</c:v>
                </c:pt>
              </c:numCache>
            </c:numRef>
          </c:val>
          <c:extLst>
            <c:ext xmlns:c16="http://schemas.microsoft.com/office/drawing/2014/chart" uri="{C3380CC4-5D6E-409C-BE32-E72D297353CC}">
              <c16:uniqueId val="{00000002-3C8C-48BB-B7E2-3718D064C871}"/>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0</c:v>
                </c:pt>
              </c:numCache>
            </c:numRef>
          </c:val>
          <c:extLst>
            <c:ext xmlns:c16="http://schemas.microsoft.com/office/drawing/2014/chart" uri="{C3380CC4-5D6E-409C-BE32-E72D297353CC}">
              <c16:uniqueId val="{00000003-3C8C-48BB-B7E2-3718D064C871}"/>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0.63539999999999996</c:v>
                </c:pt>
              </c:numCache>
            </c:numRef>
          </c:val>
          <c:extLst>
            <c:ext xmlns:c16="http://schemas.microsoft.com/office/drawing/2014/chart" uri="{C3380CC4-5D6E-409C-BE32-E72D297353CC}">
              <c16:uniqueId val="{00000000-F02E-42C8-842A-F471982CFCCA}"/>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0.34899999999999998</c:v>
                </c:pt>
              </c:numCache>
            </c:numRef>
          </c:val>
          <c:extLst>
            <c:ext xmlns:c16="http://schemas.microsoft.com/office/drawing/2014/chart" uri="{C3380CC4-5D6E-409C-BE32-E72D297353CC}">
              <c16:uniqueId val="{00000001-F02E-42C8-842A-F471982CFCCA}"/>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1.5599999999999999E-2</c:v>
                </c:pt>
              </c:numCache>
            </c:numRef>
          </c:val>
          <c:extLst>
            <c:ext xmlns:c16="http://schemas.microsoft.com/office/drawing/2014/chart" uri="{C3380CC4-5D6E-409C-BE32-E72D297353CC}">
              <c16:uniqueId val="{00000002-F02E-42C8-842A-F471982CFCCA}"/>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0</c:v>
                </c:pt>
              </c:numCache>
            </c:numRef>
          </c:val>
          <c:extLst>
            <c:ext xmlns:c16="http://schemas.microsoft.com/office/drawing/2014/chart" uri="{C3380CC4-5D6E-409C-BE32-E72D297353CC}">
              <c16:uniqueId val="{00000003-F02E-42C8-842A-F471982CFCCA}"/>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0.45829999999999999</c:v>
                </c:pt>
              </c:numCache>
            </c:numRef>
          </c:val>
          <c:extLst>
            <c:ext xmlns:c16="http://schemas.microsoft.com/office/drawing/2014/chart" uri="{C3380CC4-5D6E-409C-BE32-E72D297353CC}">
              <c16:uniqueId val="{00000000-0171-4D4B-9016-8122F2422742}"/>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0.49480000000000002</c:v>
                </c:pt>
              </c:numCache>
            </c:numRef>
          </c:val>
          <c:extLst>
            <c:ext xmlns:c16="http://schemas.microsoft.com/office/drawing/2014/chart" uri="{C3380CC4-5D6E-409C-BE32-E72D297353CC}">
              <c16:uniqueId val="{00000001-0171-4D4B-9016-8122F2422742}"/>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4.1700000000000001E-2</c:v>
                </c:pt>
              </c:numCache>
            </c:numRef>
          </c:val>
          <c:extLst>
            <c:ext xmlns:c16="http://schemas.microsoft.com/office/drawing/2014/chart" uri="{C3380CC4-5D6E-409C-BE32-E72D297353CC}">
              <c16:uniqueId val="{00000002-0171-4D4B-9016-8122F2422742}"/>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5.1999999999999998E-3</c:v>
                </c:pt>
              </c:numCache>
            </c:numRef>
          </c:val>
          <c:extLst>
            <c:ext xmlns:c16="http://schemas.microsoft.com/office/drawing/2014/chart" uri="{C3380CC4-5D6E-409C-BE32-E72D297353CC}">
              <c16:uniqueId val="{00000003-0171-4D4B-9016-8122F2422742}"/>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0.44790000000000002</c:v>
                </c:pt>
              </c:numCache>
            </c:numRef>
          </c:val>
          <c:extLst>
            <c:ext xmlns:c16="http://schemas.microsoft.com/office/drawing/2014/chart" uri="{C3380CC4-5D6E-409C-BE32-E72D297353CC}">
              <c16:uniqueId val="{00000000-F3F2-404B-96F2-02678F7957B4}"/>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0.54690000000000005</c:v>
                </c:pt>
              </c:numCache>
            </c:numRef>
          </c:val>
          <c:extLst>
            <c:ext xmlns:c16="http://schemas.microsoft.com/office/drawing/2014/chart" uri="{C3380CC4-5D6E-409C-BE32-E72D297353CC}">
              <c16:uniqueId val="{00000001-F3F2-404B-96F2-02678F7957B4}"/>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5.1999999999999998E-3</c:v>
                </c:pt>
              </c:numCache>
            </c:numRef>
          </c:val>
          <c:extLst>
            <c:ext xmlns:c16="http://schemas.microsoft.com/office/drawing/2014/chart" uri="{C3380CC4-5D6E-409C-BE32-E72D297353CC}">
              <c16:uniqueId val="{00000002-F3F2-404B-96F2-02678F7957B4}"/>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0</c:v>
                </c:pt>
              </c:numCache>
            </c:numRef>
          </c:val>
          <c:extLst>
            <c:ext xmlns:c16="http://schemas.microsoft.com/office/drawing/2014/chart" uri="{C3380CC4-5D6E-409C-BE32-E72D297353CC}">
              <c16:uniqueId val="{00000003-F3F2-404B-96F2-02678F7957B4}"/>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0.377</c:v>
                </c:pt>
              </c:numCache>
            </c:numRef>
          </c:val>
          <c:extLst>
            <c:ext xmlns:c16="http://schemas.microsoft.com/office/drawing/2014/chart" uri="{C3380CC4-5D6E-409C-BE32-E72D297353CC}">
              <c16:uniqueId val="{00000000-C79B-4D7D-8A6B-B8E0B26A9E7E}"/>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0.60729999999999995</c:v>
                </c:pt>
              </c:numCache>
            </c:numRef>
          </c:val>
          <c:extLst>
            <c:ext xmlns:c16="http://schemas.microsoft.com/office/drawing/2014/chart" uri="{C3380CC4-5D6E-409C-BE32-E72D297353CC}">
              <c16:uniqueId val="{00000001-C79B-4D7D-8A6B-B8E0B26A9E7E}"/>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1.5699999999999999E-2</c:v>
                </c:pt>
              </c:numCache>
            </c:numRef>
          </c:val>
          <c:extLst>
            <c:ext xmlns:c16="http://schemas.microsoft.com/office/drawing/2014/chart" uri="{C3380CC4-5D6E-409C-BE32-E72D297353CC}">
              <c16:uniqueId val="{00000002-C79B-4D7D-8A6B-B8E0B26A9E7E}"/>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0</c:v>
                </c:pt>
              </c:numCache>
            </c:numRef>
          </c:val>
          <c:extLst>
            <c:ext xmlns:c16="http://schemas.microsoft.com/office/drawing/2014/chart" uri="{C3380CC4-5D6E-409C-BE32-E72D297353CC}">
              <c16:uniqueId val="{00000003-C79B-4D7D-8A6B-B8E0B26A9E7E}"/>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0.32290000000000002</c:v>
                </c:pt>
              </c:numCache>
            </c:numRef>
          </c:val>
          <c:extLst>
            <c:ext xmlns:c16="http://schemas.microsoft.com/office/drawing/2014/chart" uri="{C3380CC4-5D6E-409C-BE32-E72D297353CC}">
              <c16:uniqueId val="{00000000-4E21-4FDB-957F-AFBC6F854CFE}"/>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0.59899999999999998</c:v>
                </c:pt>
              </c:numCache>
            </c:numRef>
          </c:val>
          <c:extLst>
            <c:ext xmlns:c16="http://schemas.microsoft.com/office/drawing/2014/chart" uri="{C3380CC4-5D6E-409C-BE32-E72D297353CC}">
              <c16:uniqueId val="{00000001-4E21-4FDB-957F-AFBC6F854CFE}"/>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6.7699999999999996E-2</c:v>
                </c:pt>
              </c:numCache>
            </c:numRef>
          </c:val>
          <c:extLst>
            <c:ext xmlns:c16="http://schemas.microsoft.com/office/drawing/2014/chart" uri="{C3380CC4-5D6E-409C-BE32-E72D297353CC}">
              <c16:uniqueId val="{00000002-4E21-4FDB-957F-AFBC6F854CFE}"/>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1.04E-2</c:v>
                </c:pt>
              </c:numCache>
            </c:numRef>
          </c:val>
          <c:extLst>
            <c:ext xmlns:c16="http://schemas.microsoft.com/office/drawing/2014/chart" uri="{C3380CC4-5D6E-409C-BE32-E72D297353CC}">
              <c16:uniqueId val="{00000003-4E21-4FDB-957F-AFBC6F854CFE}"/>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0.46879999999999999</c:v>
                </c:pt>
              </c:numCache>
            </c:numRef>
          </c:val>
          <c:extLst>
            <c:ext xmlns:c16="http://schemas.microsoft.com/office/drawing/2014/chart" uri="{C3380CC4-5D6E-409C-BE32-E72D297353CC}">
              <c16:uniqueId val="{00000000-4BA3-43CF-BEA4-3445F14827F5}"/>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0.5</c:v>
                </c:pt>
              </c:numCache>
            </c:numRef>
          </c:val>
          <c:extLst>
            <c:ext xmlns:c16="http://schemas.microsoft.com/office/drawing/2014/chart" uri="{C3380CC4-5D6E-409C-BE32-E72D297353CC}">
              <c16:uniqueId val="{00000001-4BA3-43CF-BEA4-3445F14827F5}"/>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2.5999999999999999E-2</c:v>
                </c:pt>
              </c:numCache>
            </c:numRef>
          </c:val>
          <c:extLst>
            <c:ext xmlns:c16="http://schemas.microsoft.com/office/drawing/2014/chart" uri="{C3380CC4-5D6E-409C-BE32-E72D297353CC}">
              <c16:uniqueId val="{00000002-4BA3-43CF-BEA4-3445F14827F5}"/>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5.1999999999999998E-3</c:v>
                </c:pt>
              </c:numCache>
            </c:numRef>
          </c:val>
          <c:extLst>
            <c:ext xmlns:c16="http://schemas.microsoft.com/office/drawing/2014/chart" uri="{C3380CC4-5D6E-409C-BE32-E72D297353CC}">
              <c16:uniqueId val="{00000003-4BA3-43CF-BEA4-3445F14827F5}"/>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0.4375</c:v>
                </c:pt>
              </c:numCache>
            </c:numRef>
          </c:val>
          <c:extLst>
            <c:ext xmlns:c16="http://schemas.microsoft.com/office/drawing/2014/chart" uri="{C3380CC4-5D6E-409C-BE32-E72D297353CC}">
              <c16:uniqueId val="{00000000-E245-4FC0-A0AE-A0FF49067D39}"/>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0.47920000000000001</c:v>
                </c:pt>
              </c:numCache>
            </c:numRef>
          </c:val>
          <c:extLst>
            <c:ext xmlns:c16="http://schemas.microsoft.com/office/drawing/2014/chart" uri="{C3380CC4-5D6E-409C-BE32-E72D297353CC}">
              <c16:uniqueId val="{00000001-E245-4FC0-A0AE-A0FF49067D39}"/>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7.2900000000000006E-2</c:v>
                </c:pt>
              </c:numCache>
            </c:numRef>
          </c:val>
          <c:extLst>
            <c:ext xmlns:c16="http://schemas.microsoft.com/office/drawing/2014/chart" uri="{C3380CC4-5D6E-409C-BE32-E72D297353CC}">
              <c16:uniqueId val="{00000002-E245-4FC0-A0AE-A0FF49067D39}"/>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1.04E-2</c:v>
                </c:pt>
              </c:numCache>
            </c:numRef>
          </c:val>
          <c:extLst>
            <c:ext xmlns:c16="http://schemas.microsoft.com/office/drawing/2014/chart" uri="{C3380CC4-5D6E-409C-BE32-E72D297353CC}">
              <c16:uniqueId val="{00000003-E245-4FC0-A0AE-A0FF49067D39}"/>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0.68230000000000002</c:v>
                </c:pt>
              </c:numCache>
            </c:numRef>
          </c:val>
          <c:extLst>
            <c:ext xmlns:c16="http://schemas.microsoft.com/office/drawing/2014/chart" uri="{C3380CC4-5D6E-409C-BE32-E72D297353CC}">
              <c16:uniqueId val="{00000000-89B3-4969-8110-D00618A39A9C}"/>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0.3125</c:v>
                </c:pt>
              </c:numCache>
            </c:numRef>
          </c:val>
          <c:extLst>
            <c:ext xmlns:c16="http://schemas.microsoft.com/office/drawing/2014/chart" uri="{C3380CC4-5D6E-409C-BE32-E72D297353CC}">
              <c16:uniqueId val="{00000001-89B3-4969-8110-D00618A39A9C}"/>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5.1999999999999998E-3</c:v>
                </c:pt>
              </c:numCache>
            </c:numRef>
          </c:val>
          <c:extLst>
            <c:ext xmlns:c16="http://schemas.microsoft.com/office/drawing/2014/chart" uri="{C3380CC4-5D6E-409C-BE32-E72D297353CC}">
              <c16:uniqueId val="{00000002-89B3-4969-8110-D00618A39A9C}"/>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0</c:v>
                </c:pt>
              </c:numCache>
            </c:numRef>
          </c:val>
          <c:extLst>
            <c:ext xmlns:c16="http://schemas.microsoft.com/office/drawing/2014/chart" uri="{C3380CC4-5D6E-409C-BE32-E72D297353CC}">
              <c16:uniqueId val="{00000003-89B3-4969-8110-D00618A39A9C}"/>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0.54690000000000005</c:v>
                </c:pt>
              </c:numCache>
            </c:numRef>
          </c:val>
          <c:extLst>
            <c:ext xmlns:c16="http://schemas.microsoft.com/office/drawing/2014/chart" uri="{C3380CC4-5D6E-409C-BE32-E72D297353CC}">
              <c16:uniqueId val="{00000000-B60E-486E-8925-729F6EA28E35}"/>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0.42709999999999998</c:v>
                </c:pt>
              </c:numCache>
            </c:numRef>
          </c:val>
          <c:extLst>
            <c:ext xmlns:c16="http://schemas.microsoft.com/office/drawing/2014/chart" uri="{C3380CC4-5D6E-409C-BE32-E72D297353CC}">
              <c16:uniqueId val="{00000001-B60E-486E-8925-729F6EA28E35}"/>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2.5999999999999999E-2</c:v>
                </c:pt>
              </c:numCache>
            </c:numRef>
          </c:val>
          <c:extLst>
            <c:ext xmlns:c16="http://schemas.microsoft.com/office/drawing/2014/chart" uri="{C3380CC4-5D6E-409C-BE32-E72D297353CC}">
              <c16:uniqueId val="{00000002-B60E-486E-8925-729F6EA28E35}"/>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0</c:v>
                </c:pt>
              </c:numCache>
            </c:numRef>
          </c:val>
          <c:extLst>
            <c:ext xmlns:c16="http://schemas.microsoft.com/office/drawing/2014/chart" uri="{C3380CC4-5D6E-409C-BE32-E72D297353CC}">
              <c16:uniqueId val="{00000003-B60E-486E-8925-729F6EA28E35}"/>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0.27129999999999999</c:v>
                </c:pt>
              </c:numCache>
            </c:numRef>
          </c:val>
          <c:extLst>
            <c:ext xmlns:c16="http://schemas.microsoft.com/office/drawing/2014/chart" uri="{C3380CC4-5D6E-409C-BE32-E72D297353CC}">
              <c16:uniqueId val="{00000000-C425-44CD-A60C-DFE3D753BC0E}"/>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0.53190000000000004</c:v>
                </c:pt>
              </c:numCache>
            </c:numRef>
          </c:val>
          <c:extLst>
            <c:ext xmlns:c16="http://schemas.microsoft.com/office/drawing/2014/chart" uri="{C3380CC4-5D6E-409C-BE32-E72D297353CC}">
              <c16:uniqueId val="{00000001-C425-44CD-A60C-DFE3D753BC0E}"/>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0.17549999999999999</c:v>
                </c:pt>
              </c:numCache>
            </c:numRef>
          </c:val>
          <c:extLst>
            <c:ext xmlns:c16="http://schemas.microsoft.com/office/drawing/2014/chart" uri="{C3380CC4-5D6E-409C-BE32-E72D297353CC}">
              <c16:uniqueId val="{00000002-C425-44CD-A60C-DFE3D753BC0E}"/>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2.1299999999999999E-2</c:v>
                </c:pt>
              </c:numCache>
            </c:numRef>
          </c:val>
          <c:extLst>
            <c:ext xmlns:c16="http://schemas.microsoft.com/office/drawing/2014/chart" uri="{C3380CC4-5D6E-409C-BE32-E72D297353CC}">
              <c16:uniqueId val="{00000003-C425-44CD-A60C-DFE3D753BC0E}"/>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0.53649999999999998</c:v>
                </c:pt>
              </c:numCache>
            </c:numRef>
          </c:val>
          <c:extLst>
            <c:ext xmlns:c16="http://schemas.microsoft.com/office/drawing/2014/chart" uri="{C3380CC4-5D6E-409C-BE32-E72D297353CC}">
              <c16:uniqueId val="{00000000-AF01-4A0D-9400-5DFFD9796565}"/>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0.4375</c:v>
                </c:pt>
              </c:numCache>
            </c:numRef>
          </c:val>
          <c:extLst>
            <c:ext xmlns:c16="http://schemas.microsoft.com/office/drawing/2014/chart" uri="{C3380CC4-5D6E-409C-BE32-E72D297353CC}">
              <c16:uniqueId val="{00000001-AF01-4A0D-9400-5DFFD9796565}"/>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2.0799999999999999E-2</c:v>
                </c:pt>
              </c:numCache>
            </c:numRef>
          </c:val>
          <c:extLst>
            <c:ext xmlns:c16="http://schemas.microsoft.com/office/drawing/2014/chart" uri="{C3380CC4-5D6E-409C-BE32-E72D297353CC}">
              <c16:uniqueId val="{00000002-AF01-4A0D-9400-5DFFD9796565}"/>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5.1999999999999998E-3</c:v>
                </c:pt>
              </c:numCache>
            </c:numRef>
          </c:val>
          <c:extLst>
            <c:ext xmlns:c16="http://schemas.microsoft.com/office/drawing/2014/chart" uri="{C3380CC4-5D6E-409C-BE32-E72D297353CC}">
              <c16:uniqueId val="{00000003-AF01-4A0D-9400-5DFFD9796565}"/>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0.46350000000000002</c:v>
                </c:pt>
              </c:numCache>
            </c:numRef>
          </c:val>
          <c:extLst>
            <c:ext xmlns:c16="http://schemas.microsoft.com/office/drawing/2014/chart" uri="{C3380CC4-5D6E-409C-BE32-E72D297353CC}">
              <c16:uniqueId val="{00000000-A79E-41B6-97A6-022C33513F94}"/>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0.48959999999999998</c:v>
                </c:pt>
              </c:numCache>
            </c:numRef>
          </c:val>
          <c:extLst>
            <c:ext xmlns:c16="http://schemas.microsoft.com/office/drawing/2014/chart" uri="{C3380CC4-5D6E-409C-BE32-E72D297353CC}">
              <c16:uniqueId val="{00000001-A79E-41B6-97A6-022C33513F94}"/>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4.6899999999999997E-2</c:v>
                </c:pt>
              </c:numCache>
            </c:numRef>
          </c:val>
          <c:extLst>
            <c:ext xmlns:c16="http://schemas.microsoft.com/office/drawing/2014/chart" uri="{C3380CC4-5D6E-409C-BE32-E72D297353CC}">
              <c16:uniqueId val="{00000002-A79E-41B6-97A6-022C33513F94}"/>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0</c:v>
                </c:pt>
              </c:numCache>
            </c:numRef>
          </c:val>
          <c:extLst>
            <c:ext xmlns:c16="http://schemas.microsoft.com/office/drawing/2014/chart" uri="{C3380CC4-5D6E-409C-BE32-E72D297353CC}">
              <c16:uniqueId val="{00000003-A79E-41B6-97A6-022C33513F94}"/>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0.33850000000000002</c:v>
                </c:pt>
              </c:numCache>
            </c:numRef>
          </c:val>
          <c:extLst>
            <c:ext xmlns:c16="http://schemas.microsoft.com/office/drawing/2014/chart" uri="{C3380CC4-5D6E-409C-BE32-E72D297353CC}">
              <c16:uniqueId val="{00000000-5CAB-4325-9548-DCE2B2B22253}"/>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0.60940000000000005</c:v>
                </c:pt>
              </c:numCache>
            </c:numRef>
          </c:val>
          <c:extLst>
            <c:ext xmlns:c16="http://schemas.microsoft.com/office/drawing/2014/chart" uri="{C3380CC4-5D6E-409C-BE32-E72D297353CC}">
              <c16:uniqueId val="{00000001-5CAB-4325-9548-DCE2B2B22253}"/>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4.6899999999999997E-2</c:v>
                </c:pt>
              </c:numCache>
            </c:numRef>
          </c:val>
          <c:extLst>
            <c:ext xmlns:c16="http://schemas.microsoft.com/office/drawing/2014/chart" uri="{C3380CC4-5D6E-409C-BE32-E72D297353CC}">
              <c16:uniqueId val="{00000002-5CAB-4325-9548-DCE2B2B22253}"/>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5.1999999999999998E-3</c:v>
                </c:pt>
              </c:numCache>
            </c:numRef>
          </c:val>
          <c:extLst>
            <c:ext xmlns:c16="http://schemas.microsoft.com/office/drawing/2014/chart" uri="{C3380CC4-5D6E-409C-BE32-E72D297353CC}">
              <c16:uniqueId val="{00000003-5CAB-4325-9548-DCE2B2B22253}"/>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0.46879999999999999</c:v>
                </c:pt>
              </c:numCache>
            </c:numRef>
          </c:val>
          <c:extLst>
            <c:ext xmlns:c16="http://schemas.microsoft.com/office/drawing/2014/chart" uri="{C3380CC4-5D6E-409C-BE32-E72D297353CC}">
              <c16:uniqueId val="{00000000-5EC1-4A30-8207-EA8B9D009BE6}"/>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0.50519999999999998</c:v>
                </c:pt>
              </c:numCache>
            </c:numRef>
          </c:val>
          <c:extLst>
            <c:ext xmlns:c16="http://schemas.microsoft.com/office/drawing/2014/chart" uri="{C3380CC4-5D6E-409C-BE32-E72D297353CC}">
              <c16:uniqueId val="{00000001-5EC1-4A30-8207-EA8B9D009BE6}"/>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2.5999999999999999E-2</c:v>
                </c:pt>
              </c:numCache>
            </c:numRef>
          </c:val>
          <c:extLst>
            <c:ext xmlns:c16="http://schemas.microsoft.com/office/drawing/2014/chart" uri="{C3380CC4-5D6E-409C-BE32-E72D297353CC}">
              <c16:uniqueId val="{00000002-5EC1-4A30-8207-EA8B9D009BE6}"/>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0</c:v>
                </c:pt>
              </c:numCache>
            </c:numRef>
          </c:val>
          <c:extLst>
            <c:ext xmlns:c16="http://schemas.microsoft.com/office/drawing/2014/chart" uri="{C3380CC4-5D6E-409C-BE32-E72D297353CC}">
              <c16:uniqueId val="{00000003-5EC1-4A30-8207-EA8B9D009BE6}"/>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088B-4B0D-9BD2-2F7DB5FFDC1B}"/>
              </c:ext>
            </c:extLst>
          </c:dPt>
          <c:dPt>
            <c:idx val="1"/>
            <c:invertIfNegative val="0"/>
            <c:bubble3D val="0"/>
            <c:spPr>
              <a:solidFill>
                <a:srgbClr val="507CB6"/>
              </a:solidFill>
              <a:ln w="0">
                <a:noFill/>
              </a:ln>
            </c:spPr>
            <c:extLst>
              <c:ext xmlns:c16="http://schemas.microsoft.com/office/drawing/2014/chart" uri="{C3380CC4-5D6E-409C-BE32-E72D297353CC}">
                <c16:uniqueId val="{00000003-088B-4B0D-9BD2-2F7DB5FFDC1B}"/>
              </c:ext>
            </c:extLst>
          </c:dPt>
          <c:cat>
            <c:strRef>
              <c:f>Sheet1!$A$2:$A$3</c:f>
              <c:strCache>
                <c:ptCount val="2"/>
                <c:pt idx="0">
                  <c:v>Leave</c:v>
                </c:pt>
                <c:pt idx="1">
                  <c:v>Keep</c:v>
                </c:pt>
              </c:strCache>
            </c:strRef>
          </c:cat>
          <c:val>
            <c:numRef>
              <c:f>Sheet1!$B$2:$B$3</c:f>
              <c:numCache>
                <c:formatCode>0.00%</c:formatCode>
                <c:ptCount val="2"/>
                <c:pt idx="0">
                  <c:v>0.125</c:v>
                </c:pt>
                <c:pt idx="1">
                  <c:v>0.875</c:v>
                </c:pt>
              </c:numCache>
            </c:numRef>
          </c:val>
          <c:extLst>
            <c:ext xmlns:c16="http://schemas.microsoft.com/office/drawing/2014/chart" uri="{C3380CC4-5D6E-409C-BE32-E72D297353CC}">
              <c16:uniqueId val="{00000004-088B-4B0D-9BD2-2F7DB5FFDC1B}"/>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82FE-403F-8F8F-43EBD89EFB8F}"/>
              </c:ext>
            </c:extLst>
          </c:dPt>
          <c:dPt>
            <c:idx val="1"/>
            <c:invertIfNegative val="0"/>
            <c:bubble3D val="0"/>
            <c:spPr>
              <a:solidFill>
                <a:srgbClr val="507CB6"/>
              </a:solidFill>
              <a:ln w="0">
                <a:noFill/>
              </a:ln>
            </c:spPr>
            <c:extLst>
              <c:ext xmlns:c16="http://schemas.microsoft.com/office/drawing/2014/chart" uri="{C3380CC4-5D6E-409C-BE32-E72D297353CC}">
                <c16:uniqueId val="{00000003-82FE-403F-8F8F-43EBD89EFB8F}"/>
              </c:ext>
            </c:extLst>
          </c:dPt>
          <c:cat>
            <c:strRef>
              <c:f>Sheet1!$A$2:$A$3</c:f>
              <c:strCache>
                <c:ptCount val="2"/>
                <c:pt idx="0">
                  <c:v>Leave</c:v>
                </c:pt>
                <c:pt idx="1">
                  <c:v>Keep</c:v>
                </c:pt>
              </c:strCache>
            </c:strRef>
          </c:cat>
          <c:val>
            <c:numRef>
              <c:f>Sheet1!$B$2:$B$3</c:f>
              <c:numCache>
                <c:formatCode>0.00%</c:formatCode>
                <c:ptCount val="2"/>
                <c:pt idx="0">
                  <c:v>0.43230000000000002</c:v>
                </c:pt>
                <c:pt idx="1">
                  <c:v>0.56769999999999998</c:v>
                </c:pt>
              </c:numCache>
            </c:numRef>
          </c:val>
          <c:extLst>
            <c:ext xmlns:c16="http://schemas.microsoft.com/office/drawing/2014/chart" uri="{C3380CC4-5D6E-409C-BE32-E72D297353CC}">
              <c16:uniqueId val="{00000004-82FE-403F-8F8F-43EBD89EFB8F}"/>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D02F-41D4-A1CE-353D39A79726}"/>
              </c:ext>
            </c:extLst>
          </c:dPt>
          <c:dPt>
            <c:idx val="1"/>
            <c:invertIfNegative val="0"/>
            <c:bubble3D val="0"/>
            <c:spPr>
              <a:solidFill>
                <a:srgbClr val="507CB6"/>
              </a:solidFill>
              <a:ln w="0">
                <a:noFill/>
              </a:ln>
            </c:spPr>
            <c:extLst>
              <c:ext xmlns:c16="http://schemas.microsoft.com/office/drawing/2014/chart" uri="{C3380CC4-5D6E-409C-BE32-E72D297353CC}">
                <c16:uniqueId val="{00000003-D02F-41D4-A1CE-353D39A79726}"/>
              </c:ext>
            </c:extLst>
          </c:dPt>
          <c:cat>
            <c:strRef>
              <c:f>Sheet1!$A$2:$A$3</c:f>
              <c:strCache>
                <c:ptCount val="2"/>
                <c:pt idx="0">
                  <c:v>Leave</c:v>
                </c:pt>
                <c:pt idx="1">
                  <c:v>Keep</c:v>
                </c:pt>
              </c:strCache>
            </c:strRef>
          </c:cat>
          <c:val>
            <c:numRef>
              <c:f>Sheet1!$B$2:$B$3</c:f>
              <c:numCache>
                <c:formatCode>0.00%</c:formatCode>
                <c:ptCount val="2"/>
                <c:pt idx="0">
                  <c:v>0.48949999999999999</c:v>
                </c:pt>
                <c:pt idx="1">
                  <c:v>0.51049999999999995</c:v>
                </c:pt>
              </c:numCache>
            </c:numRef>
          </c:val>
          <c:extLst>
            <c:ext xmlns:c16="http://schemas.microsoft.com/office/drawing/2014/chart" uri="{C3380CC4-5D6E-409C-BE32-E72D297353CC}">
              <c16:uniqueId val="{00000004-D02F-41D4-A1CE-353D39A79726}"/>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0B3C-4340-AEC9-B9D6EE711759}"/>
              </c:ext>
            </c:extLst>
          </c:dPt>
          <c:dPt>
            <c:idx val="1"/>
            <c:invertIfNegative val="0"/>
            <c:bubble3D val="0"/>
            <c:spPr>
              <a:solidFill>
                <a:srgbClr val="507CB6"/>
              </a:solidFill>
              <a:ln w="0">
                <a:noFill/>
              </a:ln>
            </c:spPr>
            <c:extLst>
              <c:ext xmlns:c16="http://schemas.microsoft.com/office/drawing/2014/chart" uri="{C3380CC4-5D6E-409C-BE32-E72D297353CC}">
                <c16:uniqueId val="{00000003-0B3C-4340-AEC9-B9D6EE711759}"/>
              </c:ext>
            </c:extLst>
          </c:dPt>
          <c:dPt>
            <c:idx val="2"/>
            <c:invertIfNegative val="0"/>
            <c:bubble3D val="0"/>
            <c:spPr>
              <a:solidFill>
                <a:srgbClr val="F9BE00"/>
              </a:solidFill>
              <a:ln w="0">
                <a:noFill/>
              </a:ln>
            </c:spPr>
            <c:extLst>
              <c:ext xmlns:c16="http://schemas.microsoft.com/office/drawing/2014/chart" uri="{C3380CC4-5D6E-409C-BE32-E72D297353CC}">
                <c16:uniqueId val="{00000005-0B3C-4340-AEC9-B9D6EE711759}"/>
              </c:ext>
            </c:extLst>
          </c:dPt>
          <c:dPt>
            <c:idx val="3"/>
            <c:invertIfNegative val="0"/>
            <c:bubble3D val="0"/>
            <c:spPr>
              <a:solidFill>
                <a:srgbClr val="6BC8CD"/>
              </a:solidFill>
              <a:ln w="0">
                <a:noFill/>
              </a:ln>
            </c:spPr>
            <c:extLst>
              <c:ext xmlns:c16="http://schemas.microsoft.com/office/drawing/2014/chart" uri="{C3380CC4-5D6E-409C-BE32-E72D297353CC}">
                <c16:uniqueId val="{00000007-0B3C-4340-AEC9-B9D6EE711759}"/>
              </c:ext>
            </c:extLst>
          </c:dPt>
          <c:cat>
            <c:strRef>
              <c:f>Sheet1!$A$2:$A$5</c:f>
              <c:strCache>
                <c:ptCount val="4"/>
                <c:pt idx="0">
                  <c:v>Strongly agree</c:v>
                </c:pt>
                <c:pt idx="1">
                  <c:v>Agree</c:v>
                </c:pt>
                <c:pt idx="2">
                  <c:v>Disagree</c:v>
                </c:pt>
                <c:pt idx="3">
                  <c:v>Strongly disagree</c:v>
                </c:pt>
              </c:strCache>
            </c:strRef>
          </c:cat>
          <c:val>
            <c:numRef>
              <c:f>Sheet1!$B$2:$B$5</c:f>
              <c:numCache>
                <c:formatCode>0.00%</c:formatCode>
                <c:ptCount val="4"/>
                <c:pt idx="0">
                  <c:v>0.30230000000000001</c:v>
                </c:pt>
                <c:pt idx="1">
                  <c:v>0.65700000000000003</c:v>
                </c:pt>
                <c:pt idx="2">
                  <c:v>2.9100000000000001E-2</c:v>
                </c:pt>
                <c:pt idx="3">
                  <c:v>1.1599999999999999E-2</c:v>
                </c:pt>
              </c:numCache>
            </c:numRef>
          </c:val>
          <c:extLst>
            <c:ext xmlns:c16="http://schemas.microsoft.com/office/drawing/2014/chart" uri="{C3380CC4-5D6E-409C-BE32-E72D297353CC}">
              <c16:uniqueId val="{00000008-0B3C-4340-AEC9-B9D6EE711759}"/>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0.67710000000000004</c:v>
                </c:pt>
              </c:numCache>
            </c:numRef>
          </c:val>
          <c:extLst>
            <c:ext xmlns:c16="http://schemas.microsoft.com/office/drawing/2014/chart" uri="{C3380CC4-5D6E-409C-BE32-E72D297353CC}">
              <c16:uniqueId val="{00000000-743F-4266-A60D-88E802F5151F}"/>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0.3125</c:v>
                </c:pt>
              </c:numCache>
            </c:numRef>
          </c:val>
          <c:extLst>
            <c:ext xmlns:c16="http://schemas.microsoft.com/office/drawing/2014/chart" uri="{C3380CC4-5D6E-409C-BE32-E72D297353CC}">
              <c16:uniqueId val="{00000001-743F-4266-A60D-88E802F5151F}"/>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1.04E-2</c:v>
                </c:pt>
              </c:numCache>
            </c:numRef>
          </c:val>
          <c:extLst>
            <c:ext xmlns:c16="http://schemas.microsoft.com/office/drawing/2014/chart" uri="{C3380CC4-5D6E-409C-BE32-E72D297353CC}">
              <c16:uniqueId val="{00000002-743F-4266-A60D-88E802F5151F}"/>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0</c:v>
                </c:pt>
              </c:numCache>
            </c:numRef>
          </c:val>
          <c:extLst>
            <c:ext xmlns:c16="http://schemas.microsoft.com/office/drawing/2014/chart" uri="{C3380CC4-5D6E-409C-BE32-E72D297353CC}">
              <c16:uniqueId val="{00000003-743F-4266-A60D-88E802F5151F}"/>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68E7-4297-BB03-244AE1FFDC47}"/>
              </c:ext>
            </c:extLst>
          </c:dPt>
          <c:dPt>
            <c:idx val="1"/>
            <c:invertIfNegative val="0"/>
            <c:bubble3D val="0"/>
            <c:spPr>
              <a:solidFill>
                <a:srgbClr val="507CB6"/>
              </a:solidFill>
              <a:ln w="0">
                <a:noFill/>
              </a:ln>
            </c:spPr>
            <c:extLst>
              <c:ext xmlns:c16="http://schemas.microsoft.com/office/drawing/2014/chart" uri="{C3380CC4-5D6E-409C-BE32-E72D297353CC}">
                <c16:uniqueId val="{00000003-68E7-4297-BB03-244AE1FFDC47}"/>
              </c:ext>
            </c:extLst>
          </c:dPt>
          <c:dPt>
            <c:idx val="2"/>
            <c:invertIfNegative val="0"/>
            <c:bubble3D val="0"/>
            <c:spPr>
              <a:solidFill>
                <a:srgbClr val="F9BE00"/>
              </a:solidFill>
              <a:ln w="0">
                <a:noFill/>
              </a:ln>
            </c:spPr>
            <c:extLst>
              <c:ext xmlns:c16="http://schemas.microsoft.com/office/drawing/2014/chart" uri="{C3380CC4-5D6E-409C-BE32-E72D297353CC}">
                <c16:uniqueId val="{00000005-68E7-4297-BB03-244AE1FFDC47}"/>
              </c:ext>
            </c:extLst>
          </c:dPt>
          <c:dPt>
            <c:idx val="3"/>
            <c:invertIfNegative val="0"/>
            <c:bubble3D val="0"/>
            <c:spPr>
              <a:solidFill>
                <a:srgbClr val="6BC8CD"/>
              </a:solidFill>
              <a:ln w="0">
                <a:noFill/>
              </a:ln>
            </c:spPr>
            <c:extLst>
              <c:ext xmlns:c16="http://schemas.microsoft.com/office/drawing/2014/chart" uri="{C3380CC4-5D6E-409C-BE32-E72D297353CC}">
                <c16:uniqueId val="{00000007-68E7-4297-BB03-244AE1FFDC47}"/>
              </c:ext>
            </c:extLst>
          </c:dPt>
          <c:cat>
            <c:strRef>
              <c:f>Sheet1!$A$2:$A$5</c:f>
              <c:strCache>
                <c:ptCount val="4"/>
                <c:pt idx="0">
                  <c:v>Strongly agree</c:v>
                </c:pt>
                <c:pt idx="1">
                  <c:v>Agree</c:v>
                </c:pt>
                <c:pt idx="2">
                  <c:v>Disagree</c:v>
                </c:pt>
                <c:pt idx="3">
                  <c:v>Strongly disagree</c:v>
                </c:pt>
              </c:strCache>
            </c:strRef>
          </c:cat>
          <c:val>
            <c:numRef>
              <c:f>Sheet1!$B$2:$B$5</c:f>
              <c:numCache>
                <c:formatCode>0.00%</c:formatCode>
                <c:ptCount val="4"/>
                <c:pt idx="0">
                  <c:v>0.48149999999999998</c:v>
                </c:pt>
                <c:pt idx="1">
                  <c:v>0.51319999999999999</c:v>
                </c:pt>
                <c:pt idx="2">
                  <c:v>5.3E-3</c:v>
                </c:pt>
                <c:pt idx="3">
                  <c:v>0</c:v>
                </c:pt>
              </c:numCache>
            </c:numRef>
          </c:val>
          <c:extLst>
            <c:ext xmlns:c16="http://schemas.microsoft.com/office/drawing/2014/chart" uri="{C3380CC4-5D6E-409C-BE32-E72D297353CC}">
              <c16:uniqueId val="{00000008-68E7-4297-BB03-244AE1FFDC47}"/>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B38D-40B3-9219-661F895A1620}"/>
              </c:ext>
            </c:extLst>
          </c:dPt>
          <c:dPt>
            <c:idx val="1"/>
            <c:invertIfNegative val="0"/>
            <c:bubble3D val="0"/>
            <c:spPr>
              <a:solidFill>
                <a:srgbClr val="507CB6"/>
              </a:solidFill>
              <a:ln w="0">
                <a:noFill/>
              </a:ln>
            </c:spPr>
            <c:extLst>
              <c:ext xmlns:c16="http://schemas.microsoft.com/office/drawing/2014/chart" uri="{C3380CC4-5D6E-409C-BE32-E72D297353CC}">
                <c16:uniqueId val="{00000003-B38D-40B3-9219-661F895A1620}"/>
              </c:ext>
            </c:extLst>
          </c:dPt>
          <c:dPt>
            <c:idx val="2"/>
            <c:invertIfNegative val="0"/>
            <c:bubble3D val="0"/>
            <c:spPr>
              <a:solidFill>
                <a:srgbClr val="F9BE00"/>
              </a:solidFill>
              <a:ln w="0">
                <a:noFill/>
              </a:ln>
            </c:spPr>
            <c:extLst>
              <c:ext xmlns:c16="http://schemas.microsoft.com/office/drawing/2014/chart" uri="{C3380CC4-5D6E-409C-BE32-E72D297353CC}">
                <c16:uniqueId val="{00000005-B38D-40B3-9219-661F895A1620}"/>
              </c:ext>
            </c:extLst>
          </c:dPt>
          <c:dPt>
            <c:idx val="3"/>
            <c:invertIfNegative val="0"/>
            <c:bubble3D val="0"/>
            <c:spPr>
              <a:solidFill>
                <a:srgbClr val="6BC8CD"/>
              </a:solidFill>
              <a:ln w="0">
                <a:noFill/>
              </a:ln>
            </c:spPr>
            <c:extLst>
              <c:ext xmlns:c16="http://schemas.microsoft.com/office/drawing/2014/chart" uri="{C3380CC4-5D6E-409C-BE32-E72D297353CC}">
                <c16:uniqueId val="{00000007-B38D-40B3-9219-661F895A1620}"/>
              </c:ext>
            </c:extLst>
          </c:dPt>
          <c:cat>
            <c:strRef>
              <c:f>Sheet1!$A$2:$A$5</c:f>
              <c:strCache>
                <c:ptCount val="4"/>
                <c:pt idx="0">
                  <c:v>Strongly agree</c:v>
                </c:pt>
                <c:pt idx="1">
                  <c:v>Agree</c:v>
                </c:pt>
                <c:pt idx="2">
                  <c:v>Disagree</c:v>
                </c:pt>
                <c:pt idx="3">
                  <c:v>Strongly disagree</c:v>
                </c:pt>
              </c:strCache>
            </c:strRef>
          </c:cat>
          <c:val>
            <c:numRef>
              <c:f>Sheet1!$B$2:$B$5</c:f>
              <c:numCache>
                <c:formatCode>0.00%</c:formatCode>
                <c:ptCount val="4"/>
                <c:pt idx="0">
                  <c:v>0.28339999999999999</c:v>
                </c:pt>
                <c:pt idx="1">
                  <c:v>0.57220000000000004</c:v>
                </c:pt>
                <c:pt idx="2">
                  <c:v>0.13370000000000001</c:v>
                </c:pt>
                <c:pt idx="3">
                  <c:v>1.0699999999999999E-2</c:v>
                </c:pt>
              </c:numCache>
            </c:numRef>
          </c:val>
          <c:extLst>
            <c:ext xmlns:c16="http://schemas.microsoft.com/office/drawing/2014/chart" uri="{C3380CC4-5D6E-409C-BE32-E72D297353CC}">
              <c16:uniqueId val="{00000008-B38D-40B3-9219-661F895A1620}"/>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67A8-47B7-A6CA-A1A0F29ECF4A}"/>
              </c:ext>
            </c:extLst>
          </c:dPt>
          <c:dPt>
            <c:idx val="1"/>
            <c:invertIfNegative val="0"/>
            <c:bubble3D val="0"/>
            <c:spPr>
              <a:solidFill>
                <a:srgbClr val="507CB6"/>
              </a:solidFill>
              <a:ln w="0">
                <a:noFill/>
              </a:ln>
            </c:spPr>
            <c:extLst>
              <c:ext xmlns:c16="http://schemas.microsoft.com/office/drawing/2014/chart" uri="{C3380CC4-5D6E-409C-BE32-E72D297353CC}">
                <c16:uniqueId val="{00000003-67A8-47B7-A6CA-A1A0F29ECF4A}"/>
              </c:ext>
            </c:extLst>
          </c:dPt>
          <c:dPt>
            <c:idx val="2"/>
            <c:invertIfNegative val="0"/>
            <c:bubble3D val="0"/>
            <c:spPr>
              <a:solidFill>
                <a:srgbClr val="F9BE00"/>
              </a:solidFill>
              <a:ln w="0">
                <a:noFill/>
              </a:ln>
            </c:spPr>
            <c:extLst>
              <c:ext xmlns:c16="http://schemas.microsoft.com/office/drawing/2014/chart" uri="{C3380CC4-5D6E-409C-BE32-E72D297353CC}">
                <c16:uniqueId val="{00000005-67A8-47B7-A6CA-A1A0F29ECF4A}"/>
              </c:ext>
            </c:extLst>
          </c:dPt>
          <c:dPt>
            <c:idx val="3"/>
            <c:invertIfNegative val="0"/>
            <c:bubble3D val="0"/>
            <c:spPr>
              <a:solidFill>
                <a:srgbClr val="6BC8CD"/>
              </a:solidFill>
              <a:ln w="0">
                <a:noFill/>
              </a:ln>
            </c:spPr>
            <c:extLst>
              <c:ext xmlns:c16="http://schemas.microsoft.com/office/drawing/2014/chart" uri="{C3380CC4-5D6E-409C-BE32-E72D297353CC}">
                <c16:uniqueId val="{00000007-67A8-47B7-A6CA-A1A0F29ECF4A}"/>
              </c:ext>
            </c:extLst>
          </c:dPt>
          <c:cat>
            <c:strRef>
              <c:f>Sheet1!$A$2:$A$5</c:f>
              <c:strCache>
                <c:ptCount val="4"/>
                <c:pt idx="0">
                  <c:v>Strongly agree</c:v>
                </c:pt>
                <c:pt idx="1">
                  <c:v>Agree</c:v>
                </c:pt>
                <c:pt idx="2">
                  <c:v>Disagree</c:v>
                </c:pt>
                <c:pt idx="3">
                  <c:v>Strongly disagree</c:v>
                </c:pt>
              </c:strCache>
            </c:strRef>
          </c:cat>
          <c:val>
            <c:numRef>
              <c:f>Sheet1!$B$2:$B$5</c:f>
              <c:numCache>
                <c:formatCode>0.00%</c:formatCode>
                <c:ptCount val="4"/>
                <c:pt idx="0">
                  <c:v>0.21049999999999999</c:v>
                </c:pt>
                <c:pt idx="1">
                  <c:v>0.38419999999999999</c:v>
                </c:pt>
                <c:pt idx="2">
                  <c:v>0.3105</c:v>
                </c:pt>
                <c:pt idx="3">
                  <c:v>9.4700000000000006E-2</c:v>
                </c:pt>
              </c:numCache>
            </c:numRef>
          </c:val>
          <c:extLst>
            <c:ext xmlns:c16="http://schemas.microsoft.com/office/drawing/2014/chart" uri="{C3380CC4-5D6E-409C-BE32-E72D297353CC}">
              <c16:uniqueId val="{00000008-67A8-47B7-A6CA-A1A0F29ECF4A}"/>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EF44-4DB3-A5F2-2E03706449A8}"/>
              </c:ext>
            </c:extLst>
          </c:dPt>
          <c:dPt>
            <c:idx val="1"/>
            <c:invertIfNegative val="0"/>
            <c:bubble3D val="0"/>
            <c:spPr>
              <a:solidFill>
                <a:srgbClr val="507CB6"/>
              </a:solidFill>
              <a:ln w="0">
                <a:noFill/>
              </a:ln>
            </c:spPr>
            <c:extLst>
              <c:ext xmlns:c16="http://schemas.microsoft.com/office/drawing/2014/chart" uri="{C3380CC4-5D6E-409C-BE32-E72D297353CC}">
                <c16:uniqueId val="{00000003-EF44-4DB3-A5F2-2E03706449A8}"/>
              </c:ext>
            </c:extLst>
          </c:dPt>
          <c:cat>
            <c:strRef>
              <c:f>Sheet1!$A$2:$A$3</c:f>
              <c:strCache>
                <c:ptCount val="2"/>
                <c:pt idx="0">
                  <c:v>Yes</c:v>
                </c:pt>
                <c:pt idx="1">
                  <c:v>No</c:v>
                </c:pt>
              </c:strCache>
            </c:strRef>
          </c:cat>
          <c:val>
            <c:numRef>
              <c:f>Sheet1!$B$2:$B$3</c:f>
              <c:numCache>
                <c:formatCode>0.00%</c:formatCode>
                <c:ptCount val="2"/>
                <c:pt idx="0">
                  <c:v>0.21210000000000001</c:v>
                </c:pt>
                <c:pt idx="1">
                  <c:v>0.78790000000000004</c:v>
                </c:pt>
              </c:numCache>
            </c:numRef>
          </c:val>
          <c:extLst>
            <c:ext xmlns:c16="http://schemas.microsoft.com/office/drawing/2014/chart" uri="{C3380CC4-5D6E-409C-BE32-E72D297353CC}">
              <c16:uniqueId val="{00000004-EF44-4DB3-A5F2-2E03706449A8}"/>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0.46279999999999999</c:v>
                </c:pt>
              </c:numCache>
            </c:numRef>
          </c:val>
          <c:extLst>
            <c:ext xmlns:c16="http://schemas.microsoft.com/office/drawing/2014/chart" uri="{C3380CC4-5D6E-409C-BE32-E72D297353CC}">
              <c16:uniqueId val="{00000000-F6E4-4701-B46C-946449A782FF}"/>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0.5</c:v>
                </c:pt>
              </c:numCache>
            </c:numRef>
          </c:val>
          <c:extLst>
            <c:ext xmlns:c16="http://schemas.microsoft.com/office/drawing/2014/chart" uri="{C3380CC4-5D6E-409C-BE32-E72D297353CC}">
              <c16:uniqueId val="{00000001-F6E4-4701-B46C-946449A782FF}"/>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3.7199999999999997E-2</c:v>
                </c:pt>
              </c:numCache>
            </c:numRef>
          </c:val>
          <c:extLst>
            <c:ext xmlns:c16="http://schemas.microsoft.com/office/drawing/2014/chart" uri="{C3380CC4-5D6E-409C-BE32-E72D297353CC}">
              <c16:uniqueId val="{00000002-F6E4-4701-B46C-946449A782FF}"/>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0</c:v>
                </c:pt>
              </c:numCache>
            </c:numRef>
          </c:val>
          <c:extLst>
            <c:ext xmlns:c16="http://schemas.microsoft.com/office/drawing/2014/chart" uri="{C3380CC4-5D6E-409C-BE32-E72D297353CC}">
              <c16:uniqueId val="{00000003-F6E4-4701-B46C-946449A782FF}"/>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0.44269999999999998</c:v>
                </c:pt>
              </c:numCache>
            </c:numRef>
          </c:val>
          <c:extLst>
            <c:ext xmlns:c16="http://schemas.microsoft.com/office/drawing/2014/chart" uri="{C3380CC4-5D6E-409C-BE32-E72D297353CC}">
              <c16:uniqueId val="{00000000-0AD6-4E0C-8579-F3BEBD67FBCC}"/>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0.53120000000000001</c:v>
                </c:pt>
              </c:numCache>
            </c:numRef>
          </c:val>
          <c:extLst>
            <c:ext xmlns:c16="http://schemas.microsoft.com/office/drawing/2014/chart" uri="{C3380CC4-5D6E-409C-BE32-E72D297353CC}">
              <c16:uniqueId val="{00000001-0AD6-4E0C-8579-F3BEBD67FBCC}"/>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2.0799999999999999E-2</c:v>
                </c:pt>
              </c:numCache>
            </c:numRef>
          </c:val>
          <c:extLst>
            <c:ext xmlns:c16="http://schemas.microsoft.com/office/drawing/2014/chart" uri="{C3380CC4-5D6E-409C-BE32-E72D297353CC}">
              <c16:uniqueId val="{00000002-0AD6-4E0C-8579-F3BEBD67FBCC}"/>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5.1999999999999998E-3</c:v>
                </c:pt>
              </c:numCache>
            </c:numRef>
          </c:val>
          <c:extLst>
            <c:ext xmlns:c16="http://schemas.microsoft.com/office/drawing/2014/chart" uri="{C3380CC4-5D6E-409C-BE32-E72D297353CC}">
              <c16:uniqueId val="{00000003-0AD6-4E0C-8579-F3BEBD67FBCC}"/>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0.32290000000000002</c:v>
                </c:pt>
              </c:numCache>
            </c:numRef>
          </c:val>
          <c:extLst>
            <c:ext xmlns:c16="http://schemas.microsoft.com/office/drawing/2014/chart" uri="{C3380CC4-5D6E-409C-BE32-E72D297353CC}">
              <c16:uniqueId val="{00000000-00F9-4BE5-88C8-649D14E2155A}"/>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0.54169999999999996</c:v>
                </c:pt>
              </c:numCache>
            </c:numRef>
          </c:val>
          <c:extLst>
            <c:ext xmlns:c16="http://schemas.microsoft.com/office/drawing/2014/chart" uri="{C3380CC4-5D6E-409C-BE32-E72D297353CC}">
              <c16:uniqueId val="{00000001-00F9-4BE5-88C8-649D14E2155A}"/>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0.13539999999999999</c:v>
                </c:pt>
              </c:numCache>
            </c:numRef>
          </c:val>
          <c:extLst>
            <c:ext xmlns:c16="http://schemas.microsoft.com/office/drawing/2014/chart" uri="{C3380CC4-5D6E-409C-BE32-E72D297353CC}">
              <c16:uniqueId val="{00000002-00F9-4BE5-88C8-649D14E2155A}"/>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0</c:v>
                </c:pt>
              </c:numCache>
            </c:numRef>
          </c:val>
          <c:extLst>
            <c:ext xmlns:c16="http://schemas.microsoft.com/office/drawing/2014/chart" uri="{C3380CC4-5D6E-409C-BE32-E72D297353CC}">
              <c16:uniqueId val="{00000003-00F9-4BE5-88C8-649D14E2155A}"/>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0.26700000000000002</c:v>
                </c:pt>
              </c:numCache>
            </c:numRef>
          </c:val>
          <c:extLst>
            <c:ext xmlns:c16="http://schemas.microsoft.com/office/drawing/2014/chart" uri="{C3380CC4-5D6E-409C-BE32-E72D297353CC}">
              <c16:uniqueId val="{00000000-B4C8-409C-8196-B9B176D788A2}"/>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0.60729999999999995</c:v>
                </c:pt>
              </c:numCache>
            </c:numRef>
          </c:val>
          <c:extLst>
            <c:ext xmlns:c16="http://schemas.microsoft.com/office/drawing/2014/chart" uri="{C3380CC4-5D6E-409C-BE32-E72D297353CC}">
              <c16:uniqueId val="{00000001-B4C8-409C-8196-B9B176D788A2}"/>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0.1152</c:v>
                </c:pt>
              </c:numCache>
            </c:numRef>
          </c:val>
          <c:extLst>
            <c:ext xmlns:c16="http://schemas.microsoft.com/office/drawing/2014/chart" uri="{C3380CC4-5D6E-409C-BE32-E72D297353CC}">
              <c16:uniqueId val="{00000002-B4C8-409C-8196-B9B176D788A2}"/>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1.0500000000000001E-2</c:v>
                </c:pt>
              </c:numCache>
            </c:numRef>
          </c:val>
          <c:extLst>
            <c:ext xmlns:c16="http://schemas.microsoft.com/office/drawing/2014/chart" uri="{C3380CC4-5D6E-409C-BE32-E72D297353CC}">
              <c16:uniqueId val="{00000003-B4C8-409C-8196-B9B176D788A2}"/>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0.53120000000000001</c:v>
                </c:pt>
              </c:numCache>
            </c:numRef>
          </c:val>
          <c:extLst>
            <c:ext xmlns:c16="http://schemas.microsoft.com/office/drawing/2014/chart" uri="{C3380CC4-5D6E-409C-BE32-E72D297353CC}">
              <c16:uniqueId val="{00000000-C85A-4150-BF73-863FB08913C4}"/>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0.45829999999999999</c:v>
                </c:pt>
              </c:numCache>
            </c:numRef>
          </c:val>
          <c:extLst>
            <c:ext xmlns:c16="http://schemas.microsoft.com/office/drawing/2014/chart" uri="{C3380CC4-5D6E-409C-BE32-E72D297353CC}">
              <c16:uniqueId val="{00000001-C85A-4150-BF73-863FB08913C4}"/>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1.04E-2</c:v>
                </c:pt>
              </c:numCache>
            </c:numRef>
          </c:val>
          <c:extLst>
            <c:ext xmlns:c16="http://schemas.microsoft.com/office/drawing/2014/chart" uri="{C3380CC4-5D6E-409C-BE32-E72D297353CC}">
              <c16:uniqueId val="{00000002-C85A-4150-BF73-863FB08913C4}"/>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0</c:v>
                </c:pt>
              </c:numCache>
            </c:numRef>
          </c:val>
          <c:extLst>
            <c:ext xmlns:c16="http://schemas.microsoft.com/office/drawing/2014/chart" uri="{C3380CC4-5D6E-409C-BE32-E72D297353CC}">
              <c16:uniqueId val="{00000003-C85A-4150-BF73-863FB08913C4}"/>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0.44790000000000002</c:v>
                </c:pt>
              </c:numCache>
            </c:numRef>
          </c:val>
          <c:extLst>
            <c:ext xmlns:c16="http://schemas.microsoft.com/office/drawing/2014/chart" uri="{C3380CC4-5D6E-409C-BE32-E72D297353CC}">
              <c16:uniqueId val="{00000000-D507-4E92-9E0D-C6DF3DD4CE0B}"/>
            </c:ext>
          </c:extLst>
        </c:ser>
        <c:ser>
          <c:idx val="1"/>
          <c:order val="1"/>
          <c:tx>
            <c:strRef>
              <c:f>Sheet1!$C$1</c:f>
              <c:strCache>
                <c:ptCount val="1"/>
                <c:pt idx="0">
                  <c:v>Agree</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0.49480000000000002</c:v>
                </c:pt>
              </c:numCache>
            </c:numRef>
          </c:val>
          <c:extLst>
            <c:ext xmlns:c16="http://schemas.microsoft.com/office/drawing/2014/chart" uri="{C3380CC4-5D6E-409C-BE32-E72D297353CC}">
              <c16:uniqueId val="{00000001-D507-4E92-9E0D-C6DF3DD4CE0B}"/>
            </c:ext>
          </c:extLst>
        </c:ser>
        <c:ser>
          <c:idx val="2"/>
          <c:order val="2"/>
          <c:tx>
            <c:strRef>
              <c:f>Sheet1!$D$1</c:f>
              <c:strCache>
                <c:ptCount val="1"/>
                <c:pt idx="0">
                  <c:v>Disagree</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5.21E-2</c:v>
                </c:pt>
              </c:numCache>
            </c:numRef>
          </c:val>
          <c:extLst>
            <c:ext xmlns:c16="http://schemas.microsoft.com/office/drawing/2014/chart" uri="{C3380CC4-5D6E-409C-BE32-E72D297353CC}">
              <c16:uniqueId val="{00000002-D507-4E92-9E0D-C6DF3DD4CE0B}"/>
            </c:ext>
          </c:extLst>
        </c:ser>
        <c:ser>
          <c:idx val="3"/>
          <c:order val="3"/>
          <c:tx>
            <c:strRef>
              <c:f>Sheet1!$E$1</c:f>
              <c:strCache>
                <c:ptCount val="1"/>
                <c:pt idx="0">
                  <c:v>Strongly disagree</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5.1999999999999998E-3</c:v>
                </c:pt>
              </c:numCache>
            </c:numRef>
          </c:val>
          <c:extLst>
            <c:ext xmlns:c16="http://schemas.microsoft.com/office/drawing/2014/chart" uri="{C3380CC4-5D6E-409C-BE32-E72D297353CC}">
              <c16:uniqueId val="{00000003-D507-4E92-9E0D-C6DF3DD4CE0B}"/>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136" y="80645"/>
            <a:ext cx="8229600" cy="548713"/>
          </a:xfrm>
        </p:spPr>
        <p:txBody>
          <a:bodyPr/>
          <a:lstStyle>
            <a:lvl1pPr>
              <a:defRPr/>
            </a:lvl1pPr>
          </a:lstStyle>
          <a:p>
            <a:r>
              <a:rPr lang="en-US" dirty="0"/>
              <a:t>Master title style (only changes made to the parent slide will be reflected in the app)</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a:p>
        </p:txBody>
      </p:sp>
      <p:sp>
        <p:nvSpPr>
          <p:cNvPr id="8" name="Content Placeholder 7">
            <a:extLst>
              <a:ext uri="{FF2B5EF4-FFF2-40B4-BE49-F238E27FC236}">
                <a16:creationId xmlns:a16="http://schemas.microsoft.com/office/drawing/2014/main" id="{8252A03B-2D42-4DAE-8460-CF96145A8DF0}"/>
              </a:ext>
            </a:extLst>
          </p:cNvPr>
          <p:cNvSpPr>
            <a:spLocks noGrp="1"/>
          </p:cNvSpPr>
          <p:nvPr>
            <p:ph sz="quarter" idx="13" hasCustomPrompt="1"/>
          </p:nvPr>
        </p:nvSpPr>
        <p:spPr>
          <a:xfrm>
            <a:off x="115136" y="1005080"/>
            <a:ext cx="8229600" cy="3569013"/>
          </a:xfrm>
        </p:spPr>
        <p:txBody>
          <a:bodyPr/>
          <a:lstStyle>
            <a:lvl1pPr>
              <a:defRPr sz="1400">
                <a:solidFill>
                  <a:schemeClr val="tx1"/>
                </a:solidFill>
              </a:defRPr>
            </a:lvl1pPr>
            <a:lvl2pPr>
              <a:defRPr sz="1400">
                <a:latin typeface="Arial" panose="020B0604020202020204" pitchFamily="34" charset="0"/>
                <a:cs typeface="Arial" panose="020B0604020202020204" pitchFamily="34" charset="0"/>
              </a:defRPr>
            </a:lvl2pPr>
            <a:lvl3pPr>
              <a:defRPr sz="1200">
                <a:latin typeface="Arial" panose="020B0604020202020204" pitchFamily="34" charset="0"/>
                <a:cs typeface="Arial" panose="020B0604020202020204" pitchFamily="34" charset="0"/>
              </a:defRPr>
            </a:lvl3pPr>
            <a:lvl4pPr>
              <a:defRPr sz="1100">
                <a:latin typeface="Arial" panose="020B0604020202020204" pitchFamily="34" charset="0"/>
                <a:cs typeface="Arial" panose="020B0604020202020204" pitchFamily="34" charset="0"/>
              </a:defRPr>
            </a:lvl4pPr>
            <a:lvl5pPr>
              <a:defRPr sz="1100">
                <a:latin typeface="Arial" panose="020B0604020202020204" pitchFamily="34" charset="0"/>
                <a:cs typeface="Arial" panose="020B0604020202020204" pitchFamily="34" charset="0"/>
              </a:defRPr>
            </a:lvl5pPr>
          </a:lstStyle>
          <a:p>
            <a:pPr lvl="0"/>
            <a:r>
              <a:rPr lang="en-US" dirty="0"/>
              <a:t>Master text style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a:extLst>
              <a:ext uri="{FF2B5EF4-FFF2-40B4-BE49-F238E27FC236}">
                <a16:creationId xmlns:a16="http://schemas.microsoft.com/office/drawing/2014/main" id="{FCB14CF1-AB9B-4870-9E5C-AD8F31C7FF68}"/>
              </a:ext>
            </a:extLst>
          </p:cNvPr>
          <p:cNvSpPr>
            <a:spLocks noGrp="1"/>
          </p:cNvSpPr>
          <p:nvPr>
            <p:ph type="body" sz="quarter" idx="14" hasCustomPrompt="1"/>
          </p:nvPr>
        </p:nvSpPr>
        <p:spPr>
          <a:xfrm>
            <a:off x="123322" y="627419"/>
            <a:ext cx="8229600" cy="239713"/>
          </a:xfrm>
        </p:spPr>
        <p:txBody>
          <a:bodyPr/>
          <a:lstStyle>
            <a:lvl1pPr>
              <a:defRPr/>
            </a:lvl1pPr>
          </a:lstStyle>
          <a:p>
            <a:pPr lvl="0"/>
            <a:r>
              <a:rPr lang="en-US" dirty="0"/>
              <a:t>Master text style</a:t>
            </a:r>
            <a:endParaRPr lang="en-GB" dirty="0"/>
          </a:p>
        </p:txBody>
      </p:sp>
      <p:sp>
        <p:nvSpPr>
          <p:cNvPr id="7" name="Footer Placeholder 3">
            <a:extLst>
              <a:ext uri="{FF2B5EF4-FFF2-40B4-BE49-F238E27FC236}">
                <a16:creationId xmlns:a16="http://schemas.microsoft.com/office/drawing/2014/main" id="{E39551A5-770E-3978-ED85-9963EA081996}"/>
              </a:ext>
            </a:extLst>
          </p:cNvPr>
          <p:cNvSpPr>
            <a:spLocks noGrp="1"/>
          </p:cNvSpPr>
          <p:nvPr>
            <p:ph type="ftr" sz="quarter" idx="3"/>
          </p:nvPr>
        </p:nvSpPr>
        <p:spPr>
          <a:xfrm>
            <a:off x="2057400" y="4811867"/>
            <a:ext cx="6339374"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9" name="Subtitle 1">
            <a:extLst>
              <a:ext uri="{FF2B5EF4-FFF2-40B4-BE49-F238E27FC236}">
                <a16:creationId xmlns:a16="http://schemas.microsoft.com/office/drawing/2014/main" id="{598A6424-24D4-9A7A-503B-1810D9718646}"/>
              </a:ext>
            </a:extLst>
          </p:cNvPr>
          <p:cNvSpPr txBox="1">
            <a:spLocks/>
          </p:cNvSpPr>
          <p:nvPr userDrawn="1"/>
        </p:nvSpPr>
        <p:spPr>
          <a:xfrm>
            <a:off x="44110" y="4880795"/>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10" name="Picture 9">
            <a:extLst>
              <a:ext uri="{FF2B5EF4-FFF2-40B4-BE49-F238E27FC236}">
                <a16:creationId xmlns:a16="http://schemas.microsoft.com/office/drawing/2014/main" id="{E8D6880F-98FC-C70E-7434-35DAC835CC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610" y="4835992"/>
            <a:ext cx="1213734" cy="295620"/>
          </a:xfrm>
          <a:prstGeom prst="rect">
            <a:avLst/>
          </a:prstGeom>
        </p:spPr>
      </p:pic>
    </p:spTree>
    <p:extLst>
      <p:ext uri="{BB962C8B-B14F-4D97-AF65-F5344CB8AC3E}">
        <p14:creationId xmlns:p14="http://schemas.microsoft.com/office/powerpoint/2010/main" val="59644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accent1"/>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1" hasCustomPrompt="1"/>
          </p:nvPr>
        </p:nvSpPr>
        <p:spPr>
          <a:xfrm>
            <a:off x="256494" y="2494609"/>
            <a:ext cx="7787252" cy="1234730"/>
          </a:xfrm>
        </p:spPr>
        <p:txBody>
          <a:bodyPr anchor="b">
            <a:normAutofit/>
          </a:bodyPr>
          <a:lstStyle>
            <a:lvl1pPr marL="0" indent="0">
              <a:buNone/>
              <a:defRPr sz="3200" b="1" baseline="0">
                <a:solidFill>
                  <a:schemeClr val="bg1"/>
                </a:solidFill>
              </a:defRPr>
            </a:lvl1pPr>
          </a:lstStyle>
          <a:p>
            <a:pPr lvl="0"/>
            <a:r>
              <a:rPr lang="en-US" dirty="0"/>
              <a:t>Title style (only changes made to the parent slide will be reflected in the app)</a:t>
            </a:r>
          </a:p>
        </p:txBody>
      </p:sp>
      <p:sp>
        <p:nvSpPr>
          <p:cNvPr id="3" name="Text Placeholder 2"/>
          <p:cNvSpPr>
            <a:spLocks noGrp="1"/>
          </p:cNvSpPr>
          <p:nvPr>
            <p:ph type="body" sz="quarter" idx="12" hasCustomPrompt="1"/>
          </p:nvPr>
        </p:nvSpPr>
        <p:spPr>
          <a:xfrm>
            <a:off x="266162" y="3729038"/>
            <a:ext cx="2938463" cy="385762"/>
          </a:xfrm>
        </p:spPr>
        <p:txBody>
          <a:bodyPr>
            <a:normAutofit/>
          </a:bodyPr>
          <a:lstStyle>
            <a:lvl1pPr>
              <a:defRPr sz="1200" baseline="0">
                <a:solidFill>
                  <a:schemeClr val="bg1"/>
                </a:solidFill>
              </a:defRPr>
            </a:lvl1pPr>
          </a:lstStyle>
          <a:p>
            <a:pPr lvl="0"/>
            <a:r>
              <a:rPr lang="en-US" dirty="0"/>
              <a:t>Title slide subtitle style</a:t>
            </a:r>
          </a:p>
        </p:txBody>
      </p:sp>
      <p:sp>
        <p:nvSpPr>
          <p:cNvPr id="5" name="Subtitle 1">
            <a:extLst>
              <a:ext uri="{FF2B5EF4-FFF2-40B4-BE49-F238E27FC236}">
                <a16:creationId xmlns:a16="http://schemas.microsoft.com/office/drawing/2014/main" id="{B397FB30-D0E6-47F8-D354-616B0E20A00C}"/>
              </a:ext>
            </a:extLst>
          </p:cNvPr>
          <p:cNvSpPr txBox="1">
            <a:spLocks/>
          </p:cNvSpPr>
          <p:nvPr userDrawn="1"/>
        </p:nvSpPr>
        <p:spPr>
          <a:xfrm>
            <a:off x="3389891" y="4862023"/>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FFFFFF"/>
                </a:solidFill>
                <a:latin typeface="Helvetica Neue"/>
                <a:cs typeface="Helvetica Neue"/>
              </a:rPr>
              <a:t>Powered by</a:t>
            </a:r>
          </a:p>
        </p:txBody>
      </p:sp>
      <p:pic>
        <p:nvPicPr>
          <p:cNvPr id="6" name="Picture 5">
            <a:extLst>
              <a:ext uri="{FF2B5EF4-FFF2-40B4-BE49-F238E27FC236}">
                <a16:creationId xmlns:a16="http://schemas.microsoft.com/office/drawing/2014/main" id="{664C1F35-7934-3723-FBBD-74C99BCA9C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56014" y="4791407"/>
            <a:ext cx="1381743" cy="336541"/>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sponse Summary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B593F9-7B30-274B-BFFF-492683631E49}" type="slidenum">
              <a:rPr lang="en-US" smtClean="0"/>
              <a:t>‹#›</a:t>
            </a:fld>
            <a:endParaRPr lang="en-US"/>
          </a:p>
        </p:txBody>
      </p:sp>
      <p:sp>
        <p:nvSpPr>
          <p:cNvPr id="13" name="Text Placeholder 12"/>
          <p:cNvSpPr>
            <a:spLocks noGrp="1"/>
          </p:cNvSpPr>
          <p:nvPr>
            <p:ph type="body" sz="quarter" idx="13" hasCustomPrompt="1"/>
          </p:nvPr>
        </p:nvSpPr>
        <p:spPr>
          <a:xfrm>
            <a:off x="211403" y="3639393"/>
            <a:ext cx="4576388" cy="350837"/>
          </a:xfrm>
        </p:spPr>
        <p:txBody>
          <a:bodyPr/>
          <a:lstStyle>
            <a:lvl1pPr>
              <a:defRPr b="0"/>
            </a:lvl1pPr>
          </a:lstStyle>
          <a:p>
            <a:pPr lvl="0"/>
            <a:r>
              <a:rPr lang="en-US" dirty="0"/>
              <a:t>Master text style</a:t>
            </a:r>
          </a:p>
        </p:txBody>
      </p:sp>
      <p:sp>
        <p:nvSpPr>
          <p:cNvPr id="17" name="Title 16"/>
          <p:cNvSpPr>
            <a:spLocks noGrp="1"/>
          </p:cNvSpPr>
          <p:nvPr>
            <p:ph type="title" hasCustomPrompt="1"/>
          </p:nvPr>
        </p:nvSpPr>
        <p:spPr>
          <a:xfrm>
            <a:off x="204788" y="2334751"/>
            <a:ext cx="8229600" cy="857250"/>
          </a:xfrm>
        </p:spPr>
        <p:txBody>
          <a:bodyPr/>
          <a:lstStyle/>
          <a:p>
            <a:r>
              <a:rPr lang="en-US" dirty="0"/>
              <a:t>Master title style (only changes made to the parent slide will be reflected in the app)</a:t>
            </a:r>
          </a:p>
        </p:txBody>
      </p:sp>
      <p:sp>
        <p:nvSpPr>
          <p:cNvPr id="16" name="Text Placeholder 5"/>
          <p:cNvSpPr>
            <a:spLocks noGrp="1"/>
          </p:cNvSpPr>
          <p:nvPr>
            <p:ph type="body" sz="quarter" idx="17" hasCustomPrompt="1"/>
          </p:nvPr>
        </p:nvSpPr>
        <p:spPr>
          <a:xfrm>
            <a:off x="204788" y="3158633"/>
            <a:ext cx="3859212" cy="280987"/>
          </a:xfrm>
        </p:spPr>
        <p:txBody>
          <a:bodyPr/>
          <a:lstStyle>
            <a:lvl2pPr marL="4763" indent="0">
              <a:buNone/>
              <a:defRPr sz="1600">
                <a:solidFill>
                  <a:schemeClr val="bg1">
                    <a:lumMod val="50000"/>
                  </a:schemeClr>
                </a:solidFill>
                <a:latin typeface="Arial"/>
                <a:cs typeface="Arial"/>
              </a:defRPr>
            </a:lvl2pPr>
          </a:lstStyle>
          <a:p>
            <a:pPr lvl="1"/>
            <a:r>
              <a:rPr lang="en-US" dirty="0"/>
              <a:t>Total Responses style</a:t>
            </a:r>
          </a:p>
        </p:txBody>
      </p:sp>
      <p:sp>
        <p:nvSpPr>
          <p:cNvPr id="7" name="Text Placeholder 12"/>
          <p:cNvSpPr>
            <a:spLocks noGrp="1"/>
          </p:cNvSpPr>
          <p:nvPr>
            <p:ph type="body" sz="quarter" idx="18" hasCustomPrompt="1"/>
          </p:nvPr>
        </p:nvSpPr>
        <p:spPr>
          <a:xfrm>
            <a:off x="211403" y="4047840"/>
            <a:ext cx="4576388" cy="350837"/>
          </a:xfrm>
        </p:spPr>
        <p:txBody>
          <a:bodyPr/>
          <a:lstStyle>
            <a:lvl1pPr>
              <a:defRPr b="0"/>
            </a:lvl1pPr>
          </a:lstStyle>
          <a:p>
            <a:pPr lvl="0"/>
            <a:r>
              <a:rPr lang="en-US" dirty="0"/>
              <a:t>Master text style</a:t>
            </a:r>
          </a:p>
        </p:txBody>
      </p:sp>
      <p:sp>
        <p:nvSpPr>
          <p:cNvPr id="8" name="Footer Placeholder 3">
            <a:extLst>
              <a:ext uri="{FF2B5EF4-FFF2-40B4-BE49-F238E27FC236}">
                <a16:creationId xmlns:a16="http://schemas.microsoft.com/office/drawing/2014/main" id="{CDF05C82-1244-9CA3-984A-2EEF32F7964F}"/>
              </a:ext>
            </a:extLst>
          </p:cNvPr>
          <p:cNvSpPr>
            <a:spLocks noGrp="1"/>
          </p:cNvSpPr>
          <p:nvPr>
            <p:ph type="ftr" sz="quarter" idx="3"/>
          </p:nvPr>
        </p:nvSpPr>
        <p:spPr>
          <a:xfrm>
            <a:off x="2057400" y="4811867"/>
            <a:ext cx="6306014"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9" name="Subtitle 1">
            <a:extLst>
              <a:ext uri="{FF2B5EF4-FFF2-40B4-BE49-F238E27FC236}">
                <a16:creationId xmlns:a16="http://schemas.microsoft.com/office/drawing/2014/main" id="{95CE0200-F192-0824-3C26-E467CCA0AF48}"/>
              </a:ext>
            </a:extLst>
          </p:cNvPr>
          <p:cNvSpPr txBox="1">
            <a:spLocks/>
          </p:cNvSpPr>
          <p:nvPr userDrawn="1"/>
        </p:nvSpPr>
        <p:spPr>
          <a:xfrm>
            <a:off x="44110" y="4880795"/>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10" name="Picture 9">
            <a:extLst>
              <a:ext uri="{FF2B5EF4-FFF2-40B4-BE49-F238E27FC236}">
                <a16:creationId xmlns:a16="http://schemas.microsoft.com/office/drawing/2014/main" id="{EEAE7EF1-F906-EB3F-7B2E-99EE2BAA376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610" y="4835992"/>
            <a:ext cx="1213734" cy="295620"/>
          </a:xfrm>
          <a:prstGeom prst="rect">
            <a:avLst/>
          </a:prstGeom>
        </p:spPr>
      </p:pic>
    </p:spTree>
    <p:extLst>
      <p:ext uri="{BB962C8B-B14F-4D97-AF65-F5344CB8AC3E}">
        <p14:creationId xmlns:p14="http://schemas.microsoft.com/office/powerpoint/2010/main" val="296483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136" y="80645"/>
            <a:ext cx="8229600" cy="581143"/>
          </a:xfrm>
        </p:spPr>
        <p:txBody>
          <a:bodyPr/>
          <a:lstStyle/>
          <a:p>
            <a:r>
              <a:rPr lang="en-US" dirty="0"/>
              <a:t>Master title style (only changes made to the parent slide will be reflected in the app)</a:t>
            </a:r>
          </a:p>
        </p:txBody>
      </p:sp>
      <p:sp>
        <p:nvSpPr>
          <p:cNvPr id="3" name="Content Placeholder 2"/>
          <p:cNvSpPr>
            <a:spLocks noGrp="1"/>
          </p:cNvSpPr>
          <p:nvPr>
            <p:ph idx="1" hasCustomPrompt="1"/>
          </p:nvPr>
        </p:nvSpPr>
        <p:spPr>
          <a:xfrm>
            <a:off x="122570" y="666350"/>
            <a:ext cx="5332506" cy="249144"/>
          </a:xfrm>
        </p:spPr>
        <p:txBody>
          <a:bodyPr/>
          <a:lstStyle/>
          <a:p>
            <a:pPr lvl="0"/>
            <a:r>
              <a:rPr lang="en-US" dirty="0"/>
              <a:t>Master text style</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a:p>
        </p:txBody>
      </p:sp>
      <p:sp>
        <p:nvSpPr>
          <p:cNvPr id="5" name="Footer Placeholder 3">
            <a:extLst>
              <a:ext uri="{FF2B5EF4-FFF2-40B4-BE49-F238E27FC236}">
                <a16:creationId xmlns:a16="http://schemas.microsoft.com/office/drawing/2014/main" id="{9FE2B938-E785-E802-7A9A-5AD4FEF6088C}"/>
              </a:ext>
            </a:extLst>
          </p:cNvPr>
          <p:cNvSpPr>
            <a:spLocks noGrp="1"/>
          </p:cNvSpPr>
          <p:nvPr>
            <p:ph type="ftr" sz="quarter" idx="3"/>
          </p:nvPr>
        </p:nvSpPr>
        <p:spPr>
          <a:xfrm>
            <a:off x="2093976" y="4811867"/>
            <a:ext cx="6302798"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7" name="Subtitle 1">
            <a:extLst>
              <a:ext uri="{FF2B5EF4-FFF2-40B4-BE49-F238E27FC236}">
                <a16:creationId xmlns:a16="http://schemas.microsoft.com/office/drawing/2014/main" id="{13756DC3-62A3-EAD0-0902-502D886CC750}"/>
              </a:ext>
            </a:extLst>
          </p:cNvPr>
          <p:cNvSpPr txBox="1">
            <a:spLocks/>
          </p:cNvSpPr>
          <p:nvPr userDrawn="1"/>
        </p:nvSpPr>
        <p:spPr>
          <a:xfrm>
            <a:off x="44110" y="4880795"/>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8" name="Picture 7">
            <a:extLst>
              <a:ext uri="{FF2B5EF4-FFF2-40B4-BE49-F238E27FC236}">
                <a16:creationId xmlns:a16="http://schemas.microsoft.com/office/drawing/2014/main" id="{91750C52-00F9-42B7-9AC0-F5417C88D4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610" y="4835992"/>
            <a:ext cx="1213734" cy="295620"/>
          </a:xfrm>
          <a:prstGeom prst="rect">
            <a:avLst/>
          </a:prstGeom>
        </p:spPr>
      </p:pic>
    </p:spTree>
    <p:extLst>
      <p:ext uri="{BB962C8B-B14F-4D97-AF65-F5344CB8AC3E}">
        <p14:creationId xmlns:p14="http://schemas.microsoft.com/office/powerpoint/2010/main" val="21622404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5136" y="270516"/>
            <a:ext cx="8229600" cy="39127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22570" y="666350"/>
            <a:ext cx="5332506" cy="249144"/>
          </a:xfrm>
          <a:prstGeom prst="rect">
            <a:avLst/>
          </a:prstGeom>
        </p:spPr>
        <p:txBody>
          <a:bodyPr vert="horz" lIns="91440" tIns="45720" rIns="91440" bIns="45720" rtlCol="0">
            <a:normAutofit/>
          </a:bodyPr>
          <a:lstStyle/>
          <a:p>
            <a:pPr lvl="0"/>
            <a:r>
              <a:rPr lang="en-US" dirty="0"/>
              <a:t>Click to edit Master text styles</a:t>
            </a:r>
          </a:p>
        </p:txBody>
      </p:sp>
      <p:sp>
        <p:nvSpPr>
          <p:cNvPr id="6" name="Slide Number Placeholder 5"/>
          <p:cNvSpPr>
            <a:spLocks noGrp="1"/>
          </p:cNvSpPr>
          <p:nvPr>
            <p:ph type="sldNum" sz="quarter" idx="4"/>
          </p:nvPr>
        </p:nvSpPr>
        <p:spPr>
          <a:xfrm>
            <a:off x="8367076" y="4815076"/>
            <a:ext cx="626035" cy="274637"/>
          </a:xfrm>
          <a:prstGeom prst="rect">
            <a:avLst/>
          </a:prstGeom>
        </p:spPr>
        <p:txBody>
          <a:bodyPr vert="horz" lIns="91440" tIns="45720" rIns="91440" bIns="45720" rtlCol="0" anchor="ctr"/>
          <a:lstStyle>
            <a:lvl1pPr algn="r">
              <a:defRPr sz="1000">
                <a:solidFill>
                  <a:schemeClr val="tx2">
                    <a:lumMod val="60000"/>
                    <a:lumOff val="40000"/>
                  </a:schemeClr>
                </a:solidFill>
                <a:latin typeface="Arial"/>
                <a:cs typeface="Arial"/>
              </a:defRPr>
            </a:lvl1pPr>
          </a:lstStyle>
          <a:p>
            <a:fld id="{A88B48FB-E956-2048-9E74-C69E7CAA26CC}" type="slidenum">
              <a:rPr lang="en-US" smtClean="0"/>
              <a:pPr/>
              <a:t>‹#›</a:t>
            </a:fld>
            <a:endParaRPr lang="en-US" dirty="0"/>
          </a:p>
        </p:txBody>
      </p:sp>
      <p:sp>
        <p:nvSpPr>
          <p:cNvPr id="4" name="Footer Placeholder 3">
            <a:extLst>
              <a:ext uri="{FF2B5EF4-FFF2-40B4-BE49-F238E27FC236}">
                <a16:creationId xmlns:a16="http://schemas.microsoft.com/office/drawing/2014/main" id="{C67FE218-D8C1-4598-C115-912209DA107F}"/>
              </a:ext>
            </a:extLst>
          </p:cNvPr>
          <p:cNvSpPr>
            <a:spLocks noGrp="1"/>
          </p:cNvSpPr>
          <p:nvPr>
            <p:ph type="ftr" sz="quarter" idx="3"/>
          </p:nvPr>
        </p:nvSpPr>
        <p:spPr>
          <a:xfrm>
            <a:off x="2058920" y="4811866"/>
            <a:ext cx="6380992"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Tree>
    <p:extLst>
      <p:ext uri="{BB962C8B-B14F-4D97-AF65-F5344CB8AC3E}">
        <p14:creationId xmlns:p14="http://schemas.microsoft.com/office/powerpoint/2010/main" val="594875503"/>
      </p:ext>
    </p:extLst>
  </p:cSld>
  <p:clrMap bg1="lt1" tx1="dk1" bg2="lt2" tx2="dk2" accent1="accent1" accent2="accent2" accent3="accent3" accent4="accent4" accent5="accent5" accent6="accent6" hlink="hlink" folHlink="folHlink"/>
  <p:sldLayoutIdLst>
    <p:sldLayoutId id="2147483661" r:id="rId1"/>
    <p:sldLayoutId id="2147483674" r:id="rId2"/>
    <p:sldLayoutId id="2147483671" r:id="rId3"/>
    <p:sldLayoutId id="2147483675" r:id="rId4"/>
  </p:sldLayoutIdLst>
  <p:hf hdr="0" dt="0"/>
  <p:txStyles>
    <p:titleStyle>
      <a:lvl1pPr algn="l" defTabSz="457200" rtl="0" eaLnBrk="1" latinLnBrk="0" hangingPunct="1">
        <a:spcBef>
          <a:spcPct val="0"/>
        </a:spcBef>
        <a:buNone/>
        <a:defRPr sz="18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1000"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 My child is happy at school.</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Q5: I am kept well informed about what my child is learning at school e.g. class Twitter pages, Curriculum Newsletters, Weekly Words, 'All you need to know' booklets etc.  Click on the links to visit Y1 as an example but all other year groups are on the same page down the left hand side.</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44.27%
85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53.12%
102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2.08%
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0.52%
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3.41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Q6: I am kept well informed about how my child is progressing.</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Q6: I am kept well informed about how my child is progressing.</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32.29%
62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54.17%
104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13.54%
26</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
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3.19</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Q7: I think my child gets an appropriate amount of homework.</a:t>
            </a:r>
            <a:endParaRPr dirty="0"/>
          </a:p>
        </p:txBody>
      </p:sp>
      <p:sp>
        <p:nvSpPr>
          <p:cNvPr id="3" name="Title"/>
          <p:cNvSpPr>
            <a:spLocks noGrp="1"/>
          </p:cNvSpPr>
          <p:nvPr>
            <p:ph type="body" sz="quarter" idx="14"/>
          </p:nvPr>
        </p:nvSpPr>
        <p:spPr/>
        <p:txBody>
          <a:bodyPr/>
          <a:lstStyle/>
          <a:p>
            <a:r>
              <a:rPr lang="en-GB" dirty="0"/>
              <a:t>Answered: 191   Skipped: 1</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Q7: I think my child gets an appropriate amount of homework.</a:t>
            </a:r>
            <a:endParaRPr dirty="0"/>
          </a:p>
        </p:txBody>
      </p:sp>
      <p:sp>
        <p:nvSpPr>
          <p:cNvPr id="3" name="Title"/>
          <p:cNvSpPr>
            <a:spLocks noGrp="1"/>
          </p:cNvSpPr>
          <p:nvPr>
            <p:ph type="body" sz="quarter" idx="14"/>
          </p:nvPr>
        </p:nvSpPr>
        <p:spPr/>
        <p:txBody>
          <a:bodyPr/>
          <a:lstStyle/>
          <a:p>
            <a:r>
              <a:rPr lang="en-GB" dirty="0"/>
              <a:t>Answered: 191   Skipped: 1</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26.70%
51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60.73%
116</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11.52%
22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1.05%
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3.13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Q8: I think my child is taught well.</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Q8: I think my child is taught well.</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53.12%
102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45.83%
88</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1.04%
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
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3.52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Q9: Markeaton Primary School has high expectations for my child.</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Q9: Markeaton Primary School has high expectations for my child.</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44.79%
86</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49.48%
95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5.21%
10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0.52%
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3.39</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Q10: Markeaton Primary School ensures that my child is able to explore their potential.</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 My child is happy at school.</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Table Placeholder"/>
          <p:cNvGraphicFramePr>
            <a:graphicFrameLocks/>
          </p:cNvGraphicFramePr>
          <p:nvPr/>
        </p:nvGraphicFramePr>
        <p:xfrm>
          <a:off x="961534" y="1390848"/>
          <a:ext cx="7000000" cy="9753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60.94%
117</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36.98%
71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2.08%
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
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3.59</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Q10: Markeaton Primary School ensures that my child is able to explore their potential.</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40.62%
78</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52.60%
101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6.25%
12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0.52%
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3.33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Q11: The school is led and managed effectively.</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Q11: The school is led and managed effectively.</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62.50%
120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36.98%
71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0.52%
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
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3.62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Q12: I would recommend Markeaton Primary School to another family.</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Q12: I would recommend Markeaton Primary School to another family.</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72.92%
140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26.04%
50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1.04%
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
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3.72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Q13: Markeaton Primary School has a good reputation.</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Q13: Markeaton Primary School has a good reputation.</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63.54%
122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34.90%
67</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1.56%
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
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3.62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Q14: I understand how my child is assessed at Markeaton Primary and the language that is used.</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Q14: I understand how my child is assessed at Markeaton Primary and the language that is used.</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45.83%
88</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49.48%
95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4.17%
8</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0.52%
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3.41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Q15: The school’s vision and values have a positive impact on my child.</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 My child feels safe at school</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Q15: The school’s vision and values have a positive impact on my child.</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44.79%
86</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54.69%
105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0.52%
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
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3.44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Q16: I think behaviour is good at Markeaton Primary School.</a:t>
            </a:r>
            <a:endParaRPr dirty="0"/>
          </a:p>
        </p:txBody>
      </p:sp>
      <p:sp>
        <p:nvSpPr>
          <p:cNvPr id="3" name="Title"/>
          <p:cNvSpPr>
            <a:spLocks noGrp="1"/>
          </p:cNvSpPr>
          <p:nvPr>
            <p:ph type="body" sz="quarter" idx="14"/>
          </p:nvPr>
        </p:nvSpPr>
        <p:spPr/>
        <p:txBody>
          <a:bodyPr/>
          <a:lstStyle/>
          <a:p>
            <a:r>
              <a:rPr lang="en-GB" dirty="0"/>
              <a:t>Answered: 191   Skipped: 1</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Q16: I think behaviour is good at Markeaton Primary School.</a:t>
            </a:r>
            <a:endParaRPr dirty="0"/>
          </a:p>
        </p:txBody>
      </p:sp>
      <p:sp>
        <p:nvSpPr>
          <p:cNvPr id="3" name="Title"/>
          <p:cNvSpPr>
            <a:spLocks noGrp="1"/>
          </p:cNvSpPr>
          <p:nvPr>
            <p:ph type="body" sz="quarter" idx="14"/>
          </p:nvPr>
        </p:nvSpPr>
        <p:spPr/>
        <p:txBody>
          <a:bodyPr/>
          <a:lstStyle/>
          <a:p>
            <a:r>
              <a:rPr lang="en-GB" dirty="0"/>
              <a:t>Answered: 191   Skipped: 1</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37.70%
72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60.73%
116</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1.57%
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
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3.36</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Q17: I think the school deals with any incidents of bullying effectively.</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Q17: I think the school deals with any incidents of bullying effectively.</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32.29%
62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59.90%
115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6.77%
13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1.04%
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3.23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Q18: The school treats my child fairly.</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Q18: The school treats my child fairly.</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46.88%
90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50.0%
96</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2.60%
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0.52%
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3.43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Q19: My child is confident that, should they have a problem, there is someone they can go to in school who will listen to them.</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Q19: My child is confident that, should they have a problem, there is someone they can go to in school who will listen to them.</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43.75%
84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47.92%
92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7.29%
14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1.04%
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3.34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Q20: My child enjoys playtimes and lunchtimes.</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 My child feels safe at school</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Table Placeholder"/>
          <p:cNvGraphicFramePr>
            <a:graphicFrameLocks/>
          </p:cNvGraphicFramePr>
          <p:nvPr/>
        </p:nvGraphicFramePr>
        <p:xfrm>
          <a:off x="961534" y="1390848"/>
          <a:ext cx="7000000" cy="9753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68.23%
131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31.25%
60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0.52%
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
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3.68</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Q20: My child enjoys playtimes and lunchtimes.</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54.69%
105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42.71%
82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2.60%
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
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3.52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Q21: My child finds school meals enjoyable.</a:t>
            </a:r>
            <a:endParaRPr dirty="0"/>
          </a:p>
        </p:txBody>
      </p:sp>
      <p:sp>
        <p:nvSpPr>
          <p:cNvPr id="3" name="Title"/>
          <p:cNvSpPr>
            <a:spLocks noGrp="1"/>
          </p:cNvSpPr>
          <p:nvPr>
            <p:ph type="body" sz="quarter" idx="14"/>
          </p:nvPr>
        </p:nvSpPr>
        <p:spPr/>
        <p:txBody>
          <a:bodyPr/>
          <a:lstStyle/>
          <a:p>
            <a:r>
              <a:rPr lang="en-GB" dirty="0"/>
              <a:t>Answered: 188   Skipped: 4</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Q21: My child finds school meals enjoyable.</a:t>
            </a:r>
            <a:endParaRPr dirty="0"/>
          </a:p>
        </p:txBody>
      </p:sp>
      <p:sp>
        <p:nvSpPr>
          <p:cNvPr id="3" name="Title"/>
          <p:cNvSpPr>
            <a:spLocks noGrp="1"/>
          </p:cNvSpPr>
          <p:nvPr>
            <p:ph type="body" sz="quarter" idx="14"/>
          </p:nvPr>
        </p:nvSpPr>
        <p:spPr/>
        <p:txBody>
          <a:bodyPr/>
          <a:lstStyle/>
          <a:p>
            <a:r>
              <a:rPr lang="en-GB" dirty="0"/>
              <a:t>Answered: 188   Skipped: 4</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27.13%
51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53.19%
100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17.55%
33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2.13%
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188</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3.05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Q22: I think members of staff at Markeaton Primary School are approachable.</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Q22: I think members of staff at Markeaton Primary School are approachable.</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53.65%
103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43.75%
84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2.08%
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0.52%
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3.51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Q23: Parent/Carer Consultation Evenings provide me with the information I require about my child’s progress and achievement.</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Q23: Parent/Carer Consultation Evenings provide me with the information I require about my child’s progress and achievement.</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46.35%
89</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48.96%
94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4.69%
9</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
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3.42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Q24: I think the school seeks my views and listens to my concerns.</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Q24: I think the school seeks my views and listens to my concerns.</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33.85%
65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60.94%
117</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4.69%
9</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0.52%
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3.28</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Q25: I feel my child's mental health/well-being is well supported at Markeaton.</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 There is a positive atmosphere at Markeaton Primary School.</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Q25: I feel my child's mental health/well-being is well supported at Markeaton.</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46.88%
90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50.52%
97</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2.60%
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
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3.44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Q26: *Leavers and Keepers* Children coming into school in their PE Kits?</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Q26: *Leavers and Keepers* Children coming into school in their PE Kits?</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Leave</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12.50%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Keep</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87.50%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168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192</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Q27: *Leavers and Keepers* Parent/Carer meetings - blend of remote (Autumn Term) and face to face (Spring and Summer)?</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Q27: *Leavers and Keepers* Parent/Carer meetings - blend of remote (Autumn Term) and face to face (Spring and Summer)?</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Leave</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43.23%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83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Keep</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56.77%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109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192</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Q28: *Leavers and Keepers* Homework via Microsoft Teams?</a:t>
            </a:r>
            <a:endParaRPr dirty="0"/>
          </a:p>
        </p:txBody>
      </p:sp>
      <p:sp>
        <p:nvSpPr>
          <p:cNvPr id="3" name="Title"/>
          <p:cNvSpPr>
            <a:spLocks noGrp="1"/>
          </p:cNvSpPr>
          <p:nvPr>
            <p:ph type="body" sz="quarter" idx="14"/>
          </p:nvPr>
        </p:nvSpPr>
        <p:spPr/>
        <p:txBody>
          <a:bodyPr/>
          <a:lstStyle/>
          <a:p>
            <a:r>
              <a:rPr lang="en-GB" dirty="0"/>
              <a:t>Answered: 190   Skipped: 2</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Q28: *Leavers and Keepers* Homework via Microsoft Teams?</a:t>
            </a:r>
            <a:endParaRPr dirty="0"/>
          </a:p>
        </p:txBody>
      </p:sp>
      <p:sp>
        <p:nvSpPr>
          <p:cNvPr id="3" name="Title"/>
          <p:cNvSpPr>
            <a:spLocks noGrp="1"/>
          </p:cNvSpPr>
          <p:nvPr>
            <p:ph type="body" sz="quarter" idx="14"/>
          </p:nvPr>
        </p:nvSpPr>
        <p:spPr/>
        <p:txBody>
          <a:bodyPr/>
          <a:lstStyle/>
          <a:p>
            <a:r>
              <a:rPr lang="en-GB" dirty="0"/>
              <a:t>Answered: 190   Skipped: 2</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Leave</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48.95%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93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Keep</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51.05%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97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190</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Q30: RSE (Relationships and Sex Education) has been taught effectively this year.</a:t>
            </a:r>
            <a:endParaRPr dirty="0"/>
          </a:p>
        </p:txBody>
      </p:sp>
      <p:sp>
        <p:nvSpPr>
          <p:cNvPr id="3" name="Title"/>
          <p:cNvSpPr>
            <a:spLocks noGrp="1"/>
          </p:cNvSpPr>
          <p:nvPr>
            <p:ph type="body" sz="quarter" idx="14"/>
          </p:nvPr>
        </p:nvSpPr>
        <p:spPr/>
        <p:txBody>
          <a:bodyPr/>
          <a:lstStyle/>
          <a:p>
            <a:r>
              <a:rPr lang="en-GB" dirty="0"/>
              <a:t>Answered: 172   Skipped: 20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Q30: RSE (Relationships and Sex Education) has been taught effectively this year.</a:t>
            </a:r>
            <a:endParaRPr dirty="0"/>
          </a:p>
        </p:txBody>
      </p:sp>
      <p:sp>
        <p:nvSpPr>
          <p:cNvPr id="3" name="Title"/>
          <p:cNvSpPr>
            <a:spLocks noGrp="1"/>
          </p:cNvSpPr>
          <p:nvPr>
            <p:ph type="body" sz="quarter" idx="14"/>
          </p:nvPr>
        </p:nvSpPr>
        <p:spPr/>
        <p:txBody>
          <a:bodyPr/>
          <a:lstStyle/>
          <a:p>
            <a:r>
              <a:rPr lang="en-GB" dirty="0"/>
              <a:t>Answered: 172   Skipped: 20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Strongly agree</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30.23%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Agree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65.70%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113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Disagree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2.91%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367998">
                <a:tc>
                  <a:txBody>
                    <a:bodyPr/>
                    <a:lstStyle/>
                    <a:p>
                      <a:pPr algn="l"/>
                      <a:r>
                        <a:rPr lang="en-US" sz="1200" b="0" dirty="0">
                          <a:solidFill>
                            <a:schemeClr val="bg1">
                              <a:lumMod val="50000"/>
                            </a:schemeClr>
                          </a:solidFill>
                        </a:rPr>
                        <a:t>Strongly disagree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1.16%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172</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Q31: Markeaton has a strong and positive commitment towards equality.</a:t>
            </a:r>
            <a:endParaRPr dirty="0"/>
          </a:p>
        </p:txBody>
      </p:sp>
      <p:sp>
        <p:nvSpPr>
          <p:cNvPr id="3" name="Title"/>
          <p:cNvSpPr>
            <a:spLocks noGrp="1"/>
          </p:cNvSpPr>
          <p:nvPr>
            <p:ph type="body" sz="quarter" idx="14"/>
          </p:nvPr>
        </p:nvSpPr>
        <p:spPr/>
        <p:txBody>
          <a:bodyPr/>
          <a:lstStyle/>
          <a:p>
            <a:r>
              <a:rPr lang="en-GB" dirty="0"/>
              <a:t>Answered: 189   Skipped: 3</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 There is a positive atmosphere at Markeaton Primary School.</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Table Placeholder"/>
          <p:cNvGraphicFramePr>
            <a:graphicFrameLocks/>
          </p:cNvGraphicFramePr>
          <p:nvPr/>
        </p:nvGraphicFramePr>
        <p:xfrm>
          <a:off x="961534" y="1390848"/>
          <a:ext cx="7000000" cy="9753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67.71%
130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31.25%
60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1.04%
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
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3.67</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Q31: Markeaton has a strong and positive commitment towards equality.</a:t>
            </a:r>
            <a:endParaRPr dirty="0"/>
          </a:p>
        </p:txBody>
      </p:sp>
      <p:sp>
        <p:nvSpPr>
          <p:cNvPr id="3" name="Title"/>
          <p:cNvSpPr>
            <a:spLocks noGrp="1"/>
          </p:cNvSpPr>
          <p:nvPr>
            <p:ph type="body" sz="quarter" idx="14"/>
          </p:nvPr>
        </p:nvSpPr>
        <p:spPr/>
        <p:txBody>
          <a:bodyPr/>
          <a:lstStyle/>
          <a:p>
            <a:r>
              <a:rPr lang="en-GB" dirty="0"/>
              <a:t>Answered: 189   Skipped: 3</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Strongly agree</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48.15%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91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Agree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51.32%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97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Disagree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0.53%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367998">
                <a:tc>
                  <a:txBody>
                    <a:bodyPr/>
                    <a:lstStyle/>
                    <a:p>
                      <a:pPr algn="l"/>
                      <a:r>
                        <a:rPr lang="en-US" sz="1200" b="0" dirty="0">
                          <a:solidFill>
                            <a:schemeClr val="bg1">
                              <a:lumMod val="50000"/>
                            </a:schemeClr>
                          </a:solidFill>
                        </a:rPr>
                        <a:t>Strongly disagree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189</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Q32: My child can explain what Markeaton MINDS is (feel free to test them on what is written below!).M = More than just meI = I can do itN = Now whatD = Doing it myselfS = Solving problems</a:t>
            </a:r>
            <a:endParaRPr dirty="0"/>
          </a:p>
        </p:txBody>
      </p:sp>
      <p:sp>
        <p:nvSpPr>
          <p:cNvPr id="3" name="Title"/>
          <p:cNvSpPr>
            <a:spLocks noGrp="1"/>
          </p:cNvSpPr>
          <p:nvPr>
            <p:ph type="body" sz="quarter" idx="14"/>
          </p:nvPr>
        </p:nvSpPr>
        <p:spPr/>
        <p:txBody>
          <a:bodyPr/>
          <a:lstStyle/>
          <a:p>
            <a:r>
              <a:rPr lang="en-GB" dirty="0"/>
              <a:t>Answered: 187   Skipped: 5</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Q32: My child can explain what Markeaton MINDS is (feel free to test them on what is written below!).M = More than just meI = I can do itN = Now whatD = Doing it myselfS = Solving problems</a:t>
            </a:r>
            <a:endParaRPr dirty="0"/>
          </a:p>
        </p:txBody>
      </p:sp>
      <p:sp>
        <p:nvSpPr>
          <p:cNvPr id="3" name="Title"/>
          <p:cNvSpPr>
            <a:spLocks noGrp="1"/>
          </p:cNvSpPr>
          <p:nvPr>
            <p:ph type="body" sz="quarter" idx="14"/>
          </p:nvPr>
        </p:nvSpPr>
        <p:spPr/>
        <p:txBody>
          <a:bodyPr/>
          <a:lstStyle/>
          <a:p>
            <a:r>
              <a:rPr lang="en-GB" dirty="0"/>
              <a:t>Answered: 187   Skipped: 5</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Strongly agree</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28.34%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Agree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57.22%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107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Disagree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13.37%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367998">
                <a:tc>
                  <a:txBody>
                    <a:bodyPr/>
                    <a:lstStyle/>
                    <a:p>
                      <a:pPr algn="l"/>
                      <a:r>
                        <a:rPr lang="en-US" sz="1200" b="0" dirty="0">
                          <a:solidFill>
                            <a:schemeClr val="bg1">
                              <a:lumMod val="50000"/>
                            </a:schemeClr>
                          </a:solidFill>
                        </a:rPr>
                        <a:t>Strongly disagree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1.07%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187</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Q33: I regularly look at the school Twitter feed on the wesbite for photos, videos and updates about life at Markeaton.</a:t>
            </a:r>
            <a:endParaRPr dirty="0"/>
          </a:p>
        </p:txBody>
      </p:sp>
      <p:sp>
        <p:nvSpPr>
          <p:cNvPr id="3" name="Title"/>
          <p:cNvSpPr>
            <a:spLocks noGrp="1"/>
          </p:cNvSpPr>
          <p:nvPr>
            <p:ph type="body" sz="quarter" idx="14"/>
          </p:nvPr>
        </p:nvSpPr>
        <p:spPr/>
        <p:txBody>
          <a:bodyPr/>
          <a:lstStyle/>
          <a:p>
            <a:r>
              <a:rPr lang="en-GB" dirty="0"/>
              <a:t>Answered: 190   Skipped: 2</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Q33: I regularly look at the school Twitter feed on the wesbite for photos, videos and updates about life at Markeaton.</a:t>
            </a:r>
            <a:endParaRPr dirty="0"/>
          </a:p>
        </p:txBody>
      </p:sp>
      <p:sp>
        <p:nvSpPr>
          <p:cNvPr id="3" name="Title"/>
          <p:cNvSpPr>
            <a:spLocks noGrp="1"/>
          </p:cNvSpPr>
          <p:nvPr>
            <p:ph type="body" sz="quarter" idx="14"/>
          </p:nvPr>
        </p:nvSpPr>
        <p:spPr/>
        <p:txBody>
          <a:bodyPr/>
          <a:lstStyle/>
          <a:p>
            <a:r>
              <a:rPr lang="en-GB" dirty="0"/>
              <a:t>Answered: 190   Skipped: 2</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Strongly agree</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21.05%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Agree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38.42%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Disagree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31.05%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367998">
                <a:tc>
                  <a:txBody>
                    <a:bodyPr/>
                    <a:lstStyle/>
                    <a:p>
                      <a:pPr algn="l"/>
                      <a:r>
                        <a:rPr lang="en-US" sz="1200" b="0" dirty="0">
                          <a:solidFill>
                            <a:schemeClr val="bg1">
                              <a:lumMod val="50000"/>
                            </a:schemeClr>
                          </a:solidFill>
                        </a:rPr>
                        <a:t>Strongly disagree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9.47%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190</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Q36: I would be happy to volunteer and help with the Summer Fair on Saturday 2nd July.In advance - thank you, thank you, thank you!!!</a:t>
            </a:r>
            <a:endParaRPr dirty="0"/>
          </a:p>
        </p:txBody>
      </p:sp>
      <p:sp>
        <p:nvSpPr>
          <p:cNvPr id="3" name="Title"/>
          <p:cNvSpPr>
            <a:spLocks noGrp="1"/>
          </p:cNvSpPr>
          <p:nvPr>
            <p:ph type="body" sz="quarter" idx="14"/>
          </p:nvPr>
        </p:nvSpPr>
        <p:spPr/>
        <p:txBody>
          <a:bodyPr/>
          <a:lstStyle/>
          <a:p>
            <a:r>
              <a:rPr lang="en-GB" dirty="0"/>
              <a:t>Answered: 132   Skipped: 60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Q36: I would be happy to volunteer and help with the Summer Fair on Saturday 2nd July.In advance - thank you, thank you, thank you!!!</a:t>
            </a:r>
            <a:endParaRPr dirty="0"/>
          </a:p>
        </p:txBody>
      </p:sp>
      <p:sp>
        <p:nvSpPr>
          <p:cNvPr id="3" name="Title"/>
          <p:cNvSpPr>
            <a:spLocks noGrp="1"/>
          </p:cNvSpPr>
          <p:nvPr>
            <p:ph type="body" sz="quarter" idx="14"/>
          </p:nvPr>
        </p:nvSpPr>
        <p:spPr/>
        <p:txBody>
          <a:bodyPr/>
          <a:lstStyle/>
          <a:p>
            <a:r>
              <a:rPr lang="en-GB" dirty="0"/>
              <a:t>Answered: 132   Skipped: 60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Yes</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21.21%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28</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No</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78.79%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104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132</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Q4: My child experiences outdoor learning on a regular basis.</a:t>
            </a:r>
            <a:endParaRPr dirty="0"/>
          </a:p>
        </p:txBody>
      </p:sp>
      <p:sp>
        <p:nvSpPr>
          <p:cNvPr id="3" name="Title"/>
          <p:cNvSpPr>
            <a:spLocks noGrp="1"/>
          </p:cNvSpPr>
          <p:nvPr>
            <p:ph type="body" sz="quarter" idx="14"/>
          </p:nvPr>
        </p:nvSpPr>
        <p:spPr/>
        <p:txBody>
          <a:bodyPr/>
          <a:lstStyle/>
          <a:p>
            <a:r>
              <a:rPr lang="en-GB" dirty="0"/>
              <a:t>Answered: 188   Skipped: 4</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Q4: My child experiences outdoor learning on a regular basis.</a:t>
            </a:r>
            <a:endParaRPr dirty="0"/>
          </a:p>
        </p:txBody>
      </p:sp>
      <p:sp>
        <p:nvSpPr>
          <p:cNvPr id="3" name="Title"/>
          <p:cNvSpPr>
            <a:spLocks noGrp="1"/>
          </p:cNvSpPr>
          <p:nvPr>
            <p:ph type="body" sz="quarter" idx="14"/>
          </p:nvPr>
        </p:nvSpPr>
        <p:spPr/>
        <p:txBody>
          <a:bodyPr/>
          <a:lstStyle/>
          <a:p>
            <a:r>
              <a:rPr lang="en-GB" dirty="0"/>
              <a:t>Answered: 188   Skipped: 4</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STRONGLY DISAGREE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46.28%
87</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50.0%
94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3.72%
7</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
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188</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3.43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Q5: I am kept well informed about what my child is learning at school e.g. class Twitter pages, Curriculum Newsletters, Weekly Words, 'All you need to know' booklets etc.  Click on the links to visit Y1 as an example but all other year groups are on the same page down the left hand side.</a:t>
            </a:r>
            <a:endParaRPr dirty="0"/>
          </a:p>
        </p:txBody>
      </p:sp>
      <p:sp>
        <p:nvSpPr>
          <p:cNvPr id="3" name="Title"/>
          <p:cNvSpPr>
            <a:spLocks noGrp="1"/>
          </p:cNvSpPr>
          <p:nvPr>
            <p:ph type="body" sz="quarter" idx="14"/>
          </p:nvPr>
        </p:nvSpPr>
        <p:spPr/>
        <p:txBody>
          <a:bodyPr/>
          <a:lstStyle/>
          <a:p>
            <a:r>
              <a:rPr lang="en-GB" dirty="0"/>
              <a:t>Answered: 192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Data slides">
  <a:themeElements>
    <a:clrScheme name="Custom 93">
      <a:dk1>
        <a:srgbClr val="333333"/>
      </a:dk1>
      <a:lt1>
        <a:sysClr val="window" lastClr="FFFFFF"/>
      </a:lt1>
      <a:dk2>
        <a:srgbClr val="666666"/>
      </a:dk2>
      <a:lt2>
        <a:srgbClr val="EEECE1"/>
      </a:lt2>
      <a:accent1>
        <a:srgbClr val="00BF6F"/>
      </a:accent1>
      <a:accent2>
        <a:srgbClr val="507CB6"/>
      </a:accent2>
      <a:accent3>
        <a:srgbClr val="F9BE00"/>
      </a:accent3>
      <a:accent4>
        <a:srgbClr val="6BC8CD"/>
      </a:accent4>
      <a:accent5>
        <a:srgbClr val="EA854B"/>
      </a:accent5>
      <a:accent6>
        <a:srgbClr val="7D5E8F"/>
      </a:accent6>
      <a:hlink>
        <a:srgbClr val="31859C"/>
      </a:hlink>
      <a:folHlink>
        <a:srgbClr val="31859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2378</Words>
  <Application>Microsoft Office PowerPoint</Application>
  <PresentationFormat>On-screen Show (16:9)</PresentationFormat>
  <Paragraphs>561</Paragraphs>
  <Slides>66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66</vt:i4>
      </vt:variant>
    </vt:vector>
  </HeadingPairs>
  <TitlesOfParts>
    <vt:vector size="69" baseType="lpstr">
      <vt:lpstr>Arial</vt:lpstr>
      <vt:lpstr>Helvetica Neue</vt:lpstr>
      <vt:lpstr>Data slides</vt:lpstr>
      <vt:lpstr>Q1: My child is happy at school.</vt:lpstr>
      <vt:lpstr>Q1: My child is happy at school.</vt:lpstr>
      <vt:lpstr>Q2: My child feels safe at school</vt:lpstr>
      <vt:lpstr>Q2: My child feels safe at school</vt:lpstr>
      <vt:lpstr>Q3: There is a positive atmosphere at Markeaton Primary School.</vt:lpstr>
      <vt:lpstr>Q3: There is a positive atmosphere at Markeaton Primary School.</vt:lpstr>
      <vt:lpstr>Q4: My child experiences outdoor learning on a regular basis.</vt:lpstr>
      <vt:lpstr>Q4: My child experiences outdoor learning on a regular basis.</vt:lpstr>
      <vt:lpstr>Q5: I am kept well informed about what my child is learning at school e.g. class Twitter pages, Curriculum Newsletters, Weekly Words, 'All you need to know' booklets etc.  Click on the links to visit Y1 as an example but all other year groups are on the same page down the left hand side.</vt:lpstr>
      <vt:lpstr>Q5: I am kept well informed about what my child is learning at school e.g. class Twitter pages, Curriculum Newsletters, Weekly Words, 'All you need to know' booklets etc.  Click on the links to visit Y1 as an example but all other year groups are on the same page down the left hand side.</vt:lpstr>
      <vt:lpstr>Q6: I am kept well informed about how my child is progressing.</vt:lpstr>
      <vt:lpstr>Q6: I am kept well informed about how my child is progressing.</vt:lpstr>
      <vt:lpstr>Q7: I think my child gets an appropriate amount of homework.</vt:lpstr>
      <vt:lpstr>Q7: I think my child gets an appropriate amount of homework.</vt:lpstr>
      <vt:lpstr>Q8: I think my child is taught well.</vt:lpstr>
      <vt:lpstr>Q8: I think my child is taught well.</vt:lpstr>
      <vt:lpstr>Q9: Markeaton Primary School has high expectations for my child.</vt:lpstr>
      <vt:lpstr>Q9: Markeaton Primary School has high expectations for my child.</vt:lpstr>
      <vt:lpstr>Q10: Markeaton Primary School ensures that my child is able to explore their potential.</vt:lpstr>
      <vt:lpstr>Q10: Markeaton Primary School ensures that my child is able to explore their potential.</vt:lpstr>
      <vt:lpstr>Q11: The school is led and managed effectively.</vt:lpstr>
      <vt:lpstr>Q11: The school is led and managed effectively.</vt:lpstr>
      <vt:lpstr>Q12: I would recommend Markeaton Primary School to another family.</vt:lpstr>
      <vt:lpstr>Q12: I would recommend Markeaton Primary School to another family.</vt:lpstr>
      <vt:lpstr>Q13: Markeaton Primary School has a good reputation.</vt:lpstr>
      <vt:lpstr>Q13: Markeaton Primary School has a good reputation.</vt:lpstr>
      <vt:lpstr>Q14: I understand how my child is assessed at Markeaton Primary and the language that is used.</vt:lpstr>
      <vt:lpstr>Q14: I understand how my child is assessed at Markeaton Primary and the language that is used.</vt:lpstr>
      <vt:lpstr>Q15: The school’s vision and values have a positive impact on my child.</vt:lpstr>
      <vt:lpstr>Q15: The school’s vision and values have a positive impact on my child.</vt:lpstr>
      <vt:lpstr>Q16: I think behaviour is good at Markeaton Primary School.</vt:lpstr>
      <vt:lpstr>Q16: I think behaviour is good at Markeaton Primary School.</vt:lpstr>
      <vt:lpstr>Q17: I think the school deals with any incidents of bullying effectively.</vt:lpstr>
      <vt:lpstr>Q17: I think the school deals with any incidents of bullying effectively.</vt:lpstr>
      <vt:lpstr>Q18: The school treats my child fairly.</vt:lpstr>
      <vt:lpstr>Q18: The school treats my child fairly.</vt:lpstr>
      <vt:lpstr>Q19: My child is confident that, should they have a problem, there is someone they can go to in school who will listen to them.</vt:lpstr>
      <vt:lpstr>Q19: My child is confident that, should they have a problem, there is someone they can go to in school who will listen to them.</vt:lpstr>
      <vt:lpstr>Q20: My child enjoys playtimes and lunchtimes.</vt:lpstr>
      <vt:lpstr>Q20: My child enjoys playtimes and lunchtimes.</vt:lpstr>
      <vt:lpstr>Q21: My child finds school meals enjoyable.</vt:lpstr>
      <vt:lpstr>Q21: My child finds school meals enjoyable.</vt:lpstr>
      <vt:lpstr>Q22: I think members of staff at Markeaton Primary School are approachable.</vt:lpstr>
      <vt:lpstr>Q22: I think members of staff at Markeaton Primary School are approachable.</vt:lpstr>
      <vt:lpstr>Q23: Parent/Carer Consultation Evenings provide me with the information I require about my child’s progress and achievement.</vt:lpstr>
      <vt:lpstr>Q23: Parent/Carer Consultation Evenings provide me with the information I require about my child’s progress and achievement.</vt:lpstr>
      <vt:lpstr>Q24: I think the school seeks my views and listens to my concerns.</vt:lpstr>
      <vt:lpstr>Q24: I think the school seeks my views and listens to my concerns.</vt:lpstr>
      <vt:lpstr>Q25: I feel my child's mental health/well-being is well supported at Markeaton.</vt:lpstr>
      <vt:lpstr>Q25: I feel my child's mental health/well-being is well supported at Markeaton.</vt:lpstr>
      <vt:lpstr>Q26: *Leavers and Keepers* Children coming into school in their PE Kits?</vt:lpstr>
      <vt:lpstr>Q26: *Leavers and Keepers* Children coming into school in their PE Kits?</vt:lpstr>
      <vt:lpstr>Q27: *Leavers and Keepers* Parent/Carer meetings - blend of remote (Autumn Term) and face to face (Spring and Summer)?</vt:lpstr>
      <vt:lpstr>Q27: *Leavers and Keepers* Parent/Carer meetings - blend of remote (Autumn Term) and face to face (Spring and Summer)?</vt:lpstr>
      <vt:lpstr>Q28: *Leavers and Keepers* Homework via Microsoft Teams?</vt:lpstr>
      <vt:lpstr>Q28: *Leavers and Keepers* Homework via Microsoft Teams?</vt:lpstr>
      <vt:lpstr>Q30: RSE (Relationships and Sex Education) has been taught effectively this year.</vt:lpstr>
      <vt:lpstr>Q30: RSE (Relationships and Sex Education) has been taught effectively this year.</vt:lpstr>
      <vt:lpstr>Q31: Markeaton has a strong and positive commitment towards equality.</vt:lpstr>
      <vt:lpstr>Q31: Markeaton has a strong and positive commitment towards equality.</vt:lpstr>
      <vt:lpstr>Q32: My child can explain what Markeaton MINDS is (feel free to test them on what is written below!).M = More than just meI = I can do itN = Now whatD = Doing it myselfS = Solving problems</vt:lpstr>
      <vt:lpstr>Q32: My child can explain what Markeaton MINDS is (feel free to test them on what is written below!).M = More than just meI = I can do itN = Now whatD = Doing it myselfS = Solving problems</vt:lpstr>
      <vt:lpstr>Q33: I regularly look at the school Twitter feed on the wesbite for photos, videos and updates about life at Markeaton.</vt:lpstr>
      <vt:lpstr>Q33: I regularly look at the school Twitter feed on the wesbite for photos, videos and updates about life at Markeaton.</vt:lpstr>
      <vt:lpstr>Q36: I would be happy to volunteer and help with the Summer Fair on Saturday 2nd July.In advance - thank you, thank you, thank you!!!</vt:lpstr>
      <vt:lpstr>Q36: I would be happy to volunteer and help with the Summer Fair on Saturday 2nd July.In advance - thank you, thank you,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Markeaton Head</dc:creator>
  <cp:lastModifiedBy>Markeaton Head</cp:lastModifiedBy>
  <cp:revision>2</cp:revision>
  <dcterms:modified xsi:type="dcterms:W3CDTF">2022-08-31T13:10:28Z</dcterms:modified>
</cp:coreProperties>
</file>