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272" r:id="rId3"/>
    <p:sldId id="257" r:id="rId4"/>
    <p:sldId id="258" r:id="rId5"/>
    <p:sldId id="259" r:id="rId6"/>
    <p:sldId id="260" r:id="rId7"/>
    <p:sldId id="262" r:id="rId8"/>
    <p:sldId id="263" r:id="rId9"/>
    <p:sldId id="264" r:id="rId10"/>
    <p:sldId id="265" r:id="rId11"/>
    <p:sldId id="267" r:id="rId12"/>
    <p:sldId id="268" r:id="rId13"/>
    <p:sldId id="266" r:id="rId14"/>
    <p:sldId id="269" r:id="rId15"/>
    <p:sldId id="261" r:id="rId16"/>
    <p:sldId id="314"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270" r:id="rId30"/>
    <p:sldId id="302" r:id="rId31"/>
    <p:sldId id="303" r:id="rId32"/>
    <p:sldId id="304" r:id="rId33"/>
    <p:sldId id="305" r:id="rId34"/>
    <p:sldId id="307" r:id="rId35"/>
    <p:sldId id="310" r:id="rId36"/>
    <p:sldId id="311" r:id="rId37"/>
    <p:sldId id="271" r:id="rId38"/>
    <p:sldId id="273" r:id="rId39"/>
    <p:sldId id="274" r:id="rId40"/>
    <p:sldId id="275" r:id="rId41"/>
    <p:sldId id="277" r:id="rId42"/>
    <p:sldId id="283" r:id="rId43"/>
    <p:sldId id="278" r:id="rId44"/>
    <p:sldId id="279" r:id="rId45"/>
    <p:sldId id="280" r:id="rId46"/>
    <p:sldId id="281" r:id="rId47"/>
    <p:sldId id="284" r:id="rId48"/>
    <p:sldId id="285" r:id="rId49"/>
    <p:sldId id="286" r:id="rId50"/>
    <p:sldId id="288" r:id="rId51"/>
    <p:sldId id="287" r:id="rId52"/>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2F07FA-BAF0-4945-AA79-57B710663F3B}">
          <p14:sldIdLst>
            <p14:sldId id="256"/>
            <p14:sldId id="272"/>
            <p14:sldId id="257"/>
            <p14:sldId id="258"/>
            <p14:sldId id="259"/>
            <p14:sldId id="260"/>
          </p14:sldIdLst>
        </p14:section>
        <p14:section name="Untitled Section" id="{06492B84-345B-427D-8C97-4D5F1076EB8C}">
          <p14:sldIdLst>
            <p14:sldId id="262"/>
            <p14:sldId id="263"/>
            <p14:sldId id="264"/>
            <p14:sldId id="265"/>
            <p14:sldId id="267"/>
            <p14:sldId id="268"/>
            <p14:sldId id="266"/>
            <p14:sldId id="269"/>
            <p14:sldId id="261"/>
            <p14:sldId id="314"/>
            <p14:sldId id="290"/>
            <p14:sldId id="291"/>
            <p14:sldId id="292"/>
            <p14:sldId id="293"/>
            <p14:sldId id="294"/>
            <p14:sldId id="295"/>
            <p14:sldId id="296"/>
            <p14:sldId id="297"/>
            <p14:sldId id="298"/>
            <p14:sldId id="299"/>
            <p14:sldId id="300"/>
            <p14:sldId id="301"/>
            <p14:sldId id="270"/>
            <p14:sldId id="302"/>
            <p14:sldId id="303"/>
            <p14:sldId id="304"/>
            <p14:sldId id="305"/>
            <p14:sldId id="307"/>
            <p14:sldId id="310"/>
            <p14:sldId id="311"/>
            <p14:sldId id="271"/>
            <p14:sldId id="273"/>
            <p14:sldId id="274"/>
            <p14:sldId id="275"/>
            <p14:sldId id="277"/>
            <p14:sldId id="283"/>
            <p14:sldId id="278"/>
            <p14:sldId id="279"/>
            <p14:sldId id="280"/>
            <p14:sldId id="281"/>
            <p14:sldId id="284"/>
            <p14:sldId id="285"/>
            <p14:sldId id="286"/>
            <p14:sldId id="288"/>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341" autoAdjust="0"/>
  </p:normalViewPr>
  <p:slideViewPr>
    <p:cSldViewPr snapToGrid="0">
      <p:cViewPr varScale="1">
        <p:scale>
          <a:sx n="81" d="100"/>
          <a:sy n="81" d="100"/>
        </p:scale>
        <p:origin x="73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C1CC0753-FDE1-4601-9C86-ED327E8C7983}" type="datetimeFigureOut">
              <a:rPr lang="en-GB" smtClean="0"/>
              <a:t>19/10/2022</a:t>
            </a:fld>
            <a:endParaRPr lang="en-GB"/>
          </a:p>
        </p:txBody>
      </p:sp>
      <p:sp>
        <p:nvSpPr>
          <p:cNvPr id="4" name="Footer Placeholder 3"/>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0C8B0BC2-3C4F-4CF1-A52A-E8B04C7B0228}" type="slidenum">
              <a:rPr lang="en-GB" smtClean="0"/>
              <a:t>‹#›</a:t>
            </a:fld>
            <a:endParaRPr lang="en-GB"/>
          </a:p>
        </p:txBody>
      </p:sp>
    </p:spTree>
    <p:extLst>
      <p:ext uri="{BB962C8B-B14F-4D97-AF65-F5344CB8AC3E}">
        <p14:creationId xmlns:p14="http://schemas.microsoft.com/office/powerpoint/2010/main" val="542765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dirty="0"/>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FE4E62EE-D79C-461E-8D25-AD6C86F95F48}" type="datetimeFigureOut">
              <a:rPr lang="en-GB" smtClean="0"/>
              <a:t>19/10/2022</a:t>
            </a:fld>
            <a:endParaRPr lang="en-GB" dirty="0"/>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GB" dirty="0"/>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CE9FB5BF-23D2-498F-894A-5B5670E89828}" type="slidenum">
              <a:rPr lang="en-GB" smtClean="0"/>
              <a:t>‹#›</a:t>
            </a:fld>
            <a:endParaRPr lang="en-GB" dirty="0"/>
          </a:p>
        </p:txBody>
      </p:sp>
    </p:spTree>
    <p:extLst>
      <p:ext uri="{BB962C8B-B14F-4D97-AF65-F5344CB8AC3E}">
        <p14:creationId xmlns:p14="http://schemas.microsoft.com/office/powerpoint/2010/main" val="3437480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9FB5BF-23D2-498F-894A-5B5670E89828}" type="slidenum">
              <a:rPr lang="en-GB" smtClean="0"/>
              <a:t>33</a:t>
            </a:fld>
            <a:endParaRPr lang="en-GB" dirty="0"/>
          </a:p>
        </p:txBody>
      </p:sp>
    </p:spTree>
    <p:extLst>
      <p:ext uri="{BB962C8B-B14F-4D97-AF65-F5344CB8AC3E}">
        <p14:creationId xmlns:p14="http://schemas.microsoft.com/office/powerpoint/2010/main" val="3715354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45</a:t>
            </a:fld>
            <a:endParaRPr lang="en-GB" dirty="0"/>
          </a:p>
        </p:txBody>
      </p:sp>
    </p:spTree>
    <p:extLst>
      <p:ext uri="{BB962C8B-B14F-4D97-AF65-F5344CB8AC3E}">
        <p14:creationId xmlns:p14="http://schemas.microsoft.com/office/powerpoint/2010/main" val="2588016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46</a:t>
            </a:fld>
            <a:endParaRPr lang="en-GB" dirty="0"/>
          </a:p>
        </p:txBody>
      </p:sp>
    </p:spTree>
    <p:extLst>
      <p:ext uri="{BB962C8B-B14F-4D97-AF65-F5344CB8AC3E}">
        <p14:creationId xmlns:p14="http://schemas.microsoft.com/office/powerpoint/2010/main" val="1101678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47</a:t>
            </a:fld>
            <a:endParaRPr lang="en-GB" dirty="0"/>
          </a:p>
        </p:txBody>
      </p:sp>
    </p:spTree>
    <p:extLst>
      <p:ext uri="{BB962C8B-B14F-4D97-AF65-F5344CB8AC3E}">
        <p14:creationId xmlns:p14="http://schemas.microsoft.com/office/powerpoint/2010/main" val="1921905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48</a:t>
            </a:fld>
            <a:endParaRPr lang="en-GB" dirty="0"/>
          </a:p>
        </p:txBody>
      </p:sp>
    </p:spTree>
    <p:extLst>
      <p:ext uri="{BB962C8B-B14F-4D97-AF65-F5344CB8AC3E}">
        <p14:creationId xmlns:p14="http://schemas.microsoft.com/office/powerpoint/2010/main" val="2228425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49</a:t>
            </a:fld>
            <a:endParaRPr lang="en-GB" dirty="0"/>
          </a:p>
        </p:txBody>
      </p:sp>
    </p:spTree>
    <p:extLst>
      <p:ext uri="{BB962C8B-B14F-4D97-AF65-F5344CB8AC3E}">
        <p14:creationId xmlns:p14="http://schemas.microsoft.com/office/powerpoint/2010/main" val="80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50</a:t>
            </a:fld>
            <a:endParaRPr lang="en-GB" dirty="0"/>
          </a:p>
        </p:txBody>
      </p:sp>
    </p:spTree>
    <p:extLst>
      <p:ext uri="{BB962C8B-B14F-4D97-AF65-F5344CB8AC3E}">
        <p14:creationId xmlns:p14="http://schemas.microsoft.com/office/powerpoint/2010/main" val="225529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51</a:t>
            </a:fld>
            <a:endParaRPr lang="en-GB" dirty="0"/>
          </a:p>
        </p:txBody>
      </p:sp>
    </p:spTree>
    <p:extLst>
      <p:ext uri="{BB962C8B-B14F-4D97-AF65-F5344CB8AC3E}">
        <p14:creationId xmlns:p14="http://schemas.microsoft.com/office/powerpoint/2010/main" val="35098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37</a:t>
            </a:fld>
            <a:endParaRPr lang="en-GB" dirty="0"/>
          </a:p>
        </p:txBody>
      </p:sp>
    </p:spTree>
    <p:extLst>
      <p:ext uri="{BB962C8B-B14F-4D97-AF65-F5344CB8AC3E}">
        <p14:creationId xmlns:p14="http://schemas.microsoft.com/office/powerpoint/2010/main" val="86131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38</a:t>
            </a:fld>
            <a:endParaRPr lang="en-GB" dirty="0"/>
          </a:p>
        </p:txBody>
      </p:sp>
    </p:spTree>
    <p:extLst>
      <p:ext uri="{BB962C8B-B14F-4D97-AF65-F5344CB8AC3E}">
        <p14:creationId xmlns:p14="http://schemas.microsoft.com/office/powerpoint/2010/main" val="410288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39</a:t>
            </a:fld>
            <a:endParaRPr lang="en-GB" dirty="0"/>
          </a:p>
        </p:txBody>
      </p:sp>
    </p:spTree>
    <p:extLst>
      <p:ext uri="{BB962C8B-B14F-4D97-AF65-F5344CB8AC3E}">
        <p14:creationId xmlns:p14="http://schemas.microsoft.com/office/powerpoint/2010/main" val="125082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40</a:t>
            </a:fld>
            <a:endParaRPr lang="en-GB" dirty="0"/>
          </a:p>
        </p:txBody>
      </p:sp>
    </p:spTree>
    <p:extLst>
      <p:ext uri="{BB962C8B-B14F-4D97-AF65-F5344CB8AC3E}">
        <p14:creationId xmlns:p14="http://schemas.microsoft.com/office/powerpoint/2010/main" val="370535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41</a:t>
            </a:fld>
            <a:endParaRPr lang="en-GB" dirty="0"/>
          </a:p>
        </p:txBody>
      </p:sp>
    </p:spTree>
    <p:extLst>
      <p:ext uri="{BB962C8B-B14F-4D97-AF65-F5344CB8AC3E}">
        <p14:creationId xmlns:p14="http://schemas.microsoft.com/office/powerpoint/2010/main" val="1399359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4DEC22B-74FE-4CDD-96A7-EE7D6785821B}" type="slidenum">
              <a:rPr lang="en-GB" smtClean="0"/>
              <a:t>42</a:t>
            </a:fld>
            <a:endParaRPr lang="en-GB"/>
          </a:p>
        </p:txBody>
      </p:sp>
    </p:spTree>
    <p:extLst>
      <p:ext uri="{BB962C8B-B14F-4D97-AF65-F5344CB8AC3E}">
        <p14:creationId xmlns:p14="http://schemas.microsoft.com/office/powerpoint/2010/main" val="3877997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43</a:t>
            </a:fld>
            <a:endParaRPr lang="en-GB" dirty="0"/>
          </a:p>
        </p:txBody>
      </p:sp>
    </p:spTree>
    <p:extLst>
      <p:ext uri="{BB962C8B-B14F-4D97-AF65-F5344CB8AC3E}">
        <p14:creationId xmlns:p14="http://schemas.microsoft.com/office/powerpoint/2010/main" val="3903179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E9FB5BF-23D2-498F-894A-5B5670E89828}" type="slidenum">
              <a:rPr lang="en-GB" smtClean="0"/>
              <a:t>44</a:t>
            </a:fld>
            <a:endParaRPr lang="en-GB" dirty="0"/>
          </a:p>
        </p:txBody>
      </p:sp>
    </p:spTree>
    <p:extLst>
      <p:ext uri="{BB962C8B-B14F-4D97-AF65-F5344CB8AC3E}">
        <p14:creationId xmlns:p14="http://schemas.microsoft.com/office/powerpoint/2010/main" val="294661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1312956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628246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47395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322397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1298249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266446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34341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11313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352151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361807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1D725-9E23-47F2-A9BD-AA9525D05E4E}" type="datetimeFigureOut">
              <a:rPr lang="en-GB" smtClean="0"/>
              <a:t>19/10/2022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4B32CB3-9693-4447-9ABC-A4BAF2146FD1}" type="slidenum">
              <a:rPr lang="en-GB" smtClean="0"/>
              <a:t>‹#›</a:t>
            </a:fld>
            <a:endParaRPr lang="en-GB" dirty="0"/>
          </a:p>
        </p:txBody>
      </p:sp>
    </p:spTree>
    <p:extLst>
      <p:ext uri="{BB962C8B-B14F-4D97-AF65-F5344CB8AC3E}">
        <p14:creationId xmlns:p14="http://schemas.microsoft.com/office/powerpoint/2010/main" val="308610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1D725-9E23-47F2-A9BD-AA9525D05E4E}" type="datetimeFigureOut">
              <a:rPr lang="en-GB" smtClean="0"/>
              <a:t>19/10/2022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32CB3-9693-4447-9ABC-A4BAF2146FD1}" type="slidenum">
              <a:rPr lang="en-GB" smtClean="0"/>
              <a:t>‹#›</a:t>
            </a:fld>
            <a:endParaRPr lang="en-GB" dirty="0"/>
          </a:p>
        </p:txBody>
      </p:sp>
    </p:spTree>
    <p:extLst>
      <p:ext uri="{BB962C8B-B14F-4D97-AF65-F5344CB8AC3E}">
        <p14:creationId xmlns:p14="http://schemas.microsoft.com/office/powerpoint/2010/main" val="2058526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slide" Target="slide15.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pic>
        <p:nvPicPr>
          <p:cNvPr id="4" name="Picture 2" descr="school logo MAR 20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18" y="157018"/>
            <a:ext cx="1467722" cy="145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Image not found..."/>
          <p:cNvSpPr>
            <a:spLocks noGrp="1" noChangeAspect="1" noChangeArrowheads="1"/>
          </p:cNvSpPr>
          <p:nvPr>
            <p:ph type="ctrTitle"/>
          </p:nvPr>
        </p:nvSpPr>
        <p:spPr bwMode="auto">
          <a:xfrm>
            <a:off x="1685703" y="1443773"/>
            <a:ext cx="9144000" cy="2387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a:t>Parent Information – Reading &amp; Phonics </a:t>
            </a:r>
          </a:p>
        </p:txBody>
      </p:sp>
      <p:pic>
        <p:nvPicPr>
          <p:cNvPr id="7" name="Picture 6"/>
          <p:cNvPicPr>
            <a:picLocks noChangeAspect="1"/>
          </p:cNvPicPr>
          <p:nvPr/>
        </p:nvPicPr>
        <p:blipFill>
          <a:blip r:embed="rId3"/>
          <a:stretch>
            <a:fillRect/>
          </a:stretch>
        </p:blipFill>
        <p:spPr>
          <a:xfrm>
            <a:off x="1796767" y="3334183"/>
            <a:ext cx="8280239" cy="2801397"/>
          </a:xfrm>
          <a:prstGeom prst="rect">
            <a:avLst/>
          </a:prstGeom>
        </p:spPr>
      </p:pic>
    </p:spTree>
    <p:extLst>
      <p:ext uri="{BB962C8B-B14F-4D97-AF65-F5344CB8AC3E}">
        <p14:creationId xmlns:p14="http://schemas.microsoft.com/office/powerpoint/2010/main" val="424338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82325" cy="1325563"/>
          </a:xfrm>
        </p:spPr>
        <p:txBody>
          <a:bodyPr>
            <a:normAutofit fontScale="90000"/>
          </a:bodyPr>
          <a:lstStyle/>
          <a:p>
            <a:r>
              <a:rPr lang="en-GB" dirty="0">
                <a:latin typeface="Letter-join Print Plus 3" panose="02000805000000020003" pitchFamily="50" charset="0"/>
              </a:rPr>
              <a:t>Shared Reading in School</a:t>
            </a:r>
            <a:br>
              <a:rPr lang="en-GB" dirty="0">
                <a:latin typeface="Letter-join Print Plus 3" panose="02000805000000020003" pitchFamily="50" charset="0"/>
              </a:rPr>
            </a:br>
            <a:r>
              <a:rPr lang="en-GB" dirty="0">
                <a:latin typeface="Letter-join Print Plus 3" panose="02000805000000020003" pitchFamily="50" charset="0"/>
              </a:rPr>
              <a:t>Year 1 &amp; Year 2 in the Autumn term (&amp; Foundation Stage from the Spring term)</a:t>
            </a:r>
            <a:endParaRPr lang="en-GB" dirty="0"/>
          </a:p>
        </p:txBody>
      </p:sp>
      <p:sp>
        <p:nvSpPr>
          <p:cNvPr id="3" name="Content Placeholder 2"/>
          <p:cNvSpPr>
            <a:spLocks noGrp="1"/>
          </p:cNvSpPr>
          <p:nvPr>
            <p:ph idx="1"/>
          </p:nvPr>
        </p:nvSpPr>
        <p:spPr>
          <a:xfrm>
            <a:off x="838199" y="2339975"/>
            <a:ext cx="10515600" cy="4351338"/>
          </a:xfrm>
        </p:spPr>
        <p:txBody>
          <a:bodyPr>
            <a:normAutofit/>
          </a:bodyPr>
          <a:lstStyle/>
          <a:p>
            <a:pPr marL="0" indent="0" algn="just">
              <a:buNone/>
            </a:pPr>
            <a:r>
              <a:rPr lang="en-GB" sz="4400" dirty="0">
                <a:latin typeface="Letter-join Print Plus 3" panose="02000805000000020003" pitchFamily="50" charset="0"/>
              </a:rPr>
              <a:t>These sessions are where we explicitly teach the children to apply their phonic knowledge to read phonetically decodable books. The emphasis of these sessions is to encourage children to use their skills in a more fluent manner to read more accurately.</a:t>
            </a:r>
          </a:p>
        </p:txBody>
      </p:sp>
      <p:pic>
        <p:nvPicPr>
          <p:cNvPr id="4" name="Picture 3" descr="Ransom Reading Stars Phonics: Phase 1 – BookLife"/>
          <p:cNvPicPr/>
          <p:nvPr/>
        </p:nvPicPr>
        <p:blipFill rotWithShape="1">
          <a:blip r:embed="rId2">
            <a:extLst>
              <a:ext uri="{28A0092B-C50C-407E-A947-70E740481C1C}">
                <a14:useLocalDpi xmlns:a14="http://schemas.microsoft.com/office/drawing/2010/main" val="0"/>
              </a:ext>
            </a:extLst>
          </a:blip>
          <a:srcRect l="12033" t="7487" r="7997" b="3739"/>
          <a:stretch/>
        </p:blipFill>
        <p:spPr bwMode="auto">
          <a:xfrm>
            <a:off x="9793288" y="221138"/>
            <a:ext cx="1741488" cy="16135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8477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919" y="660688"/>
            <a:ext cx="10982325" cy="1325563"/>
          </a:xfrm>
        </p:spPr>
        <p:txBody>
          <a:bodyPr>
            <a:normAutofit fontScale="90000"/>
          </a:bodyPr>
          <a:lstStyle/>
          <a:p>
            <a:r>
              <a:rPr lang="en-GB" dirty="0">
                <a:latin typeface="Letter-join Print Plus 3" panose="02000805000000020003" pitchFamily="50" charset="0"/>
              </a:rPr>
              <a:t>Shared Reading in School</a:t>
            </a:r>
            <a:br>
              <a:rPr lang="en-GB" dirty="0">
                <a:latin typeface="Letter-join Print Plus 3" panose="02000805000000020003" pitchFamily="50" charset="0"/>
              </a:rPr>
            </a:br>
            <a:r>
              <a:rPr lang="en-GB" dirty="0">
                <a:latin typeface="Letter-join Print Plus 3" panose="02000805000000020003" pitchFamily="50" charset="0"/>
              </a:rPr>
              <a:t>Year 2 from the Spring term </a:t>
            </a:r>
            <a:br>
              <a:rPr lang="en-GB" dirty="0">
                <a:latin typeface="Letter-join Print Plus 3" panose="02000805000000020003" pitchFamily="50" charset="0"/>
              </a:rPr>
            </a:br>
            <a:endParaRPr lang="en-GB" dirty="0"/>
          </a:p>
        </p:txBody>
      </p:sp>
      <p:pic>
        <p:nvPicPr>
          <p:cNvPr id="7" name="Content Placeholder 6" descr="https://www.markeaton.derby.sch.uk/ckfinder/userfiles/images/Reading%20Vipers.png"/>
          <p:cNvPicPr>
            <a:picLocks noGrp="1"/>
          </p:cNvPicPr>
          <p:nvPr>
            <p:ph idx="1"/>
          </p:nvPr>
        </p:nvPicPr>
        <p:blipFill rotWithShape="1">
          <a:blip r:embed="rId2">
            <a:extLst>
              <a:ext uri="{28A0092B-C50C-407E-A947-70E740481C1C}">
                <a14:useLocalDpi xmlns:a14="http://schemas.microsoft.com/office/drawing/2010/main" val="0"/>
              </a:ext>
            </a:extLst>
          </a:blip>
          <a:srcRect r="2483"/>
          <a:stretch/>
        </p:blipFill>
        <p:spPr bwMode="auto">
          <a:xfrm>
            <a:off x="8635653" y="127814"/>
            <a:ext cx="2384771" cy="2139136"/>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733425" y="2190750"/>
            <a:ext cx="10915650" cy="4832092"/>
          </a:xfrm>
          <a:prstGeom prst="rect">
            <a:avLst/>
          </a:prstGeom>
        </p:spPr>
        <p:txBody>
          <a:bodyPr wrap="square">
            <a:spAutoFit/>
          </a:bodyPr>
          <a:lstStyle/>
          <a:p>
            <a:pPr algn="just"/>
            <a:r>
              <a:rPr lang="en-GB" sz="4400" dirty="0">
                <a:latin typeface="Letter-join Print Plus 3" panose="02000805000000020003" pitchFamily="50" charset="0"/>
              </a:rPr>
              <a:t>Children are taught the skills of reading through the use of VIPERS. VIPERS is an anagram to help aid the recall of the six reading domains as part of the reading curriculum. These key areas we feel children need to know and understand in order to improve their comprehension of texts.</a:t>
            </a:r>
          </a:p>
        </p:txBody>
      </p:sp>
    </p:spTree>
    <p:extLst>
      <p:ext uri="{BB962C8B-B14F-4D97-AF65-F5344CB8AC3E}">
        <p14:creationId xmlns:p14="http://schemas.microsoft.com/office/powerpoint/2010/main" val="3686813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8524" y="365125"/>
            <a:ext cx="4105275" cy="1325563"/>
          </a:xfrm>
        </p:spPr>
        <p:txBody>
          <a:bodyPr/>
          <a:lstStyle/>
          <a:p>
            <a:pPr algn="ctr"/>
            <a:r>
              <a:rPr lang="en-GB" dirty="0"/>
              <a:t>Yr2 VIPERS Progression Grid</a:t>
            </a:r>
          </a:p>
        </p:txBody>
      </p:sp>
      <p:pic>
        <p:nvPicPr>
          <p:cNvPr id="11" name="Content Placeholder 10"/>
          <p:cNvPicPr>
            <a:picLocks noGrp="1"/>
          </p:cNvPicPr>
          <p:nvPr>
            <p:ph idx="1"/>
          </p:nvPr>
        </p:nvPicPr>
        <p:blipFill rotWithShape="1">
          <a:blip r:embed="rId2"/>
          <a:srcRect l="14699" t="19040" r="16032" b="13033"/>
          <a:stretch/>
        </p:blipFill>
        <p:spPr bwMode="auto">
          <a:xfrm>
            <a:off x="94329" y="120650"/>
            <a:ext cx="7154196" cy="4146550"/>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a:srcRect l="14908" t="41425" r="15763" b="22363"/>
          <a:stretch/>
        </p:blipFill>
        <p:spPr bwMode="auto">
          <a:xfrm>
            <a:off x="4882515" y="4188777"/>
            <a:ext cx="7309485" cy="2669223"/>
          </a:xfrm>
          <a:prstGeom prst="rect">
            <a:avLst/>
          </a:prstGeom>
          <a:ln>
            <a:noFill/>
          </a:ln>
          <a:extLst>
            <a:ext uri="{53640926-AAD7-44D8-BBD7-CCE9431645EC}">
              <a14:shadowObscured xmlns:a14="http://schemas.microsoft.com/office/drawing/2010/main"/>
            </a:ext>
          </a:extLst>
        </p:spPr>
      </p:pic>
      <p:pic>
        <p:nvPicPr>
          <p:cNvPr id="13" name="Content Placeholder 6" descr="https://www.markeaton.derby.sch.uk/ckfinder/userfiles/images/Reading%20Vipers.png"/>
          <p:cNvPicPr>
            <a:picLocks/>
          </p:cNvPicPr>
          <p:nvPr/>
        </p:nvPicPr>
        <p:blipFill rotWithShape="1">
          <a:blip r:embed="rId4">
            <a:extLst>
              <a:ext uri="{28A0092B-C50C-407E-A947-70E740481C1C}">
                <a14:useLocalDpi xmlns:a14="http://schemas.microsoft.com/office/drawing/2010/main" val="0"/>
              </a:ext>
            </a:extLst>
          </a:blip>
          <a:srcRect r="2483"/>
          <a:stretch/>
        </p:blipFill>
        <p:spPr bwMode="auto">
          <a:xfrm>
            <a:off x="8537257" y="1690688"/>
            <a:ext cx="1813271" cy="24447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8477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etter-join Print Plus 3" panose="02000805000000020003" pitchFamily="50" charset="0"/>
              </a:rPr>
              <a:t>Reading at Home</a:t>
            </a:r>
            <a:br>
              <a:rPr lang="en-GB" dirty="0">
                <a:latin typeface="Letter-join Print Plus 3" panose="02000805000000020003" pitchFamily="50" charset="0"/>
              </a:rPr>
            </a:br>
            <a:r>
              <a:rPr lang="en-GB" dirty="0">
                <a:latin typeface="Letter-join Print Plus 3" panose="02000805000000020003" pitchFamily="50" charset="0"/>
              </a:rPr>
              <a:t>FS2 &amp; Year 1</a:t>
            </a:r>
          </a:p>
        </p:txBody>
      </p:sp>
      <p:sp>
        <p:nvSpPr>
          <p:cNvPr id="3" name="Content Placeholder 2"/>
          <p:cNvSpPr>
            <a:spLocks noGrp="1"/>
          </p:cNvSpPr>
          <p:nvPr>
            <p:ph idx="1"/>
          </p:nvPr>
        </p:nvSpPr>
        <p:spPr/>
        <p:txBody>
          <a:bodyPr>
            <a:normAutofit fontScale="25000" lnSpcReduction="20000"/>
          </a:bodyPr>
          <a:lstStyle/>
          <a:p>
            <a:pPr algn="just"/>
            <a:r>
              <a:rPr lang="en-GB" sz="9600" dirty="0">
                <a:latin typeface="Letter-join Print Plus 3" panose="02000805000000020003" pitchFamily="50" charset="0"/>
              </a:rPr>
              <a:t>children will bring home a phonetically decodable book and a shared library book</a:t>
            </a:r>
          </a:p>
          <a:p>
            <a:pPr algn="just"/>
            <a:r>
              <a:rPr lang="en-GB" sz="9600" dirty="0">
                <a:latin typeface="Letter-join Print Plus 3" panose="02000805000000020003" pitchFamily="50" charset="0"/>
              </a:rPr>
              <a:t>phonetically decodable books are matched to the children’s phonic knowledge and should be able to be read with 95% accuracy</a:t>
            </a:r>
          </a:p>
          <a:p>
            <a:pPr algn="just"/>
            <a:r>
              <a:rPr lang="en-GB" sz="9600" dirty="0">
                <a:latin typeface="Letter-join Print Plus 3" panose="02000805000000020003" pitchFamily="50" charset="0"/>
              </a:rPr>
              <a:t>practise is key - phonetically decodable books will be read three times before it is changed. This helps to develop fluency and comprehension</a:t>
            </a:r>
          </a:p>
          <a:p>
            <a:pPr algn="just"/>
            <a:r>
              <a:rPr lang="en-GB" sz="9600" dirty="0">
                <a:latin typeface="Letter-join Print Plus 3" panose="02000805000000020003" pitchFamily="50" charset="0"/>
              </a:rPr>
              <a:t>rereading sentences helps to build fluency</a:t>
            </a:r>
          </a:p>
          <a:p>
            <a:pPr algn="just"/>
            <a:r>
              <a:rPr lang="en-GB" sz="9600" dirty="0">
                <a:latin typeface="Letter-join Print Plus 3" panose="02000805000000020003" pitchFamily="50" charset="0"/>
              </a:rPr>
              <a:t>read along with your child for the first read, if needed</a:t>
            </a:r>
          </a:p>
          <a:p>
            <a:pPr algn="just"/>
            <a:r>
              <a:rPr lang="en-GB" sz="9600" dirty="0">
                <a:latin typeface="Letter-join Print Plus 3" panose="02000805000000020003" pitchFamily="50" charset="0"/>
              </a:rPr>
              <a:t>reading at home is a celebration of the child’s reading</a:t>
            </a:r>
          </a:p>
          <a:p>
            <a:pPr algn="just"/>
            <a:r>
              <a:rPr lang="en-GB" sz="9600" dirty="0">
                <a:latin typeface="Letter-join Print Plus 3" panose="02000805000000020003" pitchFamily="50" charset="0"/>
              </a:rPr>
              <a:t>please try and listen to your child 5 -10 minutes every day,</a:t>
            </a:r>
          </a:p>
          <a:p>
            <a:pPr algn="just"/>
            <a:r>
              <a:rPr lang="en-GB" sz="9600" dirty="0">
                <a:latin typeface="Letter-join Print Plus 3" panose="02000805000000020003" pitchFamily="50" charset="0"/>
              </a:rPr>
              <a:t>the shared library book should be read by the adult to the child. This helps widen their vocabulary and gain insight into appropriate use of prosody when reading. Adults can model how to use tone, timing, phrasing, expression and emphasis effectively. Book talk is important when reading the shared text.</a:t>
            </a:r>
          </a:p>
          <a:p>
            <a:endParaRPr lang="en-GB" sz="4400" dirty="0">
              <a:latin typeface="Letter-join Print Plus 3" panose="02000805000000020003" pitchFamily="50" charset="0"/>
            </a:endParaRPr>
          </a:p>
        </p:txBody>
      </p:sp>
      <p:pic>
        <p:nvPicPr>
          <p:cNvPr id="4" name="Picture 3" descr="Ransom Reading Stars Phonics: Phase 1 – BookLife"/>
          <p:cNvPicPr/>
          <p:nvPr/>
        </p:nvPicPr>
        <p:blipFill rotWithShape="1">
          <a:blip r:embed="rId2">
            <a:extLst>
              <a:ext uri="{28A0092B-C50C-407E-A947-70E740481C1C}">
                <a14:useLocalDpi xmlns:a14="http://schemas.microsoft.com/office/drawing/2010/main" val="0"/>
              </a:ext>
            </a:extLst>
          </a:blip>
          <a:srcRect l="12033" t="7487" r="7997" b="3739"/>
          <a:stretch/>
        </p:blipFill>
        <p:spPr bwMode="auto">
          <a:xfrm>
            <a:off x="5421313" y="77152"/>
            <a:ext cx="1741488" cy="1613536"/>
          </a:xfrm>
          <a:prstGeom prst="rect">
            <a:avLst/>
          </a:prstGeom>
          <a:noFill/>
          <a:ln>
            <a:noFill/>
          </a:ln>
          <a:extLst>
            <a:ext uri="{53640926-AAD7-44D8-BBD7-CCE9431645EC}">
              <a14:shadowObscured xmlns:a14="http://schemas.microsoft.com/office/drawing/2010/main"/>
            </a:ext>
          </a:extLst>
        </p:spPr>
      </p:pic>
      <p:pic>
        <p:nvPicPr>
          <p:cNvPr id="5" name="Picture 4" descr="The 100 best-ever children's books, as chosen by our readers"/>
          <p:cNvPicPr/>
          <p:nvPr/>
        </p:nvPicPr>
        <p:blipFill rotWithShape="1">
          <a:blip r:embed="rId3" cstate="print">
            <a:extLst>
              <a:ext uri="{28A0092B-C50C-407E-A947-70E740481C1C}">
                <a14:useLocalDpi xmlns:a14="http://schemas.microsoft.com/office/drawing/2010/main" val="0"/>
              </a:ext>
            </a:extLst>
          </a:blip>
          <a:srcRect l="3149" r="2382"/>
          <a:stretch/>
        </p:blipFill>
        <p:spPr bwMode="auto">
          <a:xfrm>
            <a:off x="7162801" y="236696"/>
            <a:ext cx="1571624" cy="12944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0614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etter-join Print Plus 3" panose="02000805000000020003" pitchFamily="50" charset="0"/>
              </a:rPr>
              <a:t>Reading at Home</a:t>
            </a:r>
            <a:br>
              <a:rPr lang="en-GB" dirty="0">
                <a:latin typeface="Letter-join Print Plus 3" panose="02000805000000020003" pitchFamily="50" charset="0"/>
              </a:rPr>
            </a:br>
            <a:r>
              <a:rPr lang="en-GB" dirty="0">
                <a:latin typeface="Letter-join Print Plus 3" panose="02000805000000020003" pitchFamily="50" charset="0"/>
              </a:rPr>
              <a:t>Year 2</a:t>
            </a:r>
            <a:endParaRPr lang="en-GB" dirty="0"/>
          </a:p>
        </p:txBody>
      </p:sp>
      <p:sp>
        <p:nvSpPr>
          <p:cNvPr id="3" name="Content Placeholder 2"/>
          <p:cNvSpPr>
            <a:spLocks noGrp="1"/>
          </p:cNvSpPr>
          <p:nvPr>
            <p:ph idx="1"/>
          </p:nvPr>
        </p:nvSpPr>
        <p:spPr/>
        <p:txBody>
          <a:bodyPr/>
          <a:lstStyle/>
          <a:p>
            <a:pPr algn="just"/>
            <a:r>
              <a:rPr lang="en-GB" dirty="0">
                <a:latin typeface="Letter-join Print Plus 3" panose="02000805000000020003" pitchFamily="50" charset="0"/>
              </a:rPr>
              <a:t>Once children progress beyond decodable texts (after Phase 5), they move onto our banded book scheme and a shared library book. Using the banded book scheme they can continue to progress in their fluency, inference and comprehension skills to become avid, expert readers.</a:t>
            </a:r>
          </a:p>
          <a:p>
            <a:pPr algn="just"/>
            <a:r>
              <a:rPr lang="en-GB" dirty="0">
                <a:latin typeface="Letter-join Print Plus 3" panose="02000805000000020003" pitchFamily="50" charset="0"/>
              </a:rPr>
              <a:t>Children that did not reach the required standard in the Year 1 Phonic Screening Check will continue to bring home a phonetically decodable book and a shared library book.</a:t>
            </a:r>
          </a:p>
          <a:p>
            <a:endParaRPr lang="en-GB" dirty="0"/>
          </a:p>
        </p:txBody>
      </p:sp>
    </p:spTree>
    <p:extLst>
      <p:ext uri="{BB962C8B-B14F-4D97-AF65-F5344CB8AC3E}">
        <p14:creationId xmlns:p14="http://schemas.microsoft.com/office/powerpoint/2010/main" val="834906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wo Mothers Read Books To Their Children Stock Photo - Image of cute,  adult: 102876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381" y="2015287"/>
            <a:ext cx="2070484" cy="310572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p:cNvPicPr>
          <p:nvPr>
            <p:ph idx="1"/>
          </p:nvPr>
        </p:nvPicPr>
        <p:blipFill rotWithShape="1">
          <a:blip r:embed="rId3"/>
          <a:srcRect l="37584" t="23013" r="37444" b="24270"/>
          <a:stretch/>
        </p:blipFill>
        <p:spPr bwMode="auto">
          <a:xfrm>
            <a:off x="5806272" y="729674"/>
            <a:ext cx="6080927" cy="6035964"/>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838200" y="468891"/>
            <a:ext cx="10515600" cy="521566"/>
          </a:xfrm>
        </p:spPr>
        <p:txBody>
          <a:bodyPr>
            <a:normAutofit fontScale="90000"/>
          </a:bodyPr>
          <a:lstStyle/>
          <a:p>
            <a:r>
              <a:rPr lang="en-GB" dirty="0">
                <a:latin typeface="Letter-join Print Plus 3" panose="02000805000000020003" pitchFamily="50" charset="0"/>
              </a:rPr>
              <a:t>Book Talk question prompts to use when reading with your child</a:t>
            </a:r>
          </a:p>
        </p:txBody>
      </p:sp>
      <p:pic>
        <p:nvPicPr>
          <p:cNvPr id="2050" name="Picture 2" descr="Young Children and Infants Read to By Parents Have Stronger Vocabulary  Skills | Rutgers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72" y="1596665"/>
            <a:ext cx="2566555" cy="22813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5" action="ppaction://hlinksldjump"/>
          </p:cNvPr>
          <p:cNvPicPr/>
          <p:nvPr/>
        </p:nvPicPr>
        <p:blipFill rotWithShape="1">
          <a:blip r:embed="rId6"/>
          <a:srcRect l="9909" t="4607" r="14024" b="10025"/>
          <a:stretch/>
        </p:blipFill>
        <p:spPr bwMode="auto">
          <a:xfrm>
            <a:off x="433243" y="4113068"/>
            <a:ext cx="3802380" cy="240030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594073" y="6396306"/>
            <a:ext cx="4944495" cy="369332"/>
          </a:xfrm>
          <a:prstGeom prst="rect">
            <a:avLst/>
          </a:prstGeom>
        </p:spPr>
        <p:txBody>
          <a:bodyPr wrap="none">
            <a:spAutoFit/>
          </a:bodyPr>
          <a:lstStyle/>
          <a:p>
            <a:r>
              <a:rPr lang="en-GB" dirty="0"/>
              <a:t>https://www.youtube.com/watch?v=g8Rr5dnlmzw</a:t>
            </a:r>
          </a:p>
        </p:txBody>
      </p:sp>
    </p:spTree>
    <p:extLst>
      <p:ext uri="{BB962C8B-B14F-4D97-AF65-F5344CB8AC3E}">
        <p14:creationId xmlns:p14="http://schemas.microsoft.com/office/powerpoint/2010/main" val="3467560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TextBox 10"/>
          <p:cNvSpPr txBox="1"/>
          <p:nvPr/>
        </p:nvSpPr>
        <p:spPr>
          <a:xfrm rot="20680821">
            <a:off x="488558" y="3128385"/>
            <a:ext cx="6097149" cy="1323439"/>
          </a:xfrm>
          <a:prstGeom prst="rect">
            <a:avLst/>
          </a:prstGeom>
          <a:noFill/>
        </p:spPr>
        <p:txBody>
          <a:bodyPr wrap="square" rtlCol="0">
            <a:spAutoFit/>
          </a:bodyPr>
          <a:lstStyle/>
          <a:p>
            <a:pPr algn="ctr"/>
            <a:r>
              <a:rPr lang="en-GB" sz="4000" dirty="0">
                <a:solidFill>
                  <a:schemeClr val="bg1"/>
                </a:solidFill>
                <a:latin typeface="Ashcan BB" panose="02000503000000020004" pitchFamily="2" charset="0"/>
              </a:rPr>
              <a:t>Emergent Writing </a:t>
            </a:r>
          </a:p>
          <a:p>
            <a:pPr algn="ctr"/>
            <a:endParaRPr lang="en-GB" sz="4000" dirty="0">
              <a:solidFill>
                <a:schemeClr val="bg1"/>
              </a:solidFill>
              <a:latin typeface="Ashcan BB" panose="02000503000000020004" pitchFamily="2"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49" y="319234"/>
            <a:ext cx="1628739" cy="1617105"/>
          </a:xfrm>
          <a:prstGeom prst="rect">
            <a:avLst/>
          </a:prstGeom>
        </p:spPr>
      </p:pic>
    </p:spTree>
    <p:extLst>
      <p:ext uri="{BB962C8B-B14F-4D97-AF65-F5344CB8AC3E}">
        <p14:creationId xmlns:p14="http://schemas.microsoft.com/office/powerpoint/2010/main" val="310779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Comic Sans MS" panose="030F0702030302020204" pitchFamily="66" charset="0"/>
              </a:rPr>
              <a:t>What is emergent writing?</a:t>
            </a:r>
          </a:p>
        </p:txBody>
      </p:sp>
      <p:sp>
        <p:nvSpPr>
          <p:cNvPr id="3" name="Content Placeholder 2"/>
          <p:cNvSpPr>
            <a:spLocks noGrp="1"/>
          </p:cNvSpPr>
          <p:nvPr>
            <p:ph idx="1"/>
          </p:nvPr>
        </p:nvSpPr>
        <p:spPr/>
        <p:txBody>
          <a:bodyPr/>
          <a:lstStyle/>
          <a:p>
            <a:r>
              <a:rPr lang="en-GB" b="1" dirty="0">
                <a:latin typeface="Comic Sans MS" panose="030F0702030302020204" pitchFamily="66" charset="0"/>
              </a:rPr>
              <a:t>Emergent writing</a:t>
            </a:r>
            <a:r>
              <a:rPr lang="en-GB" dirty="0">
                <a:latin typeface="Comic Sans MS" panose="030F0702030302020204" pitchFamily="66" charset="0"/>
              </a:rPr>
              <a:t> is the first step taken by students learning to write.</a:t>
            </a:r>
          </a:p>
          <a:p>
            <a:r>
              <a:rPr lang="en-GB" dirty="0">
                <a:latin typeface="Comic Sans MS" panose="030F0702030302020204" pitchFamily="66" charset="0"/>
              </a:rPr>
              <a:t>It relates to the first time that children begin to understand that that writing is a form of communication and that their marks on paper convey a message.</a:t>
            </a:r>
          </a:p>
          <a:p>
            <a:r>
              <a:rPr lang="en-GB" dirty="0">
                <a:latin typeface="Comic Sans MS" panose="030F0702030302020204" pitchFamily="66" charset="0"/>
              </a:rPr>
              <a:t>A child's </a:t>
            </a:r>
            <a:r>
              <a:rPr lang="en-GB" b="1" dirty="0">
                <a:latin typeface="Comic Sans MS" panose="030F0702030302020204" pitchFamily="66" charset="0"/>
              </a:rPr>
              <a:t>emergent writing</a:t>
            </a:r>
            <a:r>
              <a:rPr lang="en-GB" dirty="0">
                <a:latin typeface="Comic Sans MS" panose="030F0702030302020204" pitchFamily="66" charset="0"/>
              </a:rPr>
              <a:t> will eventually evolve into proper letters and words during ‘early phase writing’. </a:t>
            </a:r>
          </a:p>
          <a:p>
            <a:pPr marL="0" indent="0">
              <a:buNone/>
            </a:pPr>
            <a:endParaRPr lang="en-GB" dirty="0"/>
          </a:p>
        </p:txBody>
      </p:sp>
      <p:pic>
        <p:nvPicPr>
          <p:cNvPr id="4" name="Picture 3"/>
          <p:cNvPicPr>
            <a:picLocks noChangeAspect="1" noChangeArrowheads="1"/>
          </p:cNvPicPr>
          <p:nvPr/>
        </p:nvPicPr>
        <p:blipFill>
          <a:blip r:embed="rId2" cstate="print"/>
          <a:srcRect/>
          <a:stretch>
            <a:fillRect/>
          </a:stretch>
        </p:blipFill>
        <p:spPr bwMode="auto">
          <a:xfrm>
            <a:off x="7951675" y="4946808"/>
            <a:ext cx="3919374" cy="632469"/>
          </a:xfrm>
          <a:prstGeom prst="rect">
            <a:avLst/>
          </a:prstGeom>
          <a:noFill/>
          <a:ln w="9525" algn="in">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985623" y="4988264"/>
            <a:ext cx="2833687" cy="591013"/>
          </a:xfrm>
          <a:prstGeom prst="rect">
            <a:avLst/>
          </a:prstGeom>
          <a:noFill/>
          <a:ln w="9525" algn="in">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4545921" y="4946808"/>
            <a:ext cx="2677489" cy="638613"/>
          </a:xfrm>
          <a:prstGeom prst="rect">
            <a:avLst/>
          </a:prstGeom>
          <a:noFill/>
          <a:ln w="9525" algn="in">
            <a:noFill/>
            <a:miter lim="800000"/>
            <a:headEnd/>
            <a:tailEnd/>
          </a:ln>
          <a:effectLst/>
        </p:spPr>
      </p:pic>
      <p:pic>
        <p:nvPicPr>
          <p:cNvPr id="7" name="Picture 6"/>
          <p:cNvPicPr>
            <a:picLocks noChangeAspect="1" noChangeArrowheads="1"/>
          </p:cNvPicPr>
          <p:nvPr/>
        </p:nvPicPr>
        <p:blipFill>
          <a:blip r:embed="rId5" cstate="print"/>
          <a:srcRect/>
          <a:stretch>
            <a:fillRect/>
          </a:stretch>
        </p:blipFill>
        <p:spPr bwMode="auto">
          <a:xfrm>
            <a:off x="2983160" y="5870833"/>
            <a:ext cx="2264858" cy="612259"/>
          </a:xfrm>
          <a:prstGeom prst="rect">
            <a:avLst/>
          </a:prstGeom>
          <a:noFill/>
          <a:ln w="9525" algn="in">
            <a:noFill/>
            <a:miter lim="800000"/>
            <a:headEnd/>
            <a:tailEnd/>
          </a:ln>
          <a:effectLst/>
        </p:spPr>
      </p:pic>
      <p:pic>
        <p:nvPicPr>
          <p:cNvPr id="8" name="Picture 7"/>
          <p:cNvPicPr>
            <a:picLocks noChangeAspect="1" noChangeArrowheads="1"/>
          </p:cNvPicPr>
          <p:nvPr/>
        </p:nvPicPr>
        <p:blipFill>
          <a:blip r:embed="rId6" cstate="print"/>
          <a:srcRect/>
          <a:stretch>
            <a:fillRect/>
          </a:stretch>
        </p:blipFill>
        <p:spPr bwMode="auto">
          <a:xfrm>
            <a:off x="6745278" y="5870833"/>
            <a:ext cx="2258045" cy="632450"/>
          </a:xfrm>
          <a:prstGeom prst="rect">
            <a:avLst/>
          </a:prstGeom>
          <a:noFill/>
          <a:ln w="9525" algn="in">
            <a:noFill/>
            <a:miter lim="800000"/>
            <a:headEnd/>
            <a:tailEnd/>
          </a:ln>
          <a:effectLst/>
        </p:spPr>
      </p:pic>
    </p:spTree>
    <p:extLst>
      <p:ext uri="{BB962C8B-B14F-4D97-AF65-F5344CB8AC3E}">
        <p14:creationId xmlns:p14="http://schemas.microsoft.com/office/powerpoint/2010/main" val="4124238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9855" y="920871"/>
            <a:ext cx="5174566" cy="4769583"/>
          </a:xfrm>
        </p:spPr>
        <p:txBody>
          <a:bodyPr/>
          <a:lstStyle/>
          <a:p>
            <a:pPr algn="ctr"/>
            <a:r>
              <a:rPr lang="en-GB" dirty="0">
                <a:latin typeface="Ashcan BB" panose="02000503000000020004" pitchFamily="2" charset="0"/>
              </a:rPr>
              <a:t>Different stages of mark making and emergent writing:</a:t>
            </a:r>
            <a:br>
              <a:rPr lang="en-GB" dirty="0">
                <a:latin typeface="Ashcan BB" panose="02000503000000020004" pitchFamily="2" charset="0"/>
              </a:rPr>
            </a:br>
            <a:r>
              <a:rPr lang="en-GB" dirty="0">
                <a:latin typeface="Ashcan BB" panose="02000503000000020004" pitchFamily="2" charset="0"/>
              </a:rPr>
              <a:t>mark making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49" y="319234"/>
            <a:ext cx="1628739" cy="1617105"/>
          </a:xfrm>
          <a:prstGeom prst="rect">
            <a:avLst/>
          </a:prstGeom>
        </p:spPr>
      </p:pic>
    </p:spTree>
    <p:extLst>
      <p:ext uri="{BB962C8B-B14F-4D97-AF65-F5344CB8AC3E}">
        <p14:creationId xmlns:p14="http://schemas.microsoft.com/office/powerpoint/2010/main" val="3999910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4726" y="446005"/>
            <a:ext cx="1617494" cy="553998"/>
          </a:xfrm>
          <a:prstGeom prst="rect">
            <a:avLst/>
          </a:prstGeom>
          <a:noFill/>
        </p:spPr>
        <p:txBody>
          <a:bodyPr wrap="none" rtlCol="0">
            <a:spAutoFit/>
          </a:bodyPr>
          <a:lstStyle/>
          <a:p>
            <a:r>
              <a:rPr lang="en-GB" sz="3000" b="1" dirty="0">
                <a:solidFill>
                  <a:srgbClr val="00B050"/>
                </a:solidFill>
              </a:rPr>
              <a:t>Drawing:</a:t>
            </a:r>
          </a:p>
        </p:txBody>
      </p:sp>
      <p:sp>
        <p:nvSpPr>
          <p:cNvPr id="5" name="Freeform 4"/>
          <p:cNvSpPr/>
          <p:nvPr/>
        </p:nvSpPr>
        <p:spPr>
          <a:xfrm>
            <a:off x="1824726" y="618186"/>
            <a:ext cx="7924581" cy="4559121"/>
          </a:xfrm>
          <a:custGeom>
            <a:avLst/>
            <a:gdLst>
              <a:gd name="connsiteX0" fmla="*/ 2064694 w 7924581"/>
              <a:gd name="connsiteY0" fmla="*/ 1944710 h 4559121"/>
              <a:gd name="connsiteX1" fmla="*/ 2000299 w 7924581"/>
              <a:gd name="connsiteY1" fmla="*/ 1931831 h 4559121"/>
              <a:gd name="connsiteX2" fmla="*/ 1948784 w 7924581"/>
              <a:gd name="connsiteY2" fmla="*/ 1880315 h 4559121"/>
              <a:gd name="connsiteX3" fmla="*/ 1897268 w 7924581"/>
              <a:gd name="connsiteY3" fmla="*/ 1854558 h 4559121"/>
              <a:gd name="connsiteX4" fmla="*/ 1845753 w 7924581"/>
              <a:gd name="connsiteY4" fmla="*/ 1777284 h 4559121"/>
              <a:gd name="connsiteX5" fmla="*/ 1819995 w 7924581"/>
              <a:gd name="connsiteY5" fmla="*/ 1738648 h 4559121"/>
              <a:gd name="connsiteX6" fmla="*/ 1781359 w 7924581"/>
              <a:gd name="connsiteY6" fmla="*/ 1635617 h 4559121"/>
              <a:gd name="connsiteX7" fmla="*/ 1768480 w 7924581"/>
              <a:gd name="connsiteY7" fmla="*/ 1584101 h 4559121"/>
              <a:gd name="connsiteX8" fmla="*/ 1781359 w 7924581"/>
              <a:gd name="connsiteY8" fmla="*/ 1378039 h 4559121"/>
              <a:gd name="connsiteX9" fmla="*/ 1807116 w 7924581"/>
              <a:gd name="connsiteY9" fmla="*/ 1326524 h 4559121"/>
              <a:gd name="connsiteX10" fmla="*/ 1961663 w 7924581"/>
              <a:gd name="connsiteY10" fmla="*/ 1120462 h 4559121"/>
              <a:gd name="connsiteX11" fmla="*/ 2064694 w 7924581"/>
              <a:gd name="connsiteY11" fmla="*/ 1056068 h 4559121"/>
              <a:gd name="connsiteX12" fmla="*/ 2244998 w 7924581"/>
              <a:gd name="connsiteY12" fmla="*/ 927279 h 4559121"/>
              <a:gd name="connsiteX13" fmla="*/ 2463939 w 7924581"/>
              <a:gd name="connsiteY13" fmla="*/ 875763 h 4559121"/>
              <a:gd name="connsiteX14" fmla="*/ 2592728 w 7924581"/>
              <a:gd name="connsiteY14" fmla="*/ 837127 h 4559121"/>
              <a:gd name="connsiteX15" fmla="*/ 2850305 w 7924581"/>
              <a:gd name="connsiteY15" fmla="*/ 811369 h 4559121"/>
              <a:gd name="connsiteX16" fmla="*/ 2966215 w 7924581"/>
              <a:gd name="connsiteY16" fmla="*/ 772732 h 4559121"/>
              <a:gd name="connsiteX17" fmla="*/ 3532885 w 7924581"/>
              <a:gd name="connsiteY17" fmla="*/ 772732 h 4559121"/>
              <a:gd name="connsiteX18" fmla="*/ 3584401 w 7924581"/>
              <a:gd name="connsiteY18" fmla="*/ 811369 h 4559121"/>
              <a:gd name="connsiteX19" fmla="*/ 3635916 w 7924581"/>
              <a:gd name="connsiteY19" fmla="*/ 837127 h 4559121"/>
              <a:gd name="connsiteX20" fmla="*/ 3687432 w 7924581"/>
              <a:gd name="connsiteY20" fmla="*/ 914400 h 4559121"/>
              <a:gd name="connsiteX21" fmla="*/ 3726068 w 7924581"/>
              <a:gd name="connsiteY21" fmla="*/ 1004552 h 4559121"/>
              <a:gd name="connsiteX22" fmla="*/ 3738947 w 7924581"/>
              <a:gd name="connsiteY22" fmla="*/ 1043189 h 4559121"/>
              <a:gd name="connsiteX23" fmla="*/ 3687432 w 7924581"/>
              <a:gd name="connsiteY23" fmla="*/ 1390918 h 4559121"/>
              <a:gd name="connsiteX24" fmla="*/ 3648795 w 7924581"/>
              <a:gd name="connsiteY24" fmla="*/ 1403797 h 4559121"/>
              <a:gd name="connsiteX25" fmla="*/ 3610159 w 7924581"/>
              <a:gd name="connsiteY25" fmla="*/ 1429555 h 4559121"/>
              <a:gd name="connsiteX26" fmla="*/ 3597280 w 7924581"/>
              <a:gd name="connsiteY26" fmla="*/ 1468191 h 4559121"/>
              <a:gd name="connsiteX27" fmla="*/ 3635916 w 7924581"/>
              <a:gd name="connsiteY27" fmla="*/ 1661375 h 4559121"/>
              <a:gd name="connsiteX28" fmla="*/ 3738947 w 7924581"/>
              <a:gd name="connsiteY28" fmla="*/ 1867437 h 4559121"/>
              <a:gd name="connsiteX29" fmla="*/ 3790463 w 7924581"/>
              <a:gd name="connsiteY29" fmla="*/ 1983346 h 4559121"/>
              <a:gd name="connsiteX30" fmla="*/ 3919251 w 7924581"/>
              <a:gd name="connsiteY30" fmla="*/ 2240924 h 4559121"/>
              <a:gd name="connsiteX31" fmla="*/ 4009404 w 7924581"/>
              <a:gd name="connsiteY31" fmla="*/ 2446986 h 4559121"/>
              <a:gd name="connsiteX32" fmla="*/ 4035161 w 7924581"/>
              <a:gd name="connsiteY32" fmla="*/ 2511380 h 4559121"/>
              <a:gd name="connsiteX33" fmla="*/ 4060919 w 7924581"/>
              <a:gd name="connsiteY33" fmla="*/ 2575775 h 4559121"/>
              <a:gd name="connsiteX34" fmla="*/ 4073798 w 7924581"/>
              <a:gd name="connsiteY34" fmla="*/ 2678806 h 4559121"/>
              <a:gd name="connsiteX35" fmla="*/ 3906373 w 7924581"/>
              <a:gd name="connsiteY35" fmla="*/ 2665927 h 4559121"/>
              <a:gd name="connsiteX36" fmla="*/ 3313944 w 7924581"/>
              <a:gd name="connsiteY36" fmla="*/ 2691684 h 4559121"/>
              <a:gd name="connsiteX37" fmla="*/ 2721516 w 7924581"/>
              <a:gd name="connsiteY37" fmla="*/ 2884868 h 4559121"/>
              <a:gd name="connsiteX38" fmla="*/ 2631364 w 7924581"/>
              <a:gd name="connsiteY38" fmla="*/ 2936383 h 4559121"/>
              <a:gd name="connsiteX39" fmla="*/ 2554091 w 7924581"/>
              <a:gd name="connsiteY39" fmla="*/ 2949262 h 4559121"/>
              <a:gd name="connsiteX40" fmla="*/ 2515454 w 7924581"/>
              <a:gd name="connsiteY40" fmla="*/ 2962141 h 4559121"/>
              <a:gd name="connsiteX41" fmla="*/ 2489697 w 7924581"/>
              <a:gd name="connsiteY41" fmla="*/ 3000777 h 4559121"/>
              <a:gd name="connsiteX42" fmla="*/ 2528333 w 7924581"/>
              <a:gd name="connsiteY42" fmla="*/ 3078051 h 4559121"/>
              <a:gd name="connsiteX43" fmla="*/ 2541212 w 7924581"/>
              <a:gd name="connsiteY43" fmla="*/ 3116687 h 4559121"/>
              <a:gd name="connsiteX44" fmla="*/ 2579849 w 7924581"/>
              <a:gd name="connsiteY44" fmla="*/ 3155324 h 4559121"/>
              <a:gd name="connsiteX45" fmla="*/ 2644243 w 7924581"/>
              <a:gd name="connsiteY45" fmla="*/ 3219718 h 4559121"/>
              <a:gd name="connsiteX46" fmla="*/ 2657122 w 7924581"/>
              <a:gd name="connsiteY46" fmla="*/ 3258355 h 4559121"/>
              <a:gd name="connsiteX47" fmla="*/ 2798789 w 7924581"/>
              <a:gd name="connsiteY47" fmla="*/ 3284113 h 4559121"/>
              <a:gd name="connsiteX48" fmla="*/ 3095004 w 7924581"/>
              <a:gd name="connsiteY48" fmla="*/ 3181082 h 4559121"/>
              <a:gd name="connsiteX49" fmla="*/ 4060919 w 7924581"/>
              <a:gd name="connsiteY49" fmla="*/ 2923504 h 4559121"/>
              <a:gd name="connsiteX50" fmla="*/ 4627589 w 7924581"/>
              <a:gd name="connsiteY50" fmla="*/ 2859110 h 4559121"/>
              <a:gd name="connsiteX51" fmla="*/ 4846530 w 7924581"/>
              <a:gd name="connsiteY51" fmla="*/ 2833352 h 4559121"/>
              <a:gd name="connsiteX52" fmla="*/ 5220018 w 7924581"/>
              <a:gd name="connsiteY52" fmla="*/ 2846231 h 4559121"/>
              <a:gd name="connsiteX53" fmla="*/ 5245775 w 7924581"/>
              <a:gd name="connsiteY53" fmla="*/ 2884868 h 4559121"/>
              <a:gd name="connsiteX54" fmla="*/ 5232897 w 7924581"/>
              <a:gd name="connsiteY54" fmla="*/ 3155324 h 4559121"/>
              <a:gd name="connsiteX55" fmla="*/ 5258654 w 7924581"/>
              <a:gd name="connsiteY55" fmla="*/ 3400022 h 4559121"/>
              <a:gd name="connsiteX56" fmla="*/ 5271533 w 7924581"/>
              <a:gd name="connsiteY56" fmla="*/ 3438659 h 4559121"/>
              <a:gd name="connsiteX57" fmla="*/ 5168502 w 7924581"/>
              <a:gd name="connsiteY57" fmla="*/ 3541690 h 4559121"/>
              <a:gd name="connsiteX58" fmla="*/ 5001077 w 7924581"/>
              <a:gd name="connsiteY58" fmla="*/ 3618963 h 4559121"/>
              <a:gd name="connsiteX59" fmla="*/ 4923804 w 7924581"/>
              <a:gd name="connsiteY59" fmla="*/ 3644721 h 4559121"/>
              <a:gd name="connsiteX60" fmla="*/ 4524559 w 7924581"/>
              <a:gd name="connsiteY60" fmla="*/ 3554569 h 4559121"/>
              <a:gd name="connsiteX61" fmla="*/ 4473043 w 7924581"/>
              <a:gd name="connsiteY61" fmla="*/ 3464417 h 4559121"/>
              <a:gd name="connsiteX62" fmla="*/ 4447285 w 7924581"/>
              <a:gd name="connsiteY62" fmla="*/ 2846231 h 4559121"/>
              <a:gd name="connsiteX63" fmla="*/ 4653347 w 7924581"/>
              <a:gd name="connsiteY63" fmla="*/ 2112135 h 4559121"/>
              <a:gd name="connsiteX64" fmla="*/ 4782136 w 7924581"/>
              <a:gd name="connsiteY64" fmla="*/ 1751527 h 4559121"/>
              <a:gd name="connsiteX65" fmla="*/ 5039713 w 7924581"/>
              <a:gd name="connsiteY65" fmla="*/ 1249251 h 4559121"/>
              <a:gd name="connsiteX66" fmla="*/ 5129866 w 7924581"/>
              <a:gd name="connsiteY66" fmla="*/ 1107583 h 4559121"/>
              <a:gd name="connsiteX67" fmla="*/ 5181381 w 7924581"/>
              <a:gd name="connsiteY67" fmla="*/ 1017431 h 4559121"/>
              <a:gd name="connsiteX68" fmla="*/ 5297291 w 7924581"/>
              <a:gd name="connsiteY68" fmla="*/ 901521 h 4559121"/>
              <a:gd name="connsiteX69" fmla="*/ 5374564 w 7924581"/>
              <a:gd name="connsiteY69" fmla="*/ 862884 h 4559121"/>
              <a:gd name="connsiteX70" fmla="*/ 6018508 w 7924581"/>
              <a:gd name="connsiteY70" fmla="*/ 798490 h 4559121"/>
              <a:gd name="connsiteX71" fmla="*/ 6173054 w 7924581"/>
              <a:gd name="connsiteY71" fmla="*/ 837127 h 4559121"/>
              <a:gd name="connsiteX72" fmla="*/ 5992750 w 7924581"/>
              <a:gd name="connsiteY72" fmla="*/ 1300766 h 4559121"/>
              <a:gd name="connsiteX73" fmla="*/ 5838204 w 7924581"/>
              <a:gd name="connsiteY73" fmla="*/ 1378039 h 4559121"/>
              <a:gd name="connsiteX74" fmla="*/ 5271533 w 7924581"/>
              <a:gd name="connsiteY74" fmla="*/ 1815921 h 4559121"/>
              <a:gd name="connsiteX75" fmla="*/ 5181381 w 7924581"/>
              <a:gd name="connsiteY75" fmla="*/ 1931831 h 4559121"/>
              <a:gd name="connsiteX76" fmla="*/ 5142744 w 7924581"/>
              <a:gd name="connsiteY76" fmla="*/ 2021983 h 4559121"/>
              <a:gd name="connsiteX77" fmla="*/ 5155623 w 7924581"/>
              <a:gd name="connsiteY77" fmla="*/ 2292439 h 4559121"/>
              <a:gd name="connsiteX78" fmla="*/ 5438959 w 7924581"/>
              <a:gd name="connsiteY78" fmla="*/ 2434107 h 4559121"/>
              <a:gd name="connsiteX79" fmla="*/ 5541989 w 7924581"/>
              <a:gd name="connsiteY79" fmla="*/ 2459865 h 4559121"/>
              <a:gd name="connsiteX80" fmla="*/ 6314722 w 7924581"/>
              <a:gd name="connsiteY80" fmla="*/ 2498501 h 4559121"/>
              <a:gd name="connsiteX81" fmla="*/ 6649573 w 7924581"/>
              <a:gd name="connsiteY81" fmla="*/ 2511380 h 4559121"/>
              <a:gd name="connsiteX82" fmla="*/ 6932908 w 7924581"/>
              <a:gd name="connsiteY82" fmla="*/ 2524259 h 4559121"/>
              <a:gd name="connsiteX83" fmla="*/ 7345032 w 7924581"/>
              <a:gd name="connsiteY83" fmla="*/ 2485622 h 4559121"/>
              <a:gd name="connsiteX84" fmla="*/ 7718519 w 7924581"/>
              <a:gd name="connsiteY84" fmla="*/ 2253803 h 4559121"/>
              <a:gd name="connsiteX85" fmla="*/ 7898823 w 7924581"/>
              <a:gd name="connsiteY85" fmla="*/ 1983346 h 4559121"/>
              <a:gd name="connsiteX86" fmla="*/ 7924581 w 7924581"/>
              <a:gd name="connsiteY86" fmla="*/ 1841679 h 4559121"/>
              <a:gd name="connsiteX87" fmla="*/ 7860187 w 7924581"/>
              <a:gd name="connsiteY87" fmla="*/ 1107583 h 4559121"/>
              <a:gd name="connsiteX88" fmla="*/ 7525336 w 7924581"/>
              <a:gd name="connsiteY88" fmla="*/ 463639 h 4559121"/>
              <a:gd name="connsiteX89" fmla="*/ 7190485 w 7924581"/>
              <a:gd name="connsiteY89" fmla="*/ 141668 h 4559121"/>
              <a:gd name="connsiteX90" fmla="*/ 7048818 w 7924581"/>
              <a:gd name="connsiteY90" fmla="*/ 77273 h 4559121"/>
              <a:gd name="connsiteX91" fmla="*/ 6842756 w 7924581"/>
              <a:gd name="connsiteY91" fmla="*/ 0 h 4559121"/>
              <a:gd name="connsiteX92" fmla="*/ 6649573 w 7924581"/>
              <a:gd name="connsiteY92" fmla="*/ 12879 h 4559121"/>
              <a:gd name="connsiteX93" fmla="*/ 6443511 w 7924581"/>
              <a:gd name="connsiteY93" fmla="*/ 103031 h 4559121"/>
              <a:gd name="connsiteX94" fmla="*/ 6379116 w 7924581"/>
              <a:gd name="connsiteY94" fmla="*/ 167425 h 4559121"/>
              <a:gd name="connsiteX95" fmla="*/ 6327601 w 7924581"/>
              <a:gd name="connsiteY95" fmla="*/ 270456 h 4559121"/>
              <a:gd name="connsiteX96" fmla="*/ 6250328 w 7924581"/>
              <a:gd name="connsiteY96" fmla="*/ 528034 h 4559121"/>
              <a:gd name="connsiteX97" fmla="*/ 6224570 w 7924581"/>
              <a:gd name="connsiteY97" fmla="*/ 682580 h 4559121"/>
              <a:gd name="connsiteX98" fmla="*/ 6237449 w 7924581"/>
              <a:gd name="connsiteY98" fmla="*/ 2266682 h 4559121"/>
              <a:gd name="connsiteX99" fmla="*/ 6276085 w 7924581"/>
              <a:gd name="connsiteY99" fmla="*/ 2434107 h 4559121"/>
              <a:gd name="connsiteX100" fmla="*/ 6327601 w 7924581"/>
              <a:gd name="connsiteY100" fmla="*/ 2717442 h 4559121"/>
              <a:gd name="connsiteX101" fmla="*/ 6353359 w 7924581"/>
              <a:gd name="connsiteY101" fmla="*/ 2820473 h 4559121"/>
              <a:gd name="connsiteX102" fmla="*/ 6366237 w 7924581"/>
              <a:gd name="connsiteY102" fmla="*/ 2910625 h 4559121"/>
              <a:gd name="connsiteX103" fmla="*/ 6391995 w 7924581"/>
              <a:gd name="connsiteY103" fmla="*/ 3000777 h 4559121"/>
              <a:gd name="connsiteX104" fmla="*/ 6404874 w 7924581"/>
              <a:gd name="connsiteY104" fmla="*/ 3078051 h 4559121"/>
              <a:gd name="connsiteX105" fmla="*/ 6456389 w 7924581"/>
              <a:gd name="connsiteY105" fmla="*/ 3271234 h 4559121"/>
              <a:gd name="connsiteX106" fmla="*/ 6507905 w 7924581"/>
              <a:gd name="connsiteY106" fmla="*/ 3451538 h 4559121"/>
              <a:gd name="connsiteX107" fmla="*/ 6456389 w 7924581"/>
              <a:gd name="connsiteY107" fmla="*/ 3837904 h 4559121"/>
              <a:gd name="connsiteX108" fmla="*/ 6160175 w 7924581"/>
              <a:gd name="connsiteY108" fmla="*/ 4056845 h 4559121"/>
              <a:gd name="connsiteX109" fmla="*/ 5645020 w 7924581"/>
              <a:gd name="connsiteY109" fmla="*/ 4185634 h 4559121"/>
              <a:gd name="connsiteX110" fmla="*/ 5284412 w 7924581"/>
              <a:gd name="connsiteY110" fmla="*/ 4211391 h 4559121"/>
              <a:gd name="connsiteX111" fmla="*/ 4627589 w 7924581"/>
              <a:gd name="connsiteY111" fmla="*/ 4185634 h 4559121"/>
              <a:gd name="connsiteX112" fmla="*/ 3996525 w 7924581"/>
              <a:gd name="connsiteY112" fmla="*/ 3979572 h 4559121"/>
              <a:gd name="connsiteX113" fmla="*/ 3069246 w 7924581"/>
              <a:gd name="connsiteY113" fmla="*/ 3670479 h 4559121"/>
              <a:gd name="connsiteX114" fmla="*/ 2824547 w 7924581"/>
              <a:gd name="connsiteY114" fmla="*/ 3593206 h 4559121"/>
              <a:gd name="connsiteX115" fmla="*/ 2657122 w 7924581"/>
              <a:gd name="connsiteY115" fmla="*/ 3541690 h 4559121"/>
              <a:gd name="connsiteX116" fmla="*/ 2425302 w 7924581"/>
              <a:gd name="connsiteY116" fmla="*/ 3425780 h 4559121"/>
              <a:gd name="connsiteX117" fmla="*/ 2335150 w 7924581"/>
              <a:gd name="connsiteY117" fmla="*/ 3361386 h 4559121"/>
              <a:gd name="connsiteX118" fmla="*/ 2270756 w 7924581"/>
              <a:gd name="connsiteY118" fmla="*/ 3284113 h 4559121"/>
              <a:gd name="connsiteX119" fmla="*/ 2180604 w 7924581"/>
              <a:gd name="connsiteY119" fmla="*/ 3078051 h 4559121"/>
              <a:gd name="connsiteX120" fmla="*/ 2167725 w 7924581"/>
              <a:gd name="connsiteY120" fmla="*/ 2962141 h 4559121"/>
              <a:gd name="connsiteX121" fmla="*/ 2154846 w 7924581"/>
              <a:gd name="connsiteY121" fmla="*/ 2859110 h 4559121"/>
              <a:gd name="connsiteX122" fmla="*/ 2167725 w 7924581"/>
              <a:gd name="connsiteY122" fmla="*/ 2601532 h 4559121"/>
              <a:gd name="connsiteX123" fmla="*/ 2335150 w 7924581"/>
              <a:gd name="connsiteY123" fmla="*/ 2382591 h 4559121"/>
              <a:gd name="connsiteX124" fmla="*/ 2438181 w 7924581"/>
              <a:gd name="connsiteY124" fmla="*/ 2266682 h 4559121"/>
              <a:gd name="connsiteX125" fmla="*/ 2657122 w 7924581"/>
              <a:gd name="connsiteY125" fmla="*/ 2163651 h 4559121"/>
              <a:gd name="connsiteX126" fmla="*/ 2760153 w 7924581"/>
              <a:gd name="connsiteY126" fmla="*/ 2150772 h 4559121"/>
              <a:gd name="connsiteX127" fmla="*/ 2850305 w 7924581"/>
              <a:gd name="connsiteY127" fmla="*/ 2163651 h 4559121"/>
              <a:gd name="connsiteX128" fmla="*/ 2927578 w 7924581"/>
              <a:gd name="connsiteY128" fmla="*/ 2215166 h 4559121"/>
              <a:gd name="connsiteX129" fmla="*/ 3017730 w 7924581"/>
              <a:gd name="connsiteY129" fmla="*/ 2382591 h 4559121"/>
              <a:gd name="connsiteX130" fmla="*/ 3030609 w 7924581"/>
              <a:gd name="connsiteY130" fmla="*/ 2472744 h 4559121"/>
              <a:gd name="connsiteX131" fmla="*/ 2991973 w 7924581"/>
              <a:gd name="connsiteY131" fmla="*/ 2730321 h 4559121"/>
              <a:gd name="connsiteX132" fmla="*/ 2682880 w 7924581"/>
              <a:gd name="connsiteY132" fmla="*/ 3142445 h 4559121"/>
              <a:gd name="connsiteX133" fmla="*/ 2399544 w 7924581"/>
              <a:gd name="connsiteY133" fmla="*/ 3400022 h 4559121"/>
              <a:gd name="connsiteX134" fmla="*/ 1884389 w 7924581"/>
              <a:gd name="connsiteY134" fmla="*/ 3734873 h 4559121"/>
              <a:gd name="connsiteX135" fmla="*/ 1716964 w 7924581"/>
              <a:gd name="connsiteY135" fmla="*/ 3799268 h 4559121"/>
              <a:gd name="connsiteX136" fmla="*/ 1304840 w 7924581"/>
              <a:gd name="connsiteY136" fmla="*/ 3889420 h 4559121"/>
              <a:gd name="connsiteX137" fmla="*/ 1021505 w 7924581"/>
              <a:gd name="connsiteY137" fmla="*/ 3876541 h 4559121"/>
              <a:gd name="connsiteX138" fmla="*/ 905595 w 7924581"/>
              <a:gd name="connsiteY138" fmla="*/ 3812146 h 4559121"/>
              <a:gd name="connsiteX139" fmla="*/ 673775 w 7924581"/>
              <a:gd name="connsiteY139" fmla="*/ 3567448 h 4559121"/>
              <a:gd name="connsiteX140" fmla="*/ 544987 w 7924581"/>
              <a:gd name="connsiteY140" fmla="*/ 3335628 h 4559121"/>
              <a:gd name="connsiteX141" fmla="*/ 223015 w 7924581"/>
              <a:gd name="connsiteY141" fmla="*/ 2215166 h 4559121"/>
              <a:gd name="connsiteX142" fmla="*/ 119984 w 7924581"/>
              <a:gd name="connsiteY142" fmla="*/ 1893194 h 4559121"/>
              <a:gd name="connsiteX143" fmla="*/ 42711 w 7924581"/>
              <a:gd name="connsiteY143" fmla="*/ 1609859 h 4559121"/>
              <a:gd name="connsiteX144" fmla="*/ 16953 w 7924581"/>
              <a:gd name="connsiteY144" fmla="*/ 1545465 h 4559121"/>
              <a:gd name="connsiteX145" fmla="*/ 4074 w 7924581"/>
              <a:gd name="connsiteY145" fmla="*/ 1493949 h 4559121"/>
              <a:gd name="connsiteX146" fmla="*/ 29832 w 7924581"/>
              <a:gd name="connsiteY146" fmla="*/ 1532586 h 4559121"/>
              <a:gd name="connsiteX147" fmla="*/ 68468 w 7924581"/>
              <a:gd name="connsiteY147" fmla="*/ 1545465 h 4559121"/>
              <a:gd name="connsiteX148" fmla="*/ 145742 w 7924581"/>
              <a:gd name="connsiteY148" fmla="*/ 1635617 h 4559121"/>
              <a:gd name="connsiteX149" fmla="*/ 197257 w 7924581"/>
              <a:gd name="connsiteY149" fmla="*/ 1725769 h 4559121"/>
              <a:gd name="connsiteX150" fmla="*/ 235894 w 7924581"/>
              <a:gd name="connsiteY150" fmla="*/ 1841679 h 4559121"/>
              <a:gd name="connsiteX151" fmla="*/ 351804 w 7924581"/>
              <a:gd name="connsiteY151" fmla="*/ 2137893 h 4559121"/>
              <a:gd name="connsiteX152" fmla="*/ 416198 w 7924581"/>
              <a:gd name="connsiteY152" fmla="*/ 2588653 h 4559121"/>
              <a:gd name="connsiteX153" fmla="*/ 441956 w 7924581"/>
              <a:gd name="connsiteY153" fmla="*/ 3155324 h 4559121"/>
              <a:gd name="connsiteX154" fmla="*/ 454835 w 7924581"/>
              <a:gd name="connsiteY154" fmla="*/ 3309870 h 4559121"/>
              <a:gd name="connsiteX155" fmla="*/ 532108 w 7924581"/>
              <a:gd name="connsiteY155" fmla="*/ 4404575 h 4559121"/>
              <a:gd name="connsiteX156" fmla="*/ 596502 w 7924581"/>
              <a:gd name="connsiteY156" fmla="*/ 4546242 h 4559121"/>
              <a:gd name="connsiteX157" fmla="*/ 673775 w 7924581"/>
              <a:gd name="connsiteY157" fmla="*/ 4559121 h 4559121"/>
              <a:gd name="connsiteX158" fmla="*/ 1201809 w 7924581"/>
              <a:gd name="connsiteY158" fmla="*/ 4391696 h 4559121"/>
              <a:gd name="connsiteX159" fmla="*/ 2463939 w 7924581"/>
              <a:gd name="connsiteY159" fmla="*/ 3902299 h 4559121"/>
              <a:gd name="connsiteX160" fmla="*/ 2901820 w 7924581"/>
              <a:gd name="connsiteY160" fmla="*/ 3799268 h 4559121"/>
              <a:gd name="connsiteX161" fmla="*/ 3120761 w 7924581"/>
              <a:gd name="connsiteY161" fmla="*/ 3799268 h 455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7924581" h="4559121">
                <a:moveTo>
                  <a:pt x="2064694" y="1944710"/>
                </a:moveTo>
                <a:cubicBezTo>
                  <a:pt x="2043229" y="1940417"/>
                  <a:pt x="2019434" y="1942462"/>
                  <a:pt x="2000299" y="1931831"/>
                </a:cubicBezTo>
                <a:cubicBezTo>
                  <a:pt x="1979070" y="1920037"/>
                  <a:pt x="1968212" y="1894886"/>
                  <a:pt x="1948784" y="1880315"/>
                </a:cubicBezTo>
                <a:cubicBezTo>
                  <a:pt x="1933425" y="1868796"/>
                  <a:pt x="1914440" y="1863144"/>
                  <a:pt x="1897268" y="1854558"/>
                </a:cubicBezTo>
                <a:lnTo>
                  <a:pt x="1845753" y="1777284"/>
                </a:lnTo>
                <a:lnTo>
                  <a:pt x="1819995" y="1738648"/>
                </a:lnTo>
                <a:cubicBezTo>
                  <a:pt x="1786936" y="1606413"/>
                  <a:pt x="1831869" y="1770312"/>
                  <a:pt x="1781359" y="1635617"/>
                </a:cubicBezTo>
                <a:cubicBezTo>
                  <a:pt x="1775144" y="1619043"/>
                  <a:pt x="1772773" y="1601273"/>
                  <a:pt x="1768480" y="1584101"/>
                </a:cubicBezTo>
                <a:cubicBezTo>
                  <a:pt x="1772773" y="1515414"/>
                  <a:pt x="1771150" y="1446099"/>
                  <a:pt x="1781359" y="1378039"/>
                </a:cubicBezTo>
                <a:cubicBezTo>
                  <a:pt x="1784207" y="1359053"/>
                  <a:pt x="1797239" y="1342987"/>
                  <a:pt x="1807116" y="1326524"/>
                </a:cubicBezTo>
                <a:cubicBezTo>
                  <a:pt x="1852972" y="1250097"/>
                  <a:pt x="1890550" y="1175164"/>
                  <a:pt x="1961663" y="1120462"/>
                </a:cubicBezTo>
                <a:cubicBezTo>
                  <a:pt x="1993764" y="1095769"/>
                  <a:pt x="2031232" y="1078883"/>
                  <a:pt x="2064694" y="1056068"/>
                </a:cubicBezTo>
                <a:cubicBezTo>
                  <a:pt x="2125718" y="1014461"/>
                  <a:pt x="2172898" y="943301"/>
                  <a:pt x="2244998" y="927279"/>
                </a:cubicBezTo>
                <a:cubicBezTo>
                  <a:pt x="2316412" y="911409"/>
                  <a:pt x="2393219" y="895407"/>
                  <a:pt x="2463939" y="875763"/>
                </a:cubicBezTo>
                <a:cubicBezTo>
                  <a:pt x="2507124" y="863767"/>
                  <a:pt x="2548975" y="846850"/>
                  <a:pt x="2592728" y="837127"/>
                </a:cubicBezTo>
                <a:cubicBezTo>
                  <a:pt x="2639027" y="826838"/>
                  <a:pt x="2822613" y="813677"/>
                  <a:pt x="2850305" y="811369"/>
                </a:cubicBezTo>
                <a:cubicBezTo>
                  <a:pt x="2888942" y="798490"/>
                  <a:pt x="2926362" y="781122"/>
                  <a:pt x="2966215" y="772732"/>
                </a:cubicBezTo>
                <a:cubicBezTo>
                  <a:pt x="3114046" y="741610"/>
                  <a:pt x="3479206" y="771153"/>
                  <a:pt x="3532885" y="772732"/>
                </a:cubicBezTo>
                <a:cubicBezTo>
                  <a:pt x="3550057" y="785611"/>
                  <a:pt x="3566199" y="799992"/>
                  <a:pt x="3584401" y="811369"/>
                </a:cubicBezTo>
                <a:cubicBezTo>
                  <a:pt x="3600681" y="821544"/>
                  <a:pt x="3622341" y="823552"/>
                  <a:pt x="3635916" y="837127"/>
                </a:cubicBezTo>
                <a:cubicBezTo>
                  <a:pt x="3657806" y="859017"/>
                  <a:pt x="3670260" y="888642"/>
                  <a:pt x="3687432" y="914400"/>
                </a:cubicBezTo>
                <a:cubicBezTo>
                  <a:pt x="3717636" y="1005011"/>
                  <a:pt x="3678325" y="893150"/>
                  <a:pt x="3726068" y="1004552"/>
                </a:cubicBezTo>
                <a:cubicBezTo>
                  <a:pt x="3731416" y="1017030"/>
                  <a:pt x="3734654" y="1030310"/>
                  <a:pt x="3738947" y="1043189"/>
                </a:cubicBezTo>
                <a:cubicBezTo>
                  <a:pt x="3734333" y="1153929"/>
                  <a:pt x="3797391" y="1317612"/>
                  <a:pt x="3687432" y="1390918"/>
                </a:cubicBezTo>
                <a:cubicBezTo>
                  <a:pt x="3676136" y="1398448"/>
                  <a:pt x="3661674" y="1399504"/>
                  <a:pt x="3648795" y="1403797"/>
                </a:cubicBezTo>
                <a:cubicBezTo>
                  <a:pt x="3635916" y="1412383"/>
                  <a:pt x="3619828" y="1417468"/>
                  <a:pt x="3610159" y="1429555"/>
                </a:cubicBezTo>
                <a:cubicBezTo>
                  <a:pt x="3601679" y="1440156"/>
                  <a:pt x="3595781" y="1454699"/>
                  <a:pt x="3597280" y="1468191"/>
                </a:cubicBezTo>
                <a:cubicBezTo>
                  <a:pt x="3604532" y="1533459"/>
                  <a:pt x="3618637" y="1598019"/>
                  <a:pt x="3635916" y="1661375"/>
                </a:cubicBezTo>
                <a:cubicBezTo>
                  <a:pt x="3654249" y="1728597"/>
                  <a:pt x="3709661" y="1808865"/>
                  <a:pt x="3738947" y="1867437"/>
                </a:cubicBezTo>
                <a:cubicBezTo>
                  <a:pt x="3757855" y="1905254"/>
                  <a:pt x="3772082" y="1945270"/>
                  <a:pt x="3790463" y="1983346"/>
                </a:cubicBezTo>
                <a:cubicBezTo>
                  <a:pt x="3832196" y="2069793"/>
                  <a:pt x="3880775" y="2152979"/>
                  <a:pt x="3919251" y="2240924"/>
                </a:cubicBezTo>
                <a:cubicBezTo>
                  <a:pt x="3949302" y="2309611"/>
                  <a:pt x="3979870" y="2378075"/>
                  <a:pt x="4009404" y="2446986"/>
                </a:cubicBezTo>
                <a:cubicBezTo>
                  <a:pt x="4018511" y="2468235"/>
                  <a:pt x="4026575" y="2489915"/>
                  <a:pt x="4035161" y="2511380"/>
                </a:cubicBezTo>
                <a:lnTo>
                  <a:pt x="4060919" y="2575775"/>
                </a:lnTo>
                <a:cubicBezTo>
                  <a:pt x="4065212" y="2610119"/>
                  <a:pt x="4103694" y="2661367"/>
                  <a:pt x="4073798" y="2678806"/>
                </a:cubicBezTo>
                <a:cubicBezTo>
                  <a:pt x="4025450" y="2707009"/>
                  <a:pt x="3962338" y="2664979"/>
                  <a:pt x="3906373" y="2665927"/>
                </a:cubicBezTo>
                <a:cubicBezTo>
                  <a:pt x="3708738" y="2669277"/>
                  <a:pt x="3511420" y="2683098"/>
                  <a:pt x="3313944" y="2691684"/>
                </a:cubicBezTo>
                <a:cubicBezTo>
                  <a:pt x="2825989" y="2863904"/>
                  <a:pt x="3026226" y="2808690"/>
                  <a:pt x="2721516" y="2884868"/>
                </a:cubicBezTo>
                <a:cubicBezTo>
                  <a:pt x="2691465" y="2902040"/>
                  <a:pt x="2663668" y="2923958"/>
                  <a:pt x="2631364" y="2936383"/>
                </a:cubicBezTo>
                <a:cubicBezTo>
                  <a:pt x="2606992" y="2945757"/>
                  <a:pt x="2579582" y="2943597"/>
                  <a:pt x="2554091" y="2949262"/>
                </a:cubicBezTo>
                <a:cubicBezTo>
                  <a:pt x="2540839" y="2952207"/>
                  <a:pt x="2528333" y="2957848"/>
                  <a:pt x="2515454" y="2962141"/>
                </a:cubicBezTo>
                <a:cubicBezTo>
                  <a:pt x="2506868" y="2975020"/>
                  <a:pt x="2492242" y="2985509"/>
                  <a:pt x="2489697" y="3000777"/>
                </a:cubicBezTo>
                <a:cubicBezTo>
                  <a:pt x="2485650" y="3025058"/>
                  <a:pt x="2519923" y="3061230"/>
                  <a:pt x="2528333" y="3078051"/>
                </a:cubicBezTo>
                <a:cubicBezTo>
                  <a:pt x="2534404" y="3090193"/>
                  <a:pt x="2533682" y="3105392"/>
                  <a:pt x="2541212" y="3116687"/>
                </a:cubicBezTo>
                <a:cubicBezTo>
                  <a:pt x="2551315" y="3131842"/>
                  <a:pt x="2568189" y="3141332"/>
                  <a:pt x="2579849" y="3155324"/>
                </a:cubicBezTo>
                <a:cubicBezTo>
                  <a:pt x="2633511" y="3219718"/>
                  <a:pt x="2573408" y="3172495"/>
                  <a:pt x="2644243" y="3219718"/>
                </a:cubicBezTo>
                <a:cubicBezTo>
                  <a:pt x="2648536" y="3232597"/>
                  <a:pt x="2649592" y="3247059"/>
                  <a:pt x="2657122" y="3258355"/>
                </a:cubicBezTo>
                <a:cubicBezTo>
                  <a:pt x="2700813" y="3323891"/>
                  <a:pt x="2714588" y="3294637"/>
                  <a:pt x="2798789" y="3284113"/>
                </a:cubicBezTo>
                <a:cubicBezTo>
                  <a:pt x="3061408" y="3218458"/>
                  <a:pt x="2688115" y="3316712"/>
                  <a:pt x="3095004" y="3181082"/>
                </a:cubicBezTo>
                <a:cubicBezTo>
                  <a:pt x="3288871" y="3116459"/>
                  <a:pt x="3999307" y="2930505"/>
                  <a:pt x="4060919" y="2923504"/>
                </a:cubicBezTo>
                <a:lnTo>
                  <a:pt x="4627589" y="2859110"/>
                </a:lnTo>
                <a:lnTo>
                  <a:pt x="4846530" y="2833352"/>
                </a:lnTo>
                <a:cubicBezTo>
                  <a:pt x="4971026" y="2837645"/>
                  <a:pt x="5096472" y="2830289"/>
                  <a:pt x="5220018" y="2846231"/>
                </a:cubicBezTo>
                <a:cubicBezTo>
                  <a:pt x="5235369" y="2848212"/>
                  <a:pt x="5245131" y="2869403"/>
                  <a:pt x="5245775" y="2884868"/>
                </a:cubicBezTo>
                <a:cubicBezTo>
                  <a:pt x="5249532" y="2975044"/>
                  <a:pt x="5237190" y="3065172"/>
                  <a:pt x="5232897" y="3155324"/>
                </a:cubicBezTo>
                <a:cubicBezTo>
                  <a:pt x="5241483" y="3236890"/>
                  <a:pt x="5247573" y="3318757"/>
                  <a:pt x="5258654" y="3400022"/>
                </a:cubicBezTo>
                <a:cubicBezTo>
                  <a:pt x="5260488" y="3413473"/>
                  <a:pt x="5273453" y="3425220"/>
                  <a:pt x="5271533" y="3438659"/>
                </a:cubicBezTo>
                <a:cubicBezTo>
                  <a:pt x="5263541" y="3494606"/>
                  <a:pt x="5210781" y="3517027"/>
                  <a:pt x="5168502" y="3541690"/>
                </a:cubicBezTo>
                <a:cubicBezTo>
                  <a:pt x="5129370" y="3564517"/>
                  <a:pt x="5041198" y="3603532"/>
                  <a:pt x="5001077" y="3618963"/>
                </a:cubicBezTo>
                <a:cubicBezTo>
                  <a:pt x="4975736" y="3628710"/>
                  <a:pt x="4949562" y="3636135"/>
                  <a:pt x="4923804" y="3644721"/>
                </a:cubicBezTo>
                <a:cubicBezTo>
                  <a:pt x="4640672" y="3623748"/>
                  <a:pt x="4626920" y="3708110"/>
                  <a:pt x="4524559" y="3554569"/>
                </a:cubicBezTo>
                <a:cubicBezTo>
                  <a:pt x="4505360" y="3525771"/>
                  <a:pt x="4490215" y="3494468"/>
                  <a:pt x="4473043" y="3464417"/>
                </a:cubicBezTo>
                <a:cubicBezTo>
                  <a:pt x="4417398" y="3223291"/>
                  <a:pt x="4388701" y="3163276"/>
                  <a:pt x="4447285" y="2846231"/>
                </a:cubicBezTo>
                <a:cubicBezTo>
                  <a:pt x="4493467" y="2596306"/>
                  <a:pt x="4567865" y="2351484"/>
                  <a:pt x="4653347" y="2112135"/>
                </a:cubicBezTo>
                <a:cubicBezTo>
                  <a:pt x="4696277" y="1991932"/>
                  <a:pt x="4733537" y="1869552"/>
                  <a:pt x="4782136" y="1751527"/>
                </a:cubicBezTo>
                <a:cubicBezTo>
                  <a:pt x="4849071" y="1588972"/>
                  <a:pt x="4948440" y="1403275"/>
                  <a:pt x="5039713" y="1249251"/>
                </a:cubicBezTo>
                <a:cubicBezTo>
                  <a:pt x="5068248" y="1201097"/>
                  <a:pt x="5100679" y="1155344"/>
                  <a:pt x="5129866" y="1107583"/>
                </a:cubicBezTo>
                <a:cubicBezTo>
                  <a:pt x="5147914" y="1078050"/>
                  <a:pt x="5162182" y="1046229"/>
                  <a:pt x="5181381" y="1017431"/>
                </a:cubicBezTo>
                <a:cubicBezTo>
                  <a:pt x="5213916" y="968629"/>
                  <a:pt x="5247586" y="933152"/>
                  <a:pt x="5297291" y="901521"/>
                </a:cubicBezTo>
                <a:cubicBezTo>
                  <a:pt x="5321587" y="886060"/>
                  <a:pt x="5347122" y="871616"/>
                  <a:pt x="5374564" y="862884"/>
                </a:cubicBezTo>
                <a:cubicBezTo>
                  <a:pt x="5640185" y="778368"/>
                  <a:pt x="5679192" y="808470"/>
                  <a:pt x="6018508" y="798490"/>
                </a:cubicBezTo>
                <a:cubicBezTo>
                  <a:pt x="6070023" y="811369"/>
                  <a:pt x="6161832" y="785225"/>
                  <a:pt x="6173054" y="837127"/>
                </a:cubicBezTo>
                <a:cubicBezTo>
                  <a:pt x="6270471" y="1287678"/>
                  <a:pt x="6219763" y="1255363"/>
                  <a:pt x="5992750" y="1300766"/>
                </a:cubicBezTo>
                <a:cubicBezTo>
                  <a:pt x="5941235" y="1326524"/>
                  <a:pt x="5886447" y="1346576"/>
                  <a:pt x="5838204" y="1378039"/>
                </a:cubicBezTo>
                <a:cubicBezTo>
                  <a:pt x="5596726" y="1535525"/>
                  <a:pt x="5443059" y="1624215"/>
                  <a:pt x="5271533" y="1815921"/>
                </a:cubicBezTo>
                <a:cubicBezTo>
                  <a:pt x="5238895" y="1852399"/>
                  <a:pt x="5207323" y="1890324"/>
                  <a:pt x="5181381" y="1931831"/>
                </a:cubicBezTo>
                <a:cubicBezTo>
                  <a:pt x="5164053" y="1959556"/>
                  <a:pt x="5155623" y="1991932"/>
                  <a:pt x="5142744" y="2021983"/>
                </a:cubicBezTo>
                <a:cubicBezTo>
                  <a:pt x="5130906" y="2104856"/>
                  <a:pt x="5106323" y="2216845"/>
                  <a:pt x="5155623" y="2292439"/>
                </a:cubicBezTo>
                <a:cubicBezTo>
                  <a:pt x="5229174" y="2405217"/>
                  <a:pt x="5330501" y="2408587"/>
                  <a:pt x="5438959" y="2434107"/>
                </a:cubicBezTo>
                <a:cubicBezTo>
                  <a:pt x="5473418" y="2442215"/>
                  <a:pt x="5506921" y="2455028"/>
                  <a:pt x="5541989" y="2459865"/>
                </a:cubicBezTo>
                <a:cubicBezTo>
                  <a:pt x="5820330" y="2498256"/>
                  <a:pt x="6015675" y="2489299"/>
                  <a:pt x="6314722" y="2498501"/>
                </a:cubicBezTo>
                <a:lnTo>
                  <a:pt x="6649573" y="2511380"/>
                </a:lnTo>
                <a:lnTo>
                  <a:pt x="6932908" y="2524259"/>
                </a:lnTo>
                <a:cubicBezTo>
                  <a:pt x="7070283" y="2511380"/>
                  <a:pt x="7210838" y="2517712"/>
                  <a:pt x="7345032" y="2485622"/>
                </a:cubicBezTo>
                <a:cubicBezTo>
                  <a:pt x="7400163" y="2472438"/>
                  <a:pt x="7682814" y="2277606"/>
                  <a:pt x="7718519" y="2253803"/>
                </a:cubicBezTo>
                <a:cubicBezTo>
                  <a:pt x="7745604" y="2215110"/>
                  <a:pt x="7882189" y="2024007"/>
                  <a:pt x="7898823" y="1983346"/>
                </a:cubicBezTo>
                <a:cubicBezTo>
                  <a:pt x="7916996" y="1938923"/>
                  <a:pt x="7915995" y="1888901"/>
                  <a:pt x="7924581" y="1841679"/>
                </a:cubicBezTo>
                <a:cubicBezTo>
                  <a:pt x="7903116" y="1596980"/>
                  <a:pt x="7909475" y="1348226"/>
                  <a:pt x="7860187" y="1107583"/>
                </a:cubicBezTo>
                <a:cubicBezTo>
                  <a:pt x="7837829" y="998423"/>
                  <a:pt x="7590820" y="554849"/>
                  <a:pt x="7525336" y="463639"/>
                </a:cubicBezTo>
                <a:cubicBezTo>
                  <a:pt x="7468767" y="384846"/>
                  <a:pt x="7283668" y="202440"/>
                  <a:pt x="7190485" y="141668"/>
                </a:cubicBezTo>
                <a:cubicBezTo>
                  <a:pt x="7147037" y="113332"/>
                  <a:pt x="7096856" y="96844"/>
                  <a:pt x="7048818" y="77273"/>
                </a:cubicBezTo>
                <a:cubicBezTo>
                  <a:pt x="6980882" y="49595"/>
                  <a:pt x="6842756" y="0"/>
                  <a:pt x="6842756" y="0"/>
                </a:cubicBezTo>
                <a:cubicBezTo>
                  <a:pt x="6778362" y="4293"/>
                  <a:pt x="6713156" y="1821"/>
                  <a:pt x="6649573" y="12879"/>
                </a:cubicBezTo>
                <a:cubicBezTo>
                  <a:pt x="6612635" y="19303"/>
                  <a:pt x="6472522" y="82946"/>
                  <a:pt x="6443511" y="103031"/>
                </a:cubicBezTo>
                <a:cubicBezTo>
                  <a:pt x="6418553" y="120310"/>
                  <a:pt x="6400581" y="145960"/>
                  <a:pt x="6379116" y="167425"/>
                </a:cubicBezTo>
                <a:cubicBezTo>
                  <a:pt x="6361944" y="201769"/>
                  <a:pt x="6342221" y="234951"/>
                  <a:pt x="6327601" y="270456"/>
                </a:cubicBezTo>
                <a:cubicBezTo>
                  <a:pt x="6305374" y="324435"/>
                  <a:pt x="6261354" y="477314"/>
                  <a:pt x="6250328" y="528034"/>
                </a:cubicBezTo>
                <a:cubicBezTo>
                  <a:pt x="6239234" y="579068"/>
                  <a:pt x="6233156" y="631065"/>
                  <a:pt x="6224570" y="682580"/>
                </a:cubicBezTo>
                <a:cubicBezTo>
                  <a:pt x="6228863" y="1210614"/>
                  <a:pt x="6221925" y="1738859"/>
                  <a:pt x="6237449" y="2266682"/>
                </a:cubicBezTo>
                <a:cubicBezTo>
                  <a:pt x="6239133" y="2323932"/>
                  <a:pt x="6264852" y="2377944"/>
                  <a:pt x="6276085" y="2434107"/>
                </a:cubicBezTo>
                <a:cubicBezTo>
                  <a:pt x="6331997" y="2713668"/>
                  <a:pt x="6272357" y="2468844"/>
                  <a:pt x="6327601" y="2717442"/>
                </a:cubicBezTo>
                <a:cubicBezTo>
                  <a:pt x="6335281" y="2752000"/>
                  <a:pt x="6346416" y="2785760"/>
                  <a:pt x="6353359" y="2820473"/>
                </a:cubicBezTo>
                <a:cubicBezTo>
                  <a:pt x="6359312" y="2850239"/>
                  <a:pt x="6359877" y="2880943"/>
                  <a:pt x="6366237" y="2910625"/>
                </a:cubicBezTo>
                <a:cubicBezTo>
                  <a:pt x="6372785" y="2941184"/>
                  <a:pt x="6384967" y="2970324"/>
                  <a:pt x="6391995" y="3000777"/>
                </a:cubicBezTo>
                <a:cubicBezTo>
                  <a:pt x="6397867" y="3026222"/>
                  <a:pt x="6399402" y="3052517"/>
                  <a:pt x="6404874" y="3078051"/>
                </a:cubicBezTo>
                <a:cubicBezTo>
                  <a:pt x="6424923" y="3171614"/>
                  <a:pt x="6432639" y="3182170"/>
                  <a:pt x="6456389" y="3271234"/>
                </a:cubicBezTo>
                <a:cubicBezTo>
                  <a:pt x="6499509" y="3432935"/>
                  <a:pt x="6462687" y="3315885"/>
                  <a:pt x="6507905" y="3451538"/>
                </a:cubicBezTo>
                <a:cubicBezTo>
                  <a:pt x="6529115" y="3600005"/>
                  <a:pt x="6547069" y="3650877"/>
                  <a:pt x="6456389" y="3837904"/>
                </a:cubicBezTo>
                <a:cubicBezTo>
                  <a:pt x="6423402" y="3905939"/>
                  <a:pt x="6227045" y="4028803"/>
                  <a:pt x="6160175" y="4056845"/>
                </a:cubicBezTo>
                <a:cubicBezTo>
                  <a:pt x="6019545" y="4115819"/>
                  <a:pt x="5793952" y="4167398"/>
                  <a:pt x="5645020" y="4185634"/>
                </a:cubicBezTo>
                <a:cubicBezTo>
                  <a:pt x="5525405" y="4200281"/>
                  <a:pt x="5404615" y="4202805"/>
                  <a:pt x="5284412" y="4211391"/>
                </a:cubicBezTo>
                <a:lnTo>
                  <a:pt x="4627589" y="4185634"/>
                </a:lnTo>
                <a:cubicBezTo>
                  <a:pt x="4409804" y="4146433"/>
                  <a:pt x="4204729" y="4054526"/>
                  <a:pt x="3996525" y="3979572"/>
                </a:cubicBezTo>
                <a:cubicBezTo>
                  <a:pt x="3484174" y="3795125"/>
                  <a:pt x="3766701" y="3892396"/>
                  <a:pt x="3069246" y="3670479"/>
                </a:cubicBezTo>
                <a:lnTo>
                  <a:pt x="2824547" y="3593206"/>
                </a:lnTo>
                <a:cubicBezTo>
                  <a:pt x="2768814" y="3575790"/>
                  <a:pt x="2710279" y="3565852"/>
                  <a:pt x="2657122" y="3541690"/>
                </a:cubicBezTo>
                <a:cubicBezTo>
                  <a:pt x="2560790" y="3497903"/>
                  <a:pt x="2509218" y="3479726"/>
                  <a:pt x="2425302" y="3425780"/>
                </a:cubicBezTo>
                <a:cubicBezTo>
                  <a:pt x="2394238" y="3405810"/>
                  <a:pt x="2362373" y="3386340"/>
                  <a:pt x="2335150" y="3361386"/>
                </a:cubicBezTo>
                <a:cubicBezTo>
                  <a:pt x="2310434" y="3338730"/>
                  <a:pt x="2286811" y="3313548"/>
                  <a:pt x="2270756" y="3284113"/>
                </a:cubicBezTo>
                <a:cubicBezTo>
                  <a:pt x="2234855" y="3218294"/>
                  <a:pt x="2180604" y="3078051"/>
                  <a:pt x="2180604" y="3078051"/>
                </a:cubicBezTo>
                <a:cubicBezTo>
                  <a:pt x="2176311" y="3039414"/>
                  <a:pt x="2172267" y="3000749"/>
                  <a:pt x="2167725" y="2962141"/>
                </a:cubicBezTo>
                <a:cubicBezTo>
                  <a:pt x="2163681" y="2927767"/>
                  <a:pt x="2154846" y="2893721"/>
                  <a:pt x="2154846" y="2859110"/>
                </a:cubicBezTo>
                <a:cubicBezTo>
                  <a:pt x="2154846" y="2773143"/>
                  <a:pt x="2137302" y="2681935"/>
                  <a:pt x="2167725" y="2601532"/>
                </a:cubicBezTo>
                <a:cubicBezTo>
                  <a:pt x="2200238" y="2515604"/>
                  <a:pt x="2274112" y="2451258"/>
                  <a:pt x="2335150" y="2382591"/>
                </a:cubicBezTo>
                <a:cubicBezTo>
                  <a:pt x="2369494" y="2343955"/>
                  <a:pt x="2398277" y="2299544"/>
                  <a:pt x="2438181" y="2266682"/>
                </a:cubicBezTo>
                <a:cubicBezTo>
                  <a:pt x="2479090" y="2232992"/>
                  <a:pt x="2601554" y="2177543"/>
                  <a:pt x="2657122" y="2163651"/>
                </a:cubicBezTo>
                <a:cubicBezTo>
                  <a:pt x="2690700" y="2155257"/>
                  <a:pt x="2725809" y="2155065"/>
                  <a:pt x="2760153" y="2150772"/>
                </a:cubicBezTo>
                <a:cubicBezTo>
                  <a:pt x="2790204" y="2155065"/>
                  <a:pt x="2821973" y="2152754"/>
                  <a:pt x="2850305" y="2163651"/>
                </a:cubicBezTo>
                <a:cubicBezTo>
                  <a:pt x="2879198" y="2174764"/>
                  <a:pt x="2906754" y="2192260"/>
                  <a:pt x="2927578" y="2215166"/>
                </a:cubicBezTo>
                <a:cubicBezTo>
                  <a:pt x="2945859" y="2235276"/>
                  <a:pt x="3003156" y="2353443"/>
                  <a:pt x="3017730" y="2382591"/>
                </a:cubicBezTo>
                <a:cubicBezTo>
                  <a:pt x="3022023" y="2412642"/>
                  <a:pt x="3032851" y="2442471"/>
                  <a:pt x="3030609" y="2472744"/>
                </a:cubicBezTo>
                <a:cubicBezTo>
                  <a:pt x="3024196" y="2559326"/>
                  <a:pt x="3014343" y="2646433"/>
                  <a:pt x="2991973" y="2730321"/>
                </a:cubicBezTo>
                <a:cubicBezTo>
                  <a:pt x="2953017" y="2876408"/>
                  <a:pt x="2747708" y="3068013"/>
                  <a:pt x="2682880" y="3142445"/>
                </a:cubicBezTo>
                <a:cubicBezTo>
                  <a:pt x="2561876" y="3281376"/>
                  <a:pt x="2571990" y="3276846"/>
                  <a:pt x="2399544" y="3400022"/>
                </a:cubicBezTo>
                <a:cubicBezTo>
                  <a:pt x="2352890" y="3433347"/>
                  <a:pt x="2015254" y="3672058"/>
                  <a:pt x="1884389" y="3734873"/>
                </a:cubicBezTo>
                <a:cubicBezTo>
                  <a:pt x="1830483" y="3760748"/>
                  <a:pt x="1774148" y="3781795"/>
                  <a:pt x="1716964" y="3799268"/>
                </a:cubicBezTo>
                <a:cubicBezTo>
                  <a:pt x="1459856" y="3877829"/>
                  <a:pt x="1492940" y="3868520"/>
                  <a:pt x="1304840" y="3889420"/>
                </a:cubicBezTo>
                <a:cubicBezTo>
                  <a:pt x="1210395" y="3885127"/>
                  <a:pt x="1114325" y="3894506"/>
                  <a:pt x="1021505" y="3876541"/>
                </a:cubicBezTo>
                <a:cubicBezTo>
                  <a:pt x="978111" y="3868142"/>
                  <a:pt x="942371" y="3836663"/>
                  <a:pt x="905595" y="3812146"/>
                </a:cubicBezTo>
                <a:cubicBezTo>
                  <a:pt x="788894" y="3734345"/>
                  <a:pt x="753223" y="3692892"/>
                  <a:pt x="673775" y="3567448"/>
                </a:cubicBezTo>
                <a:cubicBezTo>
                  <a:pt x="626478" y="3492768"/>
                  <a:pt x="574929" y="3418800"/>
                  <a:pt x="544987" y="3335628"/>
                </a:cubicBezTo>
                <a:cubicBezTo>
                  <a:pt x="358838" y="2818546"/>
                  <a:pt x="354838" y="2668309"/>
                  <a:pt x="223015" y="2215166"/>
                </a:cubicBezTo>
                <a:cubicBezTo>
                  <a:pt x="191539" y="2106966"/>
                  <a:pt x="152153" y="2001190"/>
                  <a:pt x="119984" y="1893194"/>
                </a:cubicBezTo>
                <a:cubicBezTo>
                  <a:pt x="92037" y="1799373"/>
                  <a:pt x="70522" y="1703720"/>
                  <a:pt x="42711" y="1609859"/>
                </a:cubicBezTo>
                <a:cubicBezTo>
                  <a:pt x="36143" y="1587693"/>
                  <a:pt x="24264" y="1567397"/>
                  <a:pt x="16953" y="1545465"/>
                </a:cubicBezTo>
                <a:cubicBezTo>
                  <a:pt x="11356" y="1528673"/>
                  <a:pt x="-8442" y="1506465"/>
                  <a:pt x="4074" y="1493949"/>
                </a:cubicBezTo>
                <a:cubicBezTo>
                  <a:pt x="15019" y="1483004"/>
                  <a:pt x="17745" y="1522916"/>
                  <a:pt x="29832" y="1532586"/>
                </a:cubicBezTo>
                <a:cubicBezTo>
                  <a:pt x="40432" y="1541067"/>
                  <a:pt x="55589" y="1541172"/>
                  <a:pt x="68468" y="1545465"/>
                </a:cubicBezTo>
                <a:cubicBezTo>
                  <a:pt x="143704" y="1695934"/>
                  <a:pt x="34281" y="1496291"/>
                  <a:pt x="145742" y="1635617"/>
                </a:cubicBezTo>
                <a:cubicBezTo>
                  <a:pt x="167363" y="1662644"/>
                  <a:pt x="183384" y="1694060"/>
                  <a:pt x="197257" y="1725769"/>
                </a:cubicBezTo>
                <a:cubicBezTo>
                  <a:pt x="213581" y="1763081"/>
                  <a:pt x="220768" y="1803865"/>
                  <a:pt x="235894" y="1841679"/>
                </a:cubicBezTo>
                <a:cubicBezTo>
                  <a:pt x="374877" y="2189136"/>
                  <a:pt x="229324" y="1770454"/>
                  <a:pt x="351804" y="2137893"/>
                </a:cubicBezTo>
                <a:cubicBezTo>
                  <a:pt x="373269" y="2288146"/>
                  <a:pt x="398114" y="2437955"/>
                  <a:pt x="416198" y="2588653"/>
                </a:cubicBezTo>
                <a:cubicBezTo>
                  <a:pt x="431232" y="2713941"/>
                  <a:pt x="438687" y="3088301"/>
                  <a:pt x="441956" y="3155324"/>
                </a:cubicBezTo>
                <a:cubicBezTo>
                  <a:pt x="444475" y="3206957"/>
                  <a:pt x="450542" y="3258355"/>
                  <a:pt x="454835" y="3309870"/>
                </a:cubicBezTo>
                <a:cubicBezTo>
                  <a:pt x="467278" y="3932059"/>
                  <a:pt x="439804" y="3863942"/>
                  <a:pt x="532108" y="4404575"/>
                </a:cubicBezTo>
                <a:cubicBezTo>
                  <a:pt x="536252" y="4428850"/>
                  <a:pt x="571122" y="4529322"/>
                  <a:pt x="596502" y="4546242"/>
                </a:cubicBezTo>
                <a:cubicBezTo>
                  <a:pt x="618229" y="4560727"/>
                  <a:pt x="648017" y="4554828"/>
                  <a:pt x="673775" y="4559121"/>
                </a:cubicBezTo>
                <a:cubicBezTo>
                  <a:pt x="1055842" y="4498794"/>
                  <a:pt x="799461" y="4561576"/>
                  <a:pt x="1201809" y="4391696"/>
                </a:cubicBezTo>
                <a:cubicBezTo>
                  <a:pt x="1539562" y="4249089"/>
                  <a:pt x="2063404" y="4014949"/>
                  <a:pt x="2463939" y="3902299"/>
                </a:cubicBezTo>
                <a:cubicBezTo>
                  <a:pt x="2608285" y="3861702"/>
                  <a:pt x="2753685" y="3822505"/>
                  <a:pt x="2901820" y="3799268"/>
                </a:cubicBezTo>
                <a:cubicBezTo>
                  <a:pt x="2973919" y="3787958"/>
                  <a:pt x="3047781" y="3799268"/>
                  <a:pt x="3120761" y="379926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38289" y="5349488"/>
            <a:ext cx="6763326" cy="369332"/>
          </a:xfrm>
          <a:prstGeom prst="rect">
            <a:avLst/>
          </a:prstGeom>
          <a:noFill/>
        </p:spPr>
        <p:txBody>
          <a:bodyPr wrap="none" rtlCol="0">
            <a:spAutoFit/>
          </a:bodyPr>
          <a:lstStyle/>
          <a:p>
            <a:r>
              <a:rPr lang="en-GB" dirty="0"/>
              <a:t>‘I have drawn the sea. These are the waves and it has mermaids inside’</a:t>
            </a:r>
          </a:p>
        </p:txBody>
      </p:sp>
    </p:spTree>
    <p:extLst>
      <p:ext uri="{BB962C8B-B14F-4D97-AF65-F5344CB8AC3E}">
        <p14:creationId xmlns:p14="http://schemas.microsoft.com/office/powerpoint/2010/main" val="263487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9600" dirty="0">
                <a:latin typeface="Letter-join Print Plus 3" panose="02000805000000020003" pitchFamily="50" charset="0"/>
              </a:rPr>
              <a:t>Reading</a:t>
            </a:r>
            <a:endParaRPr lang="en-GB" sz="9600" dirty="0"/>
          </a:p>
        </p:txBody>
      </p:sp>
      <p:pic>
        <p:nvPicPr>
          <p:cNvPr id="4" name="Content Placeholder 3"/>
          <p:cNvPicPr>
            <a:picLocks noGrp="1" noChangeAspect="1"/>
          </p:cNvPicPr>
          <p:nvPr>
            <p:ph idx="1"/>
          </p:nvPr>
        </p:nvPicPr>
        <p:blipFill>
          <a:blip r:embed="rId2"/>
          <a:stretch>
            <a:fillRect/>
          </a:stretch>
        </p:blipFill>
        <p:spPr>
          <a:xfrm>
            <a:off x="1204906" y="1433724"/>
            <a:ext cx="2788703" cy="2477376"/>
          </a:xfrm>
          <a:prstGeom prst="rect">
            <a:avLst/>
          </a:prstGeom>
        </p:spPr>
      </p:pic>
      <p:pic>
        <p:nvPicPr>
          <p:cNvPr id="5" name="Picture 4"/>
          <p:cNvPicPr>
            <a:picLocks noChangeAspect="1"/>
          </p:cNvPicPr>
          <p:nvPr/>
        </p:nvPicPr>
        <p:blipFill>
          <a:blip r:embed="rId3"/>
          <a:stretch>
            <a:fillRect/>
          </a:stretch>
        </p:blipFill>
        <p:spPr>
          <a:xfrm>
            <a:off x="3258848" y="3654136"/>
            <a:ext cx="4510321" cy="2534227"/>
          </a:xfrm>
          <a:prstGeom prst="rect">
            <a:avLst/>
          </a:prstGeom>
        </p:spPr>
      </p:pic>
      <p:pic>
        <p:nvPicPr>
          <p:cNvPr id="6" name="Picture 5"/>
          <p:cNvPicPr>
            <a:picLocks noChangeAspect="1"/>
          </p:cNvPicPr>
          <p:nvPr/>
        </p:nvPicPr>
        <p:blipFill>
          <a:blip r:embed="rId4"/>
          <a:stretch>
            <a:fillRect/>
          </a:stretch>
        </p:blipFill>
        <p:spPr>
          <a:xfrm>
            <a:off x="6444714" y="2011498"/>
            <a:ext cx="5169911" cy="3101947"/>
          </a:xfrm>
          <a:prstGeom prst="rect">
            <a:avLst/>
          </a:prstGeom>
        </p:spPr>
      </p:pic>
    </p:spTree>
    <p:extLst>
      <p:ext uri="{BB962C8B-B14F-4D97-AF65-F5344CB8AC3E}">
        <p14:creationId xmlns:p14="http://schemas.microsoft.com/office/powerpoint/2010/main" val="812087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4726" y="446005"/>
            <a:ext cx="4522392" cy="553998"/>
          </a:xfrm>
          <a:prstGeom prst="rect">
            <a:avLst/>
          </a:prstGeom>
          <a:noFill/>
        </p:spPr>
        <p:txBody>
          <a:bodyPr wrap="none" rtlCol="0">
            <a:spAutoFit/>
          </a:bodyPr>
          <a:lstStyle/>
          <a:p>
            <a:r>
              <a:rPr lang="en-GB" sz="3000" b="1" dirty="0">
                <a:solidFill>
                  <a:srgbClr val="00B050"/>
                </a:solidFill>
              </a:rPr>
              <a:t>Randomised Mark-Making:</a:t>
            </a:r>
          </a:p>
        </p:txBody>
      </p:sp>
      <p:sp>
        <p:nvSpPr>
          <p:cNvPr id="5" name="Freeform 4"/>
          <p:cNvSpPr/>
          <p:nvPr/>
        </p:nvSpPr>
        <p:spPr>
          <a:xfrm>
            <a:off x="2377440" y="1364566"/>
            <a:ext cx="633046" cy="562708"/>
          </a:xfrm>
          <a:custGeom>
            <a:avLst/>
            <a:gdLst>
              <a:gd name="connsiteX0" fmla="*/ 450166 w 633046"/>
              <a:gd name="connsiteY0" fmla="*/ 84406 h 562708"/>
              <a:gd name="connsiteX1" fmla="*/ 379828 w 633046"/>
              <a:gd name="connsiteY1" fmla="*/ 42203 h 562708"/>
              <a:gd name="connsiteX2" fmla="*/ 281354 w 633046"/>
              <a:gd name="connsiteY2" fmla="*/ 14068 h 562708"/>
              <a:gd name="connsiteX3" fmla="*/ 239151 w 633046"/>
              <a:gd name="connsiteY3" fmla="*/ 0 h 562708"/>
              <a:gd name="connsiteX4" fmla="*/ 98474 w 633046"/>
              <a:gd name="connsiteY4" fmla="*/ 42203 h 562708"/>
              <a:gd name="connsiteX5" fmla="*/ 70338 w 633046"/>
              <a:gd name="connsiteY5" fmla="*/ 70339 h 562708"/>
              <a:gd name="connsiteX6" fmla="*/ 14068 w 633046"/>
              <a:gd name="connsiteY6" fmla="*/ 182880 h 562708"/>
              <a:gd name="connsiteX7" fmla="*/ 0 w 633046"/>
              <a:gd name="connsiteY7" fmla="*/ 253219 h 562708"/>
              <a:gd name="connsiteX8" fmla="*/ 14068 w 633046"/>
              <a:gd name="connsiteY8" fmla="*/ 450166 h 562708"/>
              <a:gd name="connsiteX9" fmla="*/ 84406 w 633046"/>
              <a:gd name="connsiteY9" fmla="*/ 506437 h 562708"/>
              <a:gd name="connsiteX10" fmla="*/ 126609 w 633046"/>
              <a:gd name="connsiteY10" fmla="*/ 534572 h 562708"/>
              <a:gd name="connsiteX11" fmla="*/ 253218 w 633046"/>
              <a:gd name="connsiteY11" fmla="*/ 562708 h 562708"/>
              <a:gd name="connsiteX12" fmla="*/ 478302 w 633046"/>
              <a:gd name="connsiteY12" fmla="*/ 548640 h 562708"/>
              <a:gd name="connsiteX13" fmla="*/ 520505 w 633046"/>
              <a:gd name="connsiteY13" fmla="*/ 520505 h 562708"/>
              <a:gd name="connsiteX14" fmla="*/ 562708 w 633046"/>
              <a:gd name="connsiteY14" fmla="*/ 506437 h 562708"/>
              <a:gd name="connsiteX15" fmla="*/ 633046 w 633046"/>
              <a:gd name="connsiteY15" fmla="*/ 450166 h 562708"/>
              <a:gd name="connsiteX16" fmla="*/ 618978 w 633046"/>
              <a:gd name="connsiteY16" fmla="*/ 112542 h 562708"/>
              <a:gd name="connsiteX17" fmla="*/ 604911 w 633046"/>
              <a:gd name="connsiteY17" fmla="*/ 70339 h 562708"/>
              <a:gd name="connsiteX18" fmla="*/ 534572 w 633046"/>
              <a:gd name="connsiteY18" fmla="*/ 14068 h 562708"/>
              <a:gd name="connsiteX19" fmla="*/ 351692 w 633046"/>
              <a:gd name="connsiteY19" fmla="*/ 14068 h 56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3046" h="562708">
                <a:moveTo>
                  <a:pt x="450166" y="84406"/>
                </a:moveTo>
                <a:cubicBezTo>
                  <a:pt x="426720" y="70338"/>
                  <a:pt x="404284" y="54431"/>
                  <a:pt x="379828" y="42203"/>
                </a:cubicBezTo>
                <a:cubicBezTo>
                  <a:pt x="357346" y="30962"/>
                  <a:pt x="302381" y="20076"/>
                  <a:pt x="281354" y="14068"/>
                </a:cubicBezTo>
                <a:cubicBezTo>
                  <a:pt x="267096" y="9994"/>
                  <a:pt x="253219" y="4689"/>
                  <a:pt x="239151" y="0"/>
                </a:cubicBezTo>
                <a:cubicBezTo>
                  <a:pt x="151713" y="12491"/>
                  <a:pt x="154105" y="-2301"/>
                  <a:pt x="98474" y="42203"/>
                </a:cubicBezTo>
                <a:cubicBezTo>
                  <a:pt x="88117" y="50489"/>
                  <a:pt x="77162" y="58966"/>
                  <a:pt x="70338" y="70339"/>
                </a:cubicBezTo>
                <a:cubicBezTo>
                  <a:pt x="48759" y="106304"/>
                  <a:pt x="14068" y="182880"/>
                  <a:pt x="14068" y="182880"/>
                </a:cubicBezTo>
                <a:cubicBezTo>
                  <a:pt x="9379" y="206326"/>
                  <a:pt x="0" y="229308"/>
                  <a:pt x="0" y="253219"/>
                </a:cubicBezTo>
                <a:cubicBezTo>
                  <a:pt x="0" y="319035"/>
                  <a:pt x="2630" y="385351"/>
                  <a:pt x="14068" y="450166"/>
                </a:cubicBezTo>
                <a:cubicBezTo>
                  <a:pt x="23248" y="502184"/>
                  <a:pt x="50003" y="489235"/>
                  <a:pt x="84406" y="506437"/>
                </a:cubicBezTo>
                <a:cubicBezTo>
                  <a:pt x="99528" y="513998"/>
                  <a:pt x="111069" y="527912"/>
                  <a:pt x="126609" y="534572"/>
                </a:cubicBezTo>
                <a:cubicBezTo>
                  <a:pt x="143993" y="542022"/>
                  <a:pt x="240699" y="560204"/>
                  <a:pt x="253218" y="562708"/>
                </a:cubicBezTo>
                <a:cubicBezTo>
                  <a:pt x="328246" y="558019"/>
                  <a:pt x="404048" y="560364"/>
                  <a:pt x="478302" y="548640"/>
                </a:cubicBezTo>
                <a:cubicBezTo>
                  <a:pt x="495002" y="546003"/>
                  <a:pt x="505383" y="528066"/>
                  <a:pt x="520505" y="520505"/>
                </a:cubicBezTo>
                <a:cubicBezTo>
                  <a:pt x="533768" y="513873"/>
                  <a:pt x="549445" y="513069"/>
                  <a:pt x="562708" y="506437"/>
                </a:cubicBezTo>
                <a:cubicBezTo>
                  <a:pt x="598203" y="488690"/>
                  <a:pt x="606876" y="476337"/>
                  <a:pt x="633046" y="450166"/>
                </a:cubicBezTo>
                <a:cubicBezTo>
                  <a:pt x="628357" y="337625"/>
                  <a:pt x="627299" y="224873"/>
                  <a:pt x="618978" y="112542"/>
                </a:cubicBezTo>
                <a:cubicBezTo>
                  <a:pt x="617883" y="97754"/>
                  <a:pt x="611543" y="83602"/>
                  <a:pt x="604911" y="70339"/>
                </a:cubicBezTo>
                <a:cubicBezTo>
                  <a:pt x="587217" y="34950"/>
                  <a:pt x="576442" y="16685"/>
                  <a:pt x="534572" y="14068"/>
                </a:cubicBezTo>
                <a:cubicBezTo>
                  <a:pt x="473731" y="10265"/>
                  <a:pt x="412652" y="14068"/>
                  <a:pt x="351692" y="1406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3953022" y="1617785"/>
            <a:ext cx="3025058" cy="379827"/>
          </a:xfrm>
          <a:custGeom>
            <a:avLst/>
            <a:gdLst>
              <a:gd name="connsiteX0" fmla="*/ 0 w 3025058"/>
              <a:gd name="connsiteY0" fmla="*/ 309489 h 379827"/>
              <a:gd name="connsiteX1" fmla="*/ 858129 w 3025058"/>
              <a:gd name="connsiteY1" fmla="*/ 14067 h 379827"/>
              <a:gd name="connsiteX2" fmla="*/ 900332 w 3025058"/>
              <a:gd name="connsiteY2" fmla="*/ 0 h 379827"/>
              <a:gd name="connsiteX3" fmla="*/ 970670 w 3025058"/>
              <a:gd name="connsiteY3" fmla="*/ 14067 h 379827"/>
              <a:gd name="connsiteX4" fmla="*/ 998806 w 3025058"/>
              <a:gd name="connsiteY4" fmla="*/ 56270 h 379827"/>
              <a:gd name="connsiteX5" fmla="*/ 1097280 w 3025058"/>
              <a:gd name="connsiteY5" fmla="*/ 126609 h 379827"/>
              <a:gd name="connsiteX6" fmla="*/ 1336430 w 3025058"/>
              <a:gd name="connsiteY6" fmla="*/ 239150 h 379827"/>
              <a:gd name="connsiteX7" fmla="*/ 1519310 w 3025058"/>
              <a:gd name="connsiteY7" fmla="*/ 309489 h 379827"/>
              <a:gd name="connsiteX8" fmla="*/ 1814732 w 3025058"/>
              <a:gd name="connsiteY8" fmla="*/ 379827 h 379827"/>
              <a:gd name="connsiteX9" fmla="*/ 1955409 w 3025058"/>
              <a:gd name="connsiteY9" fmla="*/ 351692 h 379827"/>
              <a:gd name="connsiteX10" fmla="*/ 1856935 w 3025058"/>
              <a:gd name="connsiteY10" fmla="*/ 267286 h 379827"/>
              <a:gd name="connsiteX11" fmla="*/ 1814732 w 3025058"/>
              <a:gd name="connsiteY11" fmla="*/ 211015 h 379827"/>
              <a:gd name="connsiteX12" fmla="*/ 1758461 w 3025058"/>
              <a:gd name="connsiteY12" fmla="*/ 126609 h 379827"/>
              <a:gd name="connsiteX13" fmla="*/ 1786596 w 3025058"/>
              <a:gd name="connsiteY13" fmla="*/ 84406 h 379827"/>
              <a:gd name="connsiteX14" fmla="*/ 2110153 w 3025058"/>
              <a:gd name="connsiteY14" fmla="*/ 112541 h 379827"/>
              <a:gd name="connsiteX15" fmla="*/ 2194560 w 3025058"/>
              <a:gd name="connsiteY15" fmla="*/ 140677 h 379827"/>
              <a:gd name="connsiteX16" fmla="*/ 2250830 w 3025058"/>
              <a:gd name="connsiteY16" fmla="*/ 154744 h 379827"/>
              <a:gd name="connsiteX17" fmla="*/ 2307101 w 3025058"/>
              <a:gd name="connsiteY17" fmla="*/ 225083 h 379827"/>
              <a:gd name="connsiteX18" fmla="*/ 2321169 w 3025058"/>
              <a:gd name="connsiteY18" fmla="*/ 267286 h 379827"/>
              <a:gd name="connsiteX19" fmla="*/ 2363372 w 3025058"/>
              <a:gd name="connsiteY19" fmla="*/ 281353 h 379827"/>
              <a:gd name="connsiteX20" fmla="*/ 2419643 w 3025058"/>
              <a:gd name="connsiteY20" fmla="*/ 182880 h 379827"/>
              <a:gd name="connsiteX21" fmla="*/ 2447778 w 3025058"/>
              <a:gd name="connsiteY21" fmla="*/ 154744 h 379827"/>
              <a:gd name="connsiteX22" fmla="*/ 2461846 w 3025058"/>
              <a:gd name="connsiteY22" fmla="*/ 112541 h 379827"/>
              <a:gd name="connsiteX23" fmla="*/ 2546252 w 3025058"/>
              <a:gd name="connsiteY23" fmla="*/ 56270 h 379827"/>
              <a:gd name="connsiteX24" fmla="*/ 2602523 w 3025058"/>
              <a:gd name="connsiteY24" fmla="*/ 112541 h 379827"/>
              <a:gd name="connsiteX25" fmla="*/ 2630658 w 3025058"/>
              <a:gd name="connsiteY25" fmla="*/ 140677 h 379827"/>
              <a:gd name="connsiteX26" fmla="*/ 2644726 w 3025058"/>
              <a:gd name="connsiteY26" fmla="*/ 182880 h 379827"/>
              <a:gd name="connsiteX27" fmla="*/ 2729132 w 3025058"/>
              <a:gd name="connsiteY27" fmla="*/ 211015 h 379827"/>
              <a:gd name="connsiteX28" fmla="*/ 2757267 w 3025058"/>
              <a:gd name="connsiteY28" fmla="*/ 168812 h 379827"/>
              <a:gd name="connsiteX29" fmla="*/ 2799470 w 3025058"/>
              <a:gd name="connsiteY29" fmla="*/ 140677 h 379827"/>
              <a:gd name="connsiteX30" fmla="*/ 2897944 w 3025058"/>
              <a:gd name="connsiteY30" fmla="*/ 98473 h 379827"/>
              <a:gd name="connsiteX31" fmla="*/ 2982350 w 3025058"/>
              <a:gd name="connsiteY31" fmla="*/ 126609 h 379827"/>
              <a:gd name="connsiteX32" fmla="*/ 3024553 w 3025058"/>
              <a:gd name="connsiteY32" fmla="*/ 225083 h 379827"/>
              <a:gd name="connsiteX33" fmla="*/ 3024553 w 3025058"/>
              <a:gd name="connsiteY33" fmla="*/ 239150 h 37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25058" h="379827">
                <a:moveTo>
                  <a:pt x="0" y="309489"/>
                </a:moveTo>
                <a:cubicBezTo>
                  <a:pt x="790315" y="365940"/>
                  <a:pt x="427359" y="503578"/>
                  <a:pt x="858129" y="14067"/>
                </a:cubicBezTo>
                <a:cubicBezTo>
                  <a:pt x="867925" y="2935"/>
                  <a:pt x="886264" y="4689"/>
                  <a:pt x="900332" y="0"/>
                </a:cubicBezTo>
                <a:cubicBezTo>
                  <a:pt x="923778" y="4689"/>
                  <a:pt x="949910" y="2204"/>
                  <a:pt x="970670" y="14067"/>
                </a:cubicBezTo>
                <a:cubicBezTo>
                  <a:pt x="985350" y="22455"/>
                  <a:pt x="988244" y="43068"/>
                  <a:pt x="998806" y="56270"/>
                </a:cubicBezTo>
                <a:cubicBezTo>
                  <a:pt x="1026171" y="90477"/>
                  <a:pt x="1057013" y="104927"/>
                  <a:pt x="1097280" y="126609"/>
                </a:cubicBezTo>
                <a:cubicBezTo>
                  <a:pt x="1164468" y="162787"/>
                  <a:pt x="1266919" y="210714"/>
                  <a:pt x="1336430" y="239150"/>
                </a:cubicBezTo>
                <a:cubicBezTo>
                  <a:pt x="1396881" y="263880"/>
                  <a:pt x="1456650" y="291060"/>
                  <a:pt x="1519310" y="309489"/>
                </a:cubicBezTo>
                <a:cubicBezTo>
                  <a:pt x="1616423" y="338052"/>
                  <a:pt x="1814732" y="379827"/>
                  <a:pt x="1814732" y="379827"/>
                </a:cubicBezTo>
                <a:cubicBezTo>
                  <a:pt x="1861624" y="370449"/>
                  <a:pt x="1921594" y="385507"/>
                  <a:pt x="1955409" y="351692"/>
                </a:cubicBezTo>
                <a:cubicBezTo>
                  <a:pt x="1969055" y="338046"/>
                  <a:pt x="1869027" y="275347"/>
                  <a:pt x="1856935" y="267286"/>
                </a:cubicBezTo>
                <a:cubicBezTo>
                  <a:pt x="1842867" y="248529"/>
                  <a:pt x="1828178" y="230223"/>
                  <a:pt x="1814732" y="211015"/>
                </a:cubicBezTo>
                <a:cubicBezTo>
                  <a:pt x="1795341" y="183313"/>
                  <a:pt x="1758461" y="126609"/>
                  <a:pt x="1758461" y="126609"/>
                </a:cubicBezTo>
                <a:cubicBezTo>
                  <a:pt x="1767839" y="112541"/>
                  <a:pt x="1769702" y="85082"/>
                  <a:pt x="1786596" y="84406"/>
                </a:cubicBezTo>
                <a:cubicBezTo>
                  <a:pt x="1894769" y="80079"/>
                  <a:pt x="2002909" y="97749"/>
                  <a:pt x="2110153" y="112541"/>
                </a:cubicBezTo>
                <a:cubicBezTo>
                  <a:pt x="2139532" y="116593"/>
                  <a:pt x="2166153" y="132155"/>
                  <a:pt x="2194560" y="140677"/>
                </a:cubicBezTo>
                <a:cubicBezTo>
                  <a:pt x="2213079" y="146233"/>
                  <a:pt x="2232073" y="150055"/>
                  <a:pt x="2250830" y="154744"/>
                </a:cubicBezTo>
                <a:cubicBezTo>
                  <a:pt x="2277000" y="180914"/>
                  <a:pt x="2289354" y="189590"/>
                  <a:pt x="2307101" y="225083"/>
                </a:cubicBezTo>
                <a:cubicBezTo>
                  <a:pt x="2313733" y="238346"/>
                  <a:pt x="2310683" y="256801"/>
                  <a:pt x="2321169" y="267286"/>
                </a:cubicBezTo>
                <a:cubicBezTo>
                  <a:pt x="2331654" y="277771"/>
                  <a:pt x="2349304" y="276664"/>
                  <a:pt x="2363372" y="281353"/>
                </a:cubicBezTo>
                <a:cubicBezTo>
                  <a:pt x="2382629" y="242839"/>
                  <a:pt x="2393129" y="216023"/>
                  <a:pt x="2419643" y="182880"/>
                </a:cubicBezTo>
                <a:cubicBezTo>
                  <a:pt x="2427928" y="172523"/>
                  <a:pt x="2438400" y="164123"/>
                  <a:pt x="2447778" y="154744"/>
                </a:cubicBezTo>
                <a:cubicBezTo>
                  <a:pt x="2452467" y="140676"/>
                  <a:pt x="2453621" y="124879"/>
                  <a:pt x="2461846" y="112541"/>
                </a:cubicBezTo>
                <a:cubicBezTo>
                  <a:pt x="2491954" y="67380"/>
                  <a:pt x="2502006" y="71019"/>
                  <a:pt x="2546252" y="56270"/>
                </a:cubicBezTo>
                <a:lnTo>
                  <a:pt x="2602523" y="112541"/>
                </a:lnTo>
                <a:lnTo>
                  <a:pt x="2630658" y="140677"/>
                </a:lnTo>
                <a:cubicBezTo>
                  <a:pt x="2635347" y="154745"/>
                  <a:pt x="2632659" y="174261"/>
                  <a:pt x="2644726" y="182880"/>
                </a:cubicBezTo>
                <a:cubicBezTo>
                  <a:pt x="2668859" y="200118"/>
                  <a:pt x="2729132" y="211015"/>
                  <a:pt x="2729132" y="211015"/>
                </a:cubicBezTo>
                <a:cubicBezTo>
                  <a:pt x="2738510" y="196947"/>
                  <a:pt x="2745312" y="180767"/>
                  <a:pt x="2757267" y="168812"/>
                </a:cubicBezTo>
                <a:cubicBezTo>
                  <a:pt x="2769222" y="156857"/>
                  <a:pt x="2784790" y="149065"/>
                  <a:pt x="2799470" y="140677"/>
                </a:cubicBezTo>
                <a:cubicBezTo>
                  <a:pt x="2848145" y="112862"/>
                  <a:pt x="2850595" y="114256"/>
                  <a:pt x="2897944" y="98473"/>
                </a:cubicBezTo>
                <a:cubicBezTo>
                  <a:pt x="2926079" y="107852"/>
                  <a:pt x="2958624" y="108815"/>
                  <a:pt x="2982350" y="126609"/>
                </a:cubicBezTo>
                <a:cubicBezTo>
                  <a:pt x="2994740" y="135902"/>
                  <a:pt x="3019678" y="205582"/>
                  <a:pt x="3024553" y="225083"/>
                </a:cubicBezTo>
                <a:cubicBezTo>
                  <a:pt x="3025690" y="229632"/>
                  <a:pt x="3024553" y="234461"/>
                  <a:pt x="3024553" y="2391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7976382" y="2138289"/>
            <a:ext cx="1055076" cy="967894"/>
          </a:xfrm>
          <a:custGeom>
            <a:avLst/>
            <a:gdLst>
              <a:gd name="connsiteX0" fmla="*/ 0 w 1055076"/>
              <a:gd name="connsiteY0" fmla="*/ 84406 h 967894"/>
              <a:gd name="connsiteX1" fmla="*/ 351692 w 1055076"/>
              <a:gd name="connsiteY1" fmla="*/ 942536 h 967894"/>
              <a:gd name="connsiteX2" fmla="*/ 647113 w 1055076"/>
              <a:gd name="connsiteY2" fmla="*/ 858129 h 967894"/>
              <a:gd name="connsiteX3" fmla="*/ 675249 w 1055076"/>
              <a:gd name="connsiteY3" fmla="*/ 815926 h 967894"/>
              <a:gd name="connsiteX4" fmla="*/ 717452 w 1055076"/>
              <a:gd name="connsiteY4" fmla="*/ 759656 h 967894"/>
              <a:gd name="connsiteX5" fmla="*/ 759655 w 1055076"/>
              <a:gd name="connsiteY5" fmla="*/ 717453 h 967894"/>
              <a:gd name="connsiteX6" fmla="*/ 815926 w 1055076"/>
              <a:gd name="connsiteY6" fmla="*/ 633046 h 967894"/>
              <a:gd name="connsiteX7" fmla="*/ 872196 w 1055076"/>
              <a:gd name="connsiteY7" fmla="*/ 520505 h 967894"/>
              <a:gd name="connsiteX8" fmla="*/ 970670 w 1055076"/>
              <a:gd name="connsiteY8" fmla="*/ 407963 h 967894"/>
              <a:gd name="connsiteX9" fmla="*/ 998806 w 1055076"/>
              <a:gd name="connsiteY9" fmla="*/ 337625 h 967894"/>
              <a:gd name="connsiteX10" fmla="*/ 1012873 w 1055076"/>
              <a:gd name="connsiteY10" fmla="*/ 295422 h 967894"/>
              <a:gd name="connsiteX11" fmla="*/ 1041009 w 1055076"/>
              <a:gd name="connsiteY11" fmla="*/ 267286 h 967894"/>
              <a:gd name="connsiteX12" fmla="*/ 1055076 w 1055076"/>
              <a:gd name="connsiteY12" fmla="*/ 211016 h 967894"/>
              <a:gd name="connsiteX13" fmla="*/ 1041009 w 1055076"/>
              <a:gd name="connsiteY13" fmla="*/ 0 h 96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076" h="967894">
                <a:moveTo>
                  <a:pt x="0" y="84406"/>
                </a:moveTo>
                <a:cubicBezTo>
                  <a:pt x="117231" y="370449"/>
                  <a:pt x="153366" y="705406"/>
                  <a:pt x="351692" y="942536"/>
                </a:cubicBezTo>
                <a:cubicBezTo>
                  <a:pt x="417396" y="1021096"/>
                  <a:pt x="551741" y="895449"/>
                  <a:pt x="647113" y="858129"/>
                </a:cubicBezTo>
                <a:cubicBezTo>
                  <a:pt x="662858" y="851968"/>
                  <a:pt x="665422" y="829684"/>
                  <a:pt x="675249" y="815926"/>
                </a:cubicBezTo>
                <a:cubicBezTo>
                  <a:pt x="688877" y="796847"/>
                  <a:pt x="702194" y="777457"/>
                  <a:pt x="717452" y="759656"/>
                </a:cubicBezTo>
                <a:cubicBezTo>
                  <a:pt x="730399" y="744551"/>
                  <a:pt x="747441" y="733157"/>
                  <a:pt x="759655" y="717453"/>
                </a:cubicBezTo>
                <a:cubicBezTo>
                  <a:pt x="780415" y="690761"/>
                  <a:pt x="800804" y="663291"/>
                  <a:pt x="815926" y="633046"/>
                </a:cubicBezTo>
                <a:cubicBezTo>
                  <a:pt x="834683" y="595532"/>
                  <a:pt x="845995" y="553256"/>
                  <a:pt x="872196" y="520505"/>
                </a:cubicBezTo>
                <a:cubicBezTo>
                  <a:pt x="940895" y="434631"/>
                  <a:pt x="907235" y="471398"/>
                  <a:pt x="970670" y="407963"/>
                </a:cubicBezTo>
                <a:cubicBezTo>
                  <a:pt x="980049" y="384517"/>
                  <a:pt x="989939" y="361269"/>
                  <a:pt x="998806" y="337625"/>
                </a:cubicBezTo>
                <a:cubicBezTo>
                  <a:pt x="1004013" y="323741"/>
                  <a:pt x="1005244" y="308137"/>
                  <a:pt x="1012873" y="295422"/>
                </a:cubicBezTo>
                <a:cubicBezTo>
                  <a:pt x="1019697" y="284049"/>
                  <a:pt x="1031630" y="276665"/>
                  <a:pt x="1041009" y="267286"/>
                </a:cubicBezTo>
                <a:cubicBezTo>
                  <a:pt x="1045698" y="248529"/>
                  <a:pt x="1055076" y="230350"/>
                  <a:pt x="1055076" y="211016"/>
                </a:cubicBezTo>
                <a:cubicBezTo>
                  <a:pt x="1055076" y="140521"/>
                  <a:pt x="1041009" y="70495"/>
                  <a:pt x="104100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4065563" y="2743076"/>
            <a:ext cx="3362179" cy="1167742"/>
          </a:xfrm>
          <a:custGeom>
            <a:avLst/>
            <a:gdLst>
              <a:gd name="connsiteX0" fmla="*/ 0 w 3362179"/>
              <a:gd name="connsiteY0" fmla="*/ 1069269 h 1167742"/>
              <a:gd name="connsiteX1" fmla="*/ 689317 w 3362179"/>
              <a:gd name="connsiteY1" fmla="*/ 689441 h 1167742"/>
              <a:gd name="connsiteX2" fmla="*/ 773723 w 3362179"/>
              <a:gd name="connsiteY2" fmla="*/ 731644 h 1167742"/>
              <a:gd name="connsiteX3" fmla="*/ 886265 w 3362179"/>
              <a:gd name="connsiteY3" fmla="*/ 605035 h 1167742"/>
              <a:gd name="connsiteX4" fmla="*/ 970671 w 3362179"/>
              <a:gd name="connsiteY4" fmla="*/ 492493 h 1167742"/>
              <a:gd name="connsiteX5" fmla="*/ 1195754 w 3362179"/>
              <a:gd name="connsiteY5" fmla="*/ 267410 h 1167742"/>
              <a:gd name="connsiteX6" fmla="*/ 1294228 w 3362179"/>
              <a:gd name="connsiteY6" fmla="*/ 126733 h 1167742"/>
              <a:gd name="connsiteX7" fmla="*/ 1336431 w 3362179"/>
              <a:gd name="connsiteY7" fmla="*/ 84530 h 1167742"/>
              <a:gd name="connsiteX8" fmla="*/ 1420837 w 3362179"/>
              <a:gd name="connsiteY8" fmla="*/ 14192 h 1167742"/>
              <a:gd name="connsiteX9" fmla="*/ 1491175 w 3362179"/>
              <a:gd name="connsiteY9" fmla="*/ 126733 h 1167742"/>
              <a:gd name="connsiteX10" fmla="*/ 1505243 w 3362179"/>
              <a:gd name="connsiteY10" fmla="*/ 197072 h 1167742"/>
              <a:gd name="connsiteX11" fmla="*/ 1519311 w 3362179"/>
              <a:gd name="connsiteY11" fmla="*/ 239275 h 1167742"/>
              <a:gd name="connsiteX12" fmla="*/ 1547446 w 3362179"/>
              <a:gd name="connsiteY12" fmla="*/ 436222 h 1167742"/>
              <a:gd name="connsiteX13" fmla="*/ 1561514 w 3362179"/>
              <a:gd name="connsiteY13" fmla="*/ 478426 h 1167742"/>
              <a:gd name="connsiteX14" fmla="*/ 1575582 w 3362179"/>
              <a:gd name="connsiteY14" fmla="*/ 576899 h 1167742"/>
              <a:gd name="connsiteX15" fmla="*/ 1617785 w 3362179"/>
              <a:gd name="connsiteY15" fmla="*/ 689441 h 1167742"/>
              <a:gd name="connsiteX16" fmla="*/ 1659988 w 3362179"/>
              <a:gd name="connsiteY16" fmla="*/ 731644 h 1167742"/>
              <a:gd name="connsiteX17" fmla="*/ 1716259 w 3362179"/>
              <a:gd name="connsiteY17" fmla="*/ 759779 h 1167742"/>
              <a:gd name="connsiteX18" fmla="*/ 1800665 w 3362179"/>
              <a:gd name="connsiteY18" fmla="*/ 689441 h 1167742"/>
              <a:gd name="connsiteX19" fmla="*/ 1842868 w 3362179"/>
              <a:gd name="connsiteY19" fmla="*/ 619102 h 1167742"/>
              <a:gd name="connsiteX20" fmla="*/ 1871003 w 3362179"/>
              <a:gd name="connsiteY20" fmla="*/ 520629 h 1167742"/>
              <a:gd name="connsiteX21" fmla="*/ 1913206 w 3362179"/>
              <a:gd name="connsiteY21" fmla="*/ 506561 h 1167742"/>
              <a:gd name="connsiteX22" fmla="*/ 2039815 w 3362179"/>
              <a:gd name="connsiteY22" fmla="*/ 562832 h 1167742"/>
              <a:gd name="connsiteX23" fmla="*/ 2067951 w 3362179"/>
              <a:gd name="connsiteY23" fmla="*/ 661306 h 1167742"/>
              <a:gd name="connsiteX24" fmla="*/ 2082019 w 3362179"/>
              <a:gd name="connsiteY24" fmla="*/ 731644 h 1167742"/>
              <a:gd name="connsiteX25" fmla="*/ 2138289 w 3362179"/>
              <a:gd name="connsiteY25" fmla="*/ 745712 h 1167742"/>
              <a:gd name="connsiteX26" fmla="*/ 2208628 w 3362179"/>
              <a:gd name="connsiteY26" fmla="*/ 717576 h 1167742"/>
              <a:gd name="connsiteX27" fmla="*/ 2307102 w 3362179"/>
              <a:gd name="connsiteY27" fmla="*/ 590967 h 1167742"/>
              <a:gd name="connsiteX28" fmla="*/ 2335237 w 3362179"/>
              <a:gd name="connsiteY28" fmla="*/ 534696 h 1167742"/>
              <a:gd name="connsiteX29" fmla="*/ 2349305 w 3362179"/>
              <a:gd name="connsiteY29" fmla="*/ 492493 h 1167742"/>
              <a:gd name="connsiteX30" fmla="*/ 2391508 w 3362179"/>
              <a:gd name="connsiteY30" fmla="*/ 478426 h 1167742"/>
              <a:gd name="connsiteX31" fmla="*/ 2504049 w 3362179"/>
              <a:gd name="connsiteY31" fmla="*/ 548764 h 1167742"/>
              <a:gd name="connsiteX32" fmla="*/ 2532185 w 3362179"/>
              <a:gd name="connsiteY32" fmla="*/ 605035 h 1167742"/>
              <a:gd name="connsiteX33" fmla="*/ 2574388 w 3362179"/>
              <a:gd name="connsiteY33" fmla="*/ 717576 h 1167742"/>
              <a:gd name="connsiteX34" fmla="*/ 2785403 w 3362179"/>
              <a:gd name="connsiteY34" fmla="*/ 872321 h 1167742"/>
              <a:gd name="connsiteX35" fmla="*/ 2869809 w 3362179"/>
              <a:gd name="connsiteY35" fmla="*/ 773847 h 1167742"/>
              <a:gd name="connsiteX36" fmla="*/ 2912012 w 3362179"/>
              <a:gd name="connsiteY36" fmla="*/ 717576 h 1167742"/>
              <a:gd name="connsiteX37" fmla="*/ 2954215 w 3362179"/>
              <a:gd name="connsiteY37" fmla="*/ 633170 h 1167742"/>
              <a:gd name="connsiteX38" fmla="*/ 2996419 w 3362179"/>
              <a:gd name="connsiteY38" fmla="*/ 548764 h 1167742"/>
              <a:gd name="connsiteX39" fmla="*/ 3010486 w 3362179"/>
              <a:gd name="connsiteY39" fmla="*/ 590967 h 1167742"/>
              <a:gd name="connsiteX40" fmla="*/ 3024554 w 3362179"/>
              <a:gd name="connsiteY40" fmla="*/ 647238 h 1167742"/>
              <a:gd name="connsiteX41" fmla="*/ 3052689 w 3362179"/>
              <a:gd name="connsiteY41" fmla="*/ 703509 h 1167742"/>
              <a:gd name="connsiteX42" fmla="*/ 3066757 w 3362179"/>
              <a:gd name="connsiteY42" fmla="*/ 1083336 h 1167742"/>
              <a:gd name="connsiteX43" fmla="*/ 3080825 w 3362179"/>
              <a:gd name="connsiteY43" fmla="*/ 1041133 h 1167742"/>
              <a:gd name="connsiteX44" fmla="*/ 3123028 w 3362179"/>
              <a:gd name="connsiteY44" fmla="*/ 1027066 h 1167742"/>
              <a:gd name="connsiteX45" fmla="*/ 3151163 w 3362179"/>
              <a:gd name="connsiteY45" fmla="*/ 998930 h 1167742"/>
              <a:gd name="connsiteX46" fmla="*/ 3305908 w 3362179"/>
              <a:gd name="connsiteY46" fmla="*/ 998930 h 1167742"/>
              <a:gd name="connsiteX47" fmla="*/ 3348111 w 3362179"/>
              <a:gd name="connsiteY47" fmla="*/ 1139607 h 1167742"/>
              <a:gd name="connsiteX48" fmla="*/ 3362179 w 3362179"/>
              <a:gd name="connsiteY48" fmla="*/ 1167742 h 116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62179" h="1167742">
                <a:moveTo>
                  <a:pt x="0" y="1069269"/>
                </a:moveTo>
                <a:cubicBezTo>
                  <a:pt x="750089" y="426335"/>
                  <a:pt x="407133" y="379040"/>
                  <a:pt x="689317" y="689441"/>
                </a:cubicBezTo>
                <a:cubicBezTo>
                  <a:pt x="713030" y="715525"/>
                  <a:pt x="742519" y="721242"/>
                  <a:pt x="773723" y="731644"/>
                </a:cubicBezTo>
                <a:cubicBezTo>
                  <a:pt x="829787" y="675580"/>
                  <a:pt x="825346" y="682568"/>
                  <a:pt x="886265" y="605035"/>
                </a:cubicBezTo>
                <a:cubicBezTo>
                  <a:pt x="915236" y="568163"/>
                  <a:pt x="940861" y="528691"/>
                  <a:pt x="970671" y="492493"/>
                </a:cubicBezTo>
                <a:cubicBezTo>
                  <a:pt x="1158083" y="264920"/>
                  <a:pt x="1003857" y="459307"/>
                  <a:pt x="1195754" y="267410"/>
                </a:cubicBezTo>
                <a:cubicBezTo>
                  <a:pt x="1354242" y="108922"/>
                  <a:pt x="1206925" y="248956"/>
                  <a:pt x="1294228" y="126733"/>
                </a:cubicBezTo>
                <a:cubicBezTo>
                  <a:pt x="1305792" y="110544"/>
                  <a:pt x="1322363" y="98598"/>
                  <a:pt x="1336431" y="84530"/>
                </a:cubicBezTo>
                <a:cubicBezTo>
                  <a:pt x="1370680" y="-18218"/>
                  <a:pt x="1335794" y="-7069"/>
                  <a:pt x="1420837" y="14192"/>
                </a:cubicBezTo>
                <a:cubicBezTo>
                  <a:pt x="1449717" y="52698"/>
                  <a:pt x="1475726" y="80386"/>
                  <a:pt x="1491175" y="126733"/>
                </a:cubicBezTo>
                <a:cubicBezTo>
                  <a:pt x="1498736" y="149417"/>
                  <a:pt x="1499444" y="173875"/>
                  <a:pt x="1505243" y="197072"/>
                </a:cubicBezTo>
                <a:cubicBezTo>
                  <a:pt x="1508840" y="211458"/>
                  <a:pt x="1514622" y="225207"/>
                  <a:pt x="1519311" y="239275"/>
                </a:cubicBezTo>
                <a:cubicBezTo>
                  <a:pt x="1525394" y="287934"/>
                  <a:pt x="1535858" y="384076"/>
                  <a:pt x="1547446" y="436222"/>
                </a:cubicBezTo>
                <a:cubicBezTo>
                  <a:pt x="1550663" y="450698"/>
                  <a:pt x="1556825" y="464358"/>
                  <a:pt x="1561514" y="478426"/>
                </a:cubicBezTo>
                <a:cubicBezTo>
                  <a:pt x="1566203" y="511250"/>
                  <a:pt x="1569651" y="544276"/>
                  <a:pt x="1575582" y="576899"/>
                </a:cubicBezTo>
                <a:cubicBezTo>
                  <a:pt x="1582766" y="616413"/>
                  <a:pt x="1593984" y="656120"/>
                  <a:pt x="1617785" y="689441"/>
                </a:cubicBezTo>
                <a:cubicBezTo>
                  <a:pt x="1629349" y="705630"/>
                  <a:pt x="1643799" y="720081"/>
                  <a:pt x="1659988" y="731644"/>
                </a:cubicBezTo>
                <a:cubicBezTo>
                  <a:pt x="1677053" y="743833"/>
                  <a:pt x="1697502" y="750401"/>
                  <a:pt x="1716259" y="759779"/>
                </a:cubicBezTo>
                <a:cubicBezTo>
                  <a:pt x="1747400" y="739019"/>
                  <a:pt x="1779002" y="721936"/>
                  <a:pt x="1800665" y="689441"/>
                </a:cubicBezTo>
                <a:cubicBezTo>
                  <a:pt x="1873712" y="579869"/>
                  <a:pt x="1755243" y="706727"/>
                  <a:pt x="1842868" y="619102"/>
                </a:cubicBezTo>
                <a:cubicBezTo>
                  <a:pt x="1842990" y="618613"/>
                  <a:pt x="1864275" y="527357"/>
                  <a:pt x="1871003" y="520629"/>
                </a:cubicBezTo>
                <a:cubicBezTo>
                  <a:pt x="1881488" y="510144"/>
                  <a:pt x="1899138" y="511250"/>
                  <a:pt x="1913206" y="506561"/>
                </a:cubicBezTo>
                <a:cubicBezTo>
                  <a:pt x="1983702" y="518311"/>
                  <a:pt x="2000832" y="504358"/>
                  <a:pt x="2039815" y="562832"/>
                </a:cubicBezTo>
                <a:cubicBezTo>
                  <a:pt x="2047648" y="574582"/>
                  <a:pt x="2066388" y="654271"/>
                  <a:pt x="2067951" y="661306"/>
                </a:cubicBezTo>
                <a:cubicBezTo>
                  <a:pt x="2073138" y="684647"/>
                  <a:pt x="2066712" y="713276"/>
                  <a:pt x="2082019" y="731644"/>
                </a:cubicBezTo>
                <a:cubicBezTo>
                  <a:pt x="2094396" y="746497"/>
                  <a:pt x="2119532" y="741023"/>
                  <a:pt x="2138289" y="745712"/>
                </a:cubicBezTo>
                <a:cubicBezTo>
                  <a:pt x="2161735" y="736333"/>
                  <a:pt x="2188909" y="733351"/>
                  <a:pt x="2208628" y="717576"/>
                </a:cubicBezTo>
                <a:cubicBezTo>
                  <a:pt x="2227993" y="702084"/>
                  <a:pt x="2287179" y="625833"/>
                  <a:pt x="2307102" y="590967"/>
                </a:cubicBezTo>
                <a:cubicBezTo>
                  <a:pt x="2317506" y="572759"/>
                  <a:pt x="2326976" y="553971"/>
                  <a:pt x="2335237" y="534696"/>
                </a:cubicBezTo>
                <a:cubicBezTo>
                  <a:pt x="2341078" y="521066"/>
                  <a:pt x="2338819" y="502978"/>
                  <a:pt x="2349305" y="492493"/>
                </a:cubicBezTo>
                <a:cubicBezTo>
                  <a:pt x="2359790" y="482008"/>
                  <a:pt x="2377440" y="483115"/>
                  <a:pt x="2391508" y="478426"/>
                </a:cubicBezTo>
                <a:cubicBezTo>
                  <a:pt x="2427916" y="496630"/>
                  <a:pt x="2476655" y="516804"/>
                  <a:pt x="2504049" y="548764"/>
                </a:cubicBezTo>
                <a:cubicBezTo>
                  <a:pt x="2517697" y="564686"/>
                  <a:pt x="2523668" y="585871"/>
                  <a:pt x="2532185" y="605035"/>
                </a:cubicBezTo>
                <a:cubicBezTo>
                  <a:pt x="2554611" y="655493"/>
                  <a:pt x="2558921" y="671176"/>
                  <a:pt x="2574388" y="717576"/>
                </a:cubicBezTo>
                <a:cubicBezTo>
                  <a:pt x="2612574" y="946697"/>
                  <a:pt x="2545644" y="890764"/>
                  <a:pt x="2785403" y="872321"/>
                </a:cubicBezTo>
                <a:cubicBezTo>
                  <a:pt x="2880324" y="824861"/>
                  <a:pt x="2814542" y="873329"/>
                  <a:pt x="2869809" y="773847"/>
                </a:cubicBezTo>
                <a:cubicBezTo>
                  <a:pt x="2881195" y="753351"/>
                  <a:pt x="2899949" y="737681"/>
                  <a:pt x="2912012" y="717576"/>
                </a:cubicBezTo>
                <a:cubicBezTo>
                  <a:pt x="2928196" y="690602"/>
                  <a:pt x="2938938" y="660668"/>
                  <a:pt x="2954215" y="633170"/>
                </a:cubicBezTo>
                <a:cubicBezTo>
                  <a:pt x="2999668" y="551355"/>
                  <a:pt x="2969031" y="630927"/>
                  <a:pt x="2996419" y="548764"/>
                </a:cubicBezTo>
                <a:cubicBezTo>
                  <a:pt x="3001108" y="562832"/>
                  <a:pt x="3006412" y="576709"/>
                  <a:pt x="3010486" y="590967"/>
                </a:cubicBezTo>
                <a:cubicBezTo>
                  <a:pt x="3015797" y="609557"/>
                  <a:pt x="3017765" y="629135"/>
                  <a:pt x="3024554" y="647238"/>
                </a:cubicBezTo>
                <a:cubicBezTo>
                  <a:pt x="3031917" y="666874"/>
                  <a:pt x="3043311" y="684752"/>
                  <a:pt x="3052689" y="703509"/>
                </a:cubicBezTo>
                <a:cubicBezTo>
                  <a:pt x="3057378" y="830118"/>
                  <a:pt x="3056235" y="957078"/>
                  <a:pt x="3066757" y="1083336"/>
                </a:cubicBezTo>
                <a:cubicBezTo>
                  <a:pt x="3067988" y="1098113"/>
                  <a:pt x="3070339" y="1051618"/>
                  <a:pt x="3080825" y="1041133"/>
                </a:cubicBezTo>
                <a:cubicBezTo>
                  <a:pt x="3091310" y="1030648"/>
                  <a:pt x="3108960" y="1031755"/>
                  <a:pt x="3123028" y="1027066"/>
                </a:cubicBezTo>
                <a:cubicBezTo>
                  <a:pt x="3132406" y="1017687"/>
                  <a:pt x="3139790" y="1005754"/>
                  <a:pt x="3151163" y="998930"/>
                </a:cubicBezTo>
                <a:cubicBezTo>
                  <a:pt x="3200517" y="969317"/>
                  <a:pt x="3251862" y="992174"/>
                  <a:pt x="3305908" y="998930"/>
                </a:cubicBezTo>
                <a:cubicBezTo>
                  <a:pt x="3316005" y="1039320"/>
                  <a:pt x="3330983" y="1105353"/>
                  <a:pt x="3348111" y="1139607"/>
                </a:cubicBezTo>
                <a:lnTo>
                  <a:pt x="3362179" y="1167742"/>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9650406" y="2954215"/>
            <a:ext cx="998837" cy="823078"/>
          </a:xfrm>
          <a:custGeom>
            <a:avLst/>
            <a:gdLst>
              <a:gd name="connsiteX0" fmla="*/ 309520 w 998837"/>
              <a:gd name="connsiteY0" fmla="*/ 126610 h 823078"/>
              <a:gd name="connsiteX1" fmla="*/ 689348 w 998837"/>
              <a:gd name="connsiteY1" fmla="*/ 745588 h 823078"/>
              <a:gd name="connsiteX2" fmla="*/ 759686 w 998837"/>
              <a:gd name="connsiteY2" fmla="*/ 647114 h 823078"/>
              <a:gd name="connsiteX3" fmla="*/ 844092 w 998837"/>
              <a:gd name="connsiteY3" fmla="*/ 576776 h 823078"/>
              <a:gd name="connsiteX4" fmla="*/ 886296 w 998837"/>
              <a:gd name="connsiteY4" fmla="*/ 520505 h 823078"/>
              <a:gd name="connsiteX5" fmla="*/ 942566 w 998837"/>
              <a:gd name="connsiteY5" fmla="*/ 464234 h 823078"/>
              <a:gd name="connsiteX6" fmla="*/ 956634 w 998837"/>
              <a:gd name="connsiteY6" fmla="*/ 422031 h 823078"/>
              <a:gd name="connsiteX7" fmla="*/ 984769 w 998837"/>
              <a:gd name="connsiteY7" fmla="*/ 379828 h 823078"/>
              <a:gd name="connsiteX8" fmla="*/ 998837 w 998837"/>
              <a:gd name="connsiteY8" fmla="*/ 323557 h 823078"/>
              <a:gd name="connsiteX9" fmla="*/ 970702 w 998837"/>
              <a:gd name="connsiteY9" fmla="*/ 168813 h 823078"/>
              <a:gd name="connsiteX10" fmla="*/ 942566 w 998837"/>
              <a:gd name="connsiteY10" fmla="*/ 140677 h 823078"/>
              <a:gd name="connsiteX11" fmla="*/ 900363 w 998837"/>
              <a:gd name="connsiteY11" fmla="*/ 84407 h 823078"/>
              <a:gd name="connsiteX12" fmla="*/ 872228 w 998837"/>
              <a:gd name="connsiteY12" fmla="*/ 42203 h 823078"/>
              <a:gd name="connsiteX13" fmla="*/ 844092 w 998837"/>
              <a:gd name="connsiteY13" fmla="*/ 14068 h 823078"/>
              <a:gd name="connsiteX14" fmla="*/ 773754 w 998837"/>
              <a:gd name="connsiteY14" fmla="*/ 0 h 823078"/>
              <a:gd name="connsiteX15" fmla="*/ 520536 w 998837"/>
              <a:gd name="connsiteY15" fmla="*/ 56271 h 823078"/>
              <a:gd name="connsiteX16" fmla="*/ 450197 w 998837"/>
              <a:gd name="connsiteY16" fmla="*/ 126610 h 823078"/>
              <a:gd name="connsiteX17" fmla="*/ 393926 w 998837"/>
              <a:gd name="connsiteY17" fmla="*/ 211016 h 823078"/>
              <a:gd name="connsiteX18" fmla="*/ 351723 w 998837"/>
              <a:gd name="connsiteY18" fmla="*/ 422031 h 823078"/>
              <a:gd name="connsiteX19" fmla="*/ 323588 w 998837"/>
              <a:gd name="connsiteY19" fmla="*/ 478302 h 823078"/>
              <a:gd name="connsiteX20" fmla="*/ 309520 w 998837"/>
              <a:gd name="connsiteY20" fmla="*/ 534573 h 823078"/>
              <a:gd name="connsiteX21" fmla="*/ 253249 w 998837"/>
              <a:gd name="connsiteY21" fmla="*/ 618979 h 823078"/>
              <a:gd name="connsiteX22" fmla="*/ 225114 w 998837"/>
              <a:gd name="connsiteY22" fmla="*/ 661182 h 823078"/>
              <a:gd name="connsiteX23" fmla="*/ 196979 w 998837"/>
              <a:gd name="connsiteY23" fmla="*/ 703385 h 823078"/>
              <a:gd name="connsiteX24" fmla="*/ 168843 w 998837"/>
              <a:gd name="connsiteY24" fmla="*/ 731520 h 823078"/>
              <a:gd name="connsiteX25" fmla="*/ 98505 w 998837"/>
              <a:gd name="connsiteY25" fmla="*/ 815927 h 823078"/>
              <a:gd name="connsiteX26" fmla="*/ 31 w 998837"/>
              <a:gd name="connsiteY26" fmla="*/ 787791 h 82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8837" h="823078">
                <a:moveTo>
                  <a:pt x="309520" y="126610"/>
                </a:moveTo>
                <a:cubicBezTo>
                  <a:pt x="436129" y="332936"/>
                  <a:pt x="544103" y="551928"/>
                  <a:pt x="689348" y="745588"/>
                </a:cubicBezTo>
                <a:cubicBezTo>
                  <a:pt x="693181" y="750698"/>
                  <a:pt x="753529" y="654810"/>
                  <a:pt x="759686" y="647114"/>
                </a:cubicBezTo>
                <a:cubicBezTo>
                  <a:pt x="797514" y="599829"/>
                  <a:pt x="789386" y="631482"/>
                  <a:pt x="844092" y="576776"/>
                </a:cubicBezTo>
                <a:cubicBezTo>
                  <a:pt x="860671" y="560197"/>
                  <a:pt x="870856" y="538150"/>
                  <a:pt x="886296" y="520505"/>
                </a:cubicBezTo>
                <a:cubicBezTo>
                  <a:pt x="903764" y="500542"/>
                  <a:pt x="923809" y="482991"/>
                  <a:pt x="942566" y="464234"/>
                </a:cubicBezTo>
                <a:cubicBezTo>
                  <a:pt x="947255" y="450166"/>
                  <a:pt x="950002" y="435294"/>
                  <a:pt x="956634" y="422031"/>
                </a:cubicBezTo>
                <a:cubicBezTo>
                  <a:pt x="964195" y="406909"/>
                  <a:pt x="978109" y="395368"/>
                  <a:pt x="984769" y="379828"/>
                </a:cubicBezTo>
                <a:cubicBezTo>
                  <a:pt x="992385" y="362057"/>
                  <a:pt x="994148" y="342314"/>
                  <a:pt x="998837" y="323557"/>
                </a:cubicBezTo>
                <a:cubicBezTo>
                  <a:pt x="989459" y="271976"/>
                  <a:pt x="986120" y="218922"/>
                  <a:pt x="970702" y="168813"/>
                </a:cubicBezTo>
                <a:cubicBezTo>
                  <a:pt x="966801" y="156136"/>
                  <a:pt x="951057" y="150866"/>
                  <a:pt x="942566" y="140677"/>
                </a:cubicBezTo>
                <a:cubicBezTo>
                  <a:pt x="927556" y="122665"/>
                  <a:pt x="913991" y="103486"/>
                  <a:pt x="900363" y="84407"/>
                </a:cubicBezTo>
                <a:cubicBezTo>
                  <a:pt x="890536" y="70649"/>
                  <a:pt x="882790" y="55406"/>
                  <a:pt x="872228" y="42203"/>
                </a:cubicBezTo>
                <a:cubicBezTo>
                  <a:pt x="863943" y="31846"/>
                  <a:pt x="856283" y="19293"/>
                  <a:pt x="844092" y="14068"/>
                </a:cubicBezTo>
                <a:cubicBezTo>
                  <a:pt x="822115" y="4649"/>
                  <a:pt x="797200" y="4689"/>
                  <a:pt x="773754" y="0"/>
                </a:cubicBezTo>
                <a:cubicBezTo>
                  <a:pt x="665349" y="14454"/>
                  <a:pt x="593341" y="-7433"/>
                  <a:pt x="520536" y="56271"/>
                </a:cubicBezTo>
                <a:cubicBezTo>
                  <a:pt x="495582" y="78106"/>
                  <a:pt x="468590" y="99021"/>
                  <a:pt x="450197" y="126610"/>
                </a:cubicBezTo>
                <a:lnTo>
                  <a:pt x="393926" y="211016"/>
                </a:lnTo>
                <a:cubicBezTo>
                  <a:pt x="386798" y="260914"/>
                  <a:pt x="373432" y="378613"/>
                  <a:pt x="351723" y="422031"/>
                </a:cubicBezTo>
                <a:cubicBezTo>
                  <a:pt x="342345" y="440788"/>
                  <a:pt x="330951" y="458666"/>
                  <a:pt x="323588" y="478302"/>
                </a:cubicBezTo>
                <a:cubicBezTo>
                  <a:pt x="316799" y="496405"/>
                  <a:pt x="318167" y="517280"/>
                  <a:pt x="309520" y="534573"/>
                </a:cubicBezTo>
                <a:cubicBezTo>
                  <a:pt x="294398" y="564818"/>
                  <a:pt x="272006" y="590844"/>
                  <a:pt x="253249" y="618979"/>
                </a:cubicBezTo>
                <a:lnTo>
                  <a:pt x="225114" y="661182"/>
                </a:lnTo>
                <a:cubicBezTo>
                  <a:pt x="215736" y="675250"/>
                  <a:pt x="208934" y="691430"/>
                  <a:pt x="196979" y="703385"/>
                </a:cubicBezTo>
                <a:lnTo>
                  <a:pt x="168843" y="731520"/>
                </a:lnTo>
                <a:cubicBezTo>
                  <a:pt x="155214" y="758779"/>
                  <a:pt x="140366" y="811741"/>
                  <a:pt x="98505" y="815927"/>
                </a:cubicBezTo>
                <a:cubicBezTo>
                  <a:pt x="-4611" y="826239"/>
                  <a:pt x="31" y="831475"/>
                  <a:pt x="31" y="7877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391354" y="2560320"/>
            <a:ext cx="900506" cy="2560320"/>
          </a:xfrm>
          <a:custGeom>
            <a:avLst/>
            <a:gdLst>
              <a:gd name="connsiteX0" fmla="*/ 576929 w 900506"/>
              <a:gd name="connsiteY0" fmla="*/ 0 h 2560320"/>
              <a:gd name="connsiteX1" fmla="*/ 605064 w 900506"/>
              <a:gd name="connsiteY1" fmla="*/ 548640 h 2560320"/>
              <a:gd name="connsiteX2" fmla="*/ 619132 w 900506"/>
              <a:gd name="connsiteY2" fmla="*/ 590843 h 2560320"/>
              <a:gd name="connsiteX3" fmla="*/ 605064 w 900506"/>
              <a:gd name="connsiteY3" fmla="*/ 703385 h 2560320"/>
              <a:gd name="connsiteX4" fmla="*/ 562861 w 900506"/>
              <a:gd name="connsiteY4" fmla="*/ 717452 h 2560320"/>
              <a:gd name="connsiteX5" fmla="*/ 253372 w 900506"/>
              <a:gd name="connsiteY5" fmla="*/ 703385 h 2560320"/>
              <a:gd name="connsiteX6" fmla="*/ 70492 w 900506"/>
              <a:gd name="connsiteY6" fmla="*/ 703385 h 2560320"/>
              <a:gd name="connsiteX7" fmla="*/ 42357 w 900506"/>
              <a:gd name="connsiteY7" fmla="*/ 759655 h 2560320"/>
              <a:gd name="connsiteX8" fmla="*/ 28289 w 900506"/>
              <a:gd name="connsiteY8" fmla="*/ 844062 h 2560320"/>
              <a:gd name="connsiteX9" fmla="*/ 42357 w 900506"/>
              <a:gd name="connsiteY9" fmla="*/ 984738 h 2560320"/>
              <a:gd name="connsiteX10" fmla="*/ 84560 w 900506"/>
              <a:gd name="connsiteY10" fmla="*/ 998806 h 2560320"/>
              <a:gd name="connsiteX11" fmla="*/ 478455 w 900506"/>
              <a:gd name="connsiteY11" fmla="*/ 1012874 h 2560320"/>
              <a:gd name="connsiteX12" fmla="*/ 506591 w 900506"/>
              <a:gd name="connsiteY12" fmla="*/ 1041009 h 2560320"/>
              <a:gd name="connsiteX13" fmla="*/ 534726 w 900506"/>
              <a:gd name="connsiteY13" fmla="*/ 1125415 h 2560320"/>
              <a:gd name="connsiteX14" fmla="*/ 520658 w 900506"/>
              <a:gd name="connsiteY14" fmla="*/ 1237957 h 2560320"/>
              <a:gd name="connsiteX15" fmla="*/ 422184 w 900506"/>
              <a:gd name="connsiteY15" fmla="*/ 1336431 h 2560320"/>
              <a:gd name="connsiteX16" fmla="*/ 42357 w 900506"/>
              <a:gd name="connsiteY16" fmla="*/ 1336431 h 2560320"/>
              <a:gd name="connsiteX17" fmla="*/ 14221 w 900506"/>
              <a:gd name="connsiteY17" fmla="*/ 1392702 h 2560320"/>
              <a:gd name="connsiteX18" fmla="*/ 154 w 900506"/>
              <a:gd name="connsiteY18" fmla="*/ 1477108 h 2560320"/>
              <a:gd name="connsiteX19" fmla="*/ 70492 w 900506"/>
              <a:gd name="connsiteY19" fmla="*/ 1688123 h 2560320"/>
              <a:gd name="connsiteX20" fmla="*/ 112695 w 900506"/>
              <a:gd name="connsiteY20" fmla="*/ 1702191 h 2560320"/>
              <a:gd name="connsiteX21" fmla="*/ 506591 w 900506"/>
              <a:gd name="connsiteY21" fmla="*/ 1702191 h 2560320"/>
              <a:gd name="connsiteX22" fmla="*/ 562861 w 900506"/>
              <a:gd name="connsiteY22" fmla="*/ 1744394 h 2560320"/>
              <a:gd name="connsiteX23" fmla="*/ 576929 w 900506"/>
              <a:gd name="connsiteY23" fmla="*/ 1786597 h 2560320"/>
              <a:gd name="connsiteX24" fmla="*/ 633200 w 900506"/>
              <a:gd name="connsiteY24" fmla="*/ 1871003 h 2560320"/>
              <a:gd name="connsiteX25" fmla="*/ 619132 w 900506"/>
              <a:gd name="connsiteY25" fmla="*/ 2194560 h 2560320"/>
              <a:gd name="connsiteX26" fmla="*/ 605064 w 900506"/>
              <a:gd name="connsiteY26" fmla="*/ 2250831 h 2560320"/>
              <a:gd name="connsiteX27" fmla="*/ 590997 w 900506"/>
              <a:gd name="connsiteY27" fmla="*/ 2293034 h 2560320"/>
              <a:gd name="connsiteX28" fmla="*/ 647268 w 900506"/>
              <a:gd name="connsiteY28" fmla="*/ 2250831 h 2560320"/>
              <a:gd name="connsiteX29" fmla="*/ 745741 w 900506"/>
              <a:gd name="connsiteY29" fmla="*/ 2194560 h 2560320"/>
              <a:gd name="connsiteX30" fmla="*/ 816080 w 900506"/>
              <a:gd name="connsiteY30" fmla="*/ 2152357 h 2560320"/>
              <a:gd name="connsiteX31" fmla="*/ 858283 w 900506"/>
              <a:gd name="connsiteY31" fmla="*/ 2307102 h 2560320"/>
              <a:gd name="connsiteX32" fmla="*/ 886418 w 900506"/>
              <a:gd name="connsiteY32" fmla="*/ 2419643 h 2560320"/>
              <a:gd name="connsiteX33" fmla="*/ 900486 w 900506"/>
              <a:gd name="connsiteY33" fmla="*/ 2560320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00506" h="2560320">
                <a:moveTo>
                  <a:pt x="576929" y="0"/>
                </a:moveTo>
                <a:cubicBezTo>
                  <a:pt x="497532" y="635170"/>
                  <a:pt x="427322" y="294723"/>
                  <a:pt x="605064" y="548640"/>
                </a:cubicBezTo>
                <a:cubicBezTo>
                  <a:pt x="613568" y="560788"/>
                  <a:pt x="614443" y="576775"/>
                  <a:pt x="619132" y="590843"/>
                </a:cubicBezTo>
                <a:cubicBezTo>
                  <a:pt x="614443" y="628357"/>
                  <a:pt x="620419" y="668838"/>
                  <a:pt x="605064" y="703385"/>
                </a:cubicBezTo>
                <a:cubicBezTo>
                  <a:pt x="599042" y="716935"/>
                  <a:pt x="577690" y="717452"/>
                  <a:pt x="562861" y="717452"/>
                </a:cubicBezTo>
                <a:cubicBezTo>
                  <a:pt x="459591" y="717452"/>
                  <a:pt x="356535" y="708074"/>
                  <a:pt x="253372" y="703385"/>
                </a:cubicBezTo>
                <a:cubicBezTo>
                  <a:pt x="221169" y="699359"/>
                  <a:pt x="112086" y="673675"/>
                  <a:pt x="70492" y="703385"/>
                </a:cubicBezTo>
                <a:cubicBezTo>
                  <a:pt x="53427" y="715574"/>
                  <a:pt x="51735" y="740898"/>
                  <a:pt x="42357" y="759655"/>
                </a:cubicBezTo>
                <a:cubicBezTo>
                  <a:pt x="37668" y="787791"/>
                  <a:pt x="28289" y="815538"/>
                  <a:pt x="28289" y="844062"/>
                </a:cubicBezTo>
                <a:cubicBezTo>
                  <a:pt x="28289" y="891188"/>
                  <a:pt x="26252" y="940449"/>
                  <a:pt x="42357" y="984738"/>
                </a:cubicBezTo>
                <a:cubicBezTo>
                  <a:pt x="47425" y="998674"/>
                  <a:pt x="69762" y="997851"/>
                  <a:pt x="84560" y="998806"/>
                </a:cubicBezTo>
                <a:cubicBezTo>
                  <a:pt x="215669" y="1007265"/>
                  <a:pt x="347157" y="1008185"/>
                  <a:pt x="478455" y="1012874"/>
                </a:cubicBezTo>
                <a:cubicBezTo>
                  <a:pt x="487834" y="1022252"/>
                  <a:pt x="500659" y="1029146"/>
                  <a:pt x="506591" y="1041009"/>
                </a:cubicBezTo>
                <a:cubicBezTo>
                  <a:pt x="519854" y="1067535"/>
                  <a:pt x="534726" y="1125415"/>
                  <a:pt x="534726" y="1125415"/>
                </a:cubicBezTo>
                <a:cubicBezTo>
                  <a:pt x="530037" y="1162929"/>
                  <a:pt x="532613" y="1202091"/>
                  <a:pt x="520658" y="1237957"/>
                </a:cubicBezTo>
                <a:cubicBezTo>
                  <a:pt x="506069" y="1281724"/>
                  <a:pt x="455530" y="1311421"/>
                  <a:pt x="422184" y="1336431"/>
                </a:cubicBezTo>
                <a:cubicBezTo>
                  <a:pt x="408884" y="1335692"/>
                  <a:pt x="111177" y="1305149"/>
                  <a:pt x="42357" y="1336431"/>
                </a:cubicBezTo>
                <a:cubicBezTo>
                  <a:pt x="23266" y="1345109"/>
                  <a:pt x="23600" y="1373945"/>
                  <a:pt x="14221" y="1392702"/>
                </a:cubicBezTo>
                <a:cubicBezTo>
                  <a:pt x="9532" y="1420837"/>
                  <a:pt x="-1428" y="1448629"/>
                  <a:pt x="154" y="1477108"/>
                </a:cubicBezTo>
                <a:cubicBezTo>
                  <a:pt x="5266" y="1569122"/>
                  <a:pt x="-2879" y="1639208"/>
                  <a:pt x="70492" y="1688123"/>
                </a:cubicBezTo>
                <a:cubicBezTo>
                  <a:pt x="82830" y="1696348"/>
                  <a:pt x="98627" y="1697502"/>
                  <a:pt x="112695" y="1702191"/>
                </a:cubicBezTo>
                <a:cubicBezTo>
                  <a:pt x="221081" y="1695417"/>
                  <a:pt x="392850" y="1673756"/>
                  <a:pt x="506591" y="1702191"/>
                </a:cubicBezTo>
                <a:cubicBezTo>
                  <a:pt x="529337" y="1707877"/>
                  <a:pt x="544104" y="1730326"/>
                  <a:pt x="562861" y="1744394"/>
                </a:cubicBezTo>
                <a:cubicBezTo>
                  <a:pt x="567550" y="1758462"/>
                  <a:pt x="568704" y="1774259"/>
                  <a:pt x="576929" y="1786597"/>
                </a:cubicBezTo>
                <a:cubicBezTo>
                  <a:pt x="647181" y="1891974"/>
                  <a:pt x="599750" y="1770655"/>
                  <a:pt x="633200" y="1871003"/>
                </a:cubicBezTo>
                <a:cubicBezTo>
                  <a:pt x="628511" y="1978855"/>
                  <a:pt x="627107" y="2086901"/>
                  <a:pt x="619132" y="2194560"/>
                </a:cubicBezTo>
                <a:cubicBezTo>
                  <a:pt x="617704" y="2213841"/>
                  <a:pt x="610375" y="2232241"/>
                  <a:pt x="605064" y="2250831"/>
                </a:cubicBezTo>
                <a:cubicBezTo>
                  <a:pt x="600990" y="2265089"/>
                  <a:pt x="576168" y="2293034"/>
                  <a:pt x="590997" y="2293034"/>
                </a:cubicBezTo>
                <a:cubicBezTo>
                  <a:pt x="614443" y="2293034"/>
                  <a:pt x="628189" y="2264459"/>
                  <a:pt x="647268" y="2250831"/>
                </a:cubicBezTo>
                <a:cubicBezTo>
                  <a:pt x="848695" y="2106954"/>
                  <a:pt x="498502" y="2359384"/>
                  <a:pt x="745741" y="2194560"/>
                </a:cubicBezTo>
                <a:cubicBezTo>
                  <a:pt x="822983" y="2143066"/>
                  <a:pt x="718116" y="2185012"/>
                  <a:pt x="816080" y="2152357"/>
                </a:cubicBezTo>
                <a:cubicBezTo>
                  <a:pt x="870215" y="2233560"/>
                  <a:pt x="830873" y="2160916"/>
                  <a:pt x="858283" y="2307102"/>
                </a:cubicBezTo>
                <a:cubicBezTo>
                  <a:pt x="865409" y="2345108"/>
                  <a:pt x="881622" y="2381273"/>
                  <a:pt x="886418" y="2419643"/>
                </a:cubicBezTo>
                <a:cubicBezTo>
                  <a:pt x="901649" y="2541491"/>
                  <a:pt x="900486" y="2494379"/>
                  <a:pt x="900486" y="256032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416608" y="1220318"/>
            <a:ext cx="6941324" cy="1477328"/>
          </a:xfrm>
          <a:prstGeom prst="rect">
            <a:avLst/>
          </a:prstGeom>
          <a:noFill/>
        </p:spPr>
        <p:txBody>
          <a:bodyPr wrap="none" rtlCol="0">
            <a:spAutoFit/>
          </a:bodyPr>
          <a:lstStyle/>
          <a:p>
            <a:r>
              <a:rPr lang="en-GB" dirty="0"/>
              <a:t>I           went                                                                to                                the </a:t>
            </a:r>
          </a:p>
          <a:p>
            <a:endParaRPr lang="en-GB" dirty="0"/>
          </a:p>
          <a:p>
            <a:endParaRPr lang="en-GB" dirty="0"/>
          </a:p>
          <a:p>
            <a:endParaRPr lang="en-GB" dirty="0"/>
          </a:p>
          <a:p>
            <a:r>
              <a:rPr lang="en-GB" dirty="0"/>
              <a:t>pet                         shop</a:t>
            </a:r>
          </a:p>
        </p:txBody>
      </p:sp>
    </p:spTree>
    <p:extLst>
      <p:ext uri="{BB962C8B-B14F-4D97-AF65-F5344CB8AC3E}">
        <p14:creationId xmlns:p14="http://schemas.microsoft.com/office/powerpoint/2010/main" val="110600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4726" y="446005"/>
            <a:ext cx="7264104" cy="553998"/>
          </a:xfrm>
          <a:prstGeom prst="rect">
            <a:avLst/>
          </a:prstGeom>
          <a:noFill/>
        </p:spPr>
        <p:txBody>
          <a:bodyPr wrap="none" rtlCol="0">
            <a:spAutoFit/>
          </a:bodyPr>
          <a:lstStyle/>
          <a:p>
            <a:r>
              <a:rPr lang="en-GB" sz="3000" b="1" dirty="0">
                <a:solidFill>
                  <a:srgbClr val="00B050"/>
                </a:solidFill>
              </a:rPr>
              <a:t>Mock handwriting/directional mark making:</a:t>
            </a:r>
          </a:p>
        </p:txBody>
      </p:sp>
      <p:sp>
        <p:nvSpPr>
          <p:cNvPr id="5" name="Freeform 4"/>
          <p:cNvSpPr/>
          <p:nvPr/>
        </p:nvSpPr>
        <p:spPr>
          <a:xfrm>
            <a:off x="2124222" y="1700835"/>
            <a:ext cx="6921304" cy="732876"/>
          </a:xfrm>
          <a:custGeom>
            <a:avLst/>
            <a:gdLst>
              <a:gd name="connsiteX0" fmla="*/ 0 w 6921304"/>
              <a:gd name="connsiteY0" fmla="*/ 662537 h 732876"/>
              <a:gd name="connsiteX1" fmla="*/ 28135 w 6921304"/>
              <a:gd name="connsiteY1" fmla="*/ 423387 h 732876"/>
              <a:gd name="connsiteX2" fmla="*/ 84406 w 6921304"/>
              <a:gd name="connsiteY2" fmla="*/ 254574 h 732876"/>
              <a:gd name="connsiteX3" fmla="*/ 98473 w 6921304"/>
              <a:gd name="connsiteY3" fmla="*/ 184236 h 732876"/>
              <a:gd name="connsiteX4" fmla="*/ 126609 w 6921304"/>
              <a:gd name="connsiteY4" fmla="*/ 99830 h 732876"/>
              <a:gd name="connsiteX5" fmla="*/ 182880 w 6921304"/>
              <a:gd name="connsiteY5" fmla="*/ 113897 h 732876"/>
              <a:gd name="connsiteX6" fmla="*/ 309489 w 6921304"/>
              <a:gd name="connsiteY6" fmla="*/ 254574 h 732876"/>
              <a:gd name="connsiteX7" fmla="*/ 365760 w 6921304"/>
              <a:gd name="connsiteY7" fmla="*/ 310845 h 732876"/>
              <a:gd name="connsiteX8" fmla="*/ 492369 w 6921304"/>
              <a:gd name="connsiteY8" fmla="*/ 465590 h 732876"/>
              <a:gd name="connsiteX9" fmla="*/ 534572 w 6921304"/>
              <a:gd name="connsiteY9" fmla="*/ 521860 h 732876"/>
              <a:gd name="connsiteX10" fmla="*/ 562707 w 6921304"/>
              <a:gd name="connsiteY10" fmla="*/ 564063 h 732876"/>
              <a:gd name="connsiteX11" fmla="*/ 618978 w 6921304"/>
              <a:gd name="connsiteY11" fmla="*/ 634402 h 732876"/>
              <a:gd name="connsiteX12" fmla="*/ 689316 w 6921304"/>
              <a:gd name="connsiteY12" fmla="*/ 521860 h 732876"/>
              <a:gd name="connsiteX13" fmla="*/ 717452 w 6921304"/>
              <a:gd name="connsiteY13" fmla="*/ 479657 h 732876"/>
              <a:gd name="connsiteX14" fmla="*/ 759655 w 6921304"/>
              <a:gd name="connsiteY14" fmla="*/ 423387 h 732876"/>
              <a:gd name="connsiteX15" fmla="*/ 815926 w 6921304"/>
              <a:gd name="connsiteY15" fmla="*/ 338980 h 732876"/>
              <a:gd name="connsiteX16" fmla="*/ 886264 w 6921304"/>
              <a:gd name="connsiteY16" fmla="*/ 254574 h 732876"/>
              <a:gd name="connsiteX17" fmla="*/ 956603 w 6921304"/>
              <a:gd name="connsiteY17" fmla="*/ 184236 h 732876"/>
              <a:gd name="connsiteX18" fmla="*/ 970670 w 6921304"/>
              <a:gd name="connsiteY18" fmla="*/ 142033 h 732876"/>
              <a:gd name="connsiteX19" fmla="*/ 998806 w 6921304"/>
              <a:gd name="connsiteY19" fmla="*/ 113897 h 732876"/>
              <a:gd name="connsiteX20" fmla="*/ 1041009 w 6921304"/>
              <a:gd name="connsiteY20" fmla="*/ 29491 h 732876"/>
              <a:gd name="connsiteX21" fmla="*/ 1069144 w 6921304"/>
              <a:gd name="connsiteY21" fmla="*/ 85762 h 732876"/>
              <a:gd name="connsiteX22" fmla="*/ 1097280 w 6921304"/>
              <a:gd name="connsiteY22" fmla="*/ 113897 h 732876"/>
              <a:gd name="connsiteX23" fmla="*/ 1125415 w 6921304"/>
              <a:gd name="connsiteY23" fmla="*/ 184236 h 732876"/>
              <a:gd name="connsiteX24" fmla="*/ 1153550 w 6921304"/>
              <a:gd name="connsiteY24" fmla="*/ 240507 h 732876"/>
              <a:gd name="connsiteX25" fmla="*/ 1181686 w 6921304"/>
              <a:gd name="connsiteY25" fmla="*/ 338980 h 732876"/>
              <a:gd name="connsiteX26" fmla="*/ 1209821 w 6921304"/>
              <a:gd name="connsiteY26" fmla="*/ 367116 h 732876"/>
              <a:gd name="connsiteX27" fmla="*/ 1237956 w 6921304"/>
              <a:gd name="connsiteY27" fmla="*/ 437454 h 732876"/>
              <a:gd name="connsiteX28" fmla="*/ 1266092 w 6921304"/>
              <a:gd name="connsiteY28" fmla="*/ 465590 h 732876"/>
              <a:gd name="connsiteX29" fmla="*/ 1336430 w 6921304"/>
              <a:gd name="connsiteY29" fmla="*/ 423387 h 732876"/>
              <a:gd name="connsiteX30" fmla="*/ 1364566 w 6921304"/>
              <a:gd name="connsiteY30" fmla="*/ 381183 h 732876"/>
              <a:gd name="connsiteX31" fmla="*/ 1392701 w 6921304"/>
              <a:gd name="connsiteY31" fmla="*/ 324913 h 732876"/>
              <a:gd name="connsiteX32" fmla="*/ 1434904 w 6921304"/>
              <a:gd name="connsiteY32" fmla="*/ 282710 h 732876"/>
              <a:gd name="connsiteX33" fmla="*/ 1491175 w 6921304"/>
              <a:gd name="connsiteY33" fmla="*/ 170168 h 732876"/>
              <a:gd name="connsiteX34" fmla="*/ 1533378 w 6921304"/>
              <a:gd name="connsiteY34" fmla="*/ 57627 h 732876"/>
              <a:gd name="connsiteX35" fmla="*/ 1603716 w 6921304"/>
              <a:gd name="connsiteY35" fmla="*/ 142033 h 732876"/>
              <a:gd name="connsiteX36" fmla="*/ 1659987 w 6921304"/>
              <a:gd name="connsiteY36" fmla="*/ 240507 h 732876"/>
              <a:gd name="connsiteX37" fmla="*/ 1674055 w 6921304"/>
              <a:gd name="connsiteY37" fmla="*/ 296777 h 732876"/>
              <a:gd name="connsiteX38" fmla="*/ 1702190 w 6921304"/>
              <a:gd name="connsiteY38" fmla="*/ 338980 h 732876"/>
              <a:gd name="connsiteX39" fmla="*/ 1716258 w 6921304"/>
              <a:gd name="connsiteY39" fmla="*/ 381183 h 732876"/>
              <a:gd name="connsiteX40" fmla="*/ 1772529 w 6921304"/>
              <a:gd name="connsiteY40" fmla="*/ 226439 h 732876"/>
              <a:gd name="connsiteX41" fmla="*/ 1814732 w 6921304"/>
              <a:gd name="connsiteY41" fmla="*/ 170168 h 732876"/>
              <a:gd name="connsiteX42" fmla="*/ 1828800 w 6921304"/>
              <a:gd name="connsiteY42" fmla="*/ 113897 h 732876"/>
              <a:gd name="connsiteX43" fmla="*/ 1899138 w 6921304"/>
              <a:gd name="connsiteY43" fmla="*/ 29491 h 732876"/>
              <a:gd name="connsiteX44" fmla="*/ 1927273 w 6921304"/>
              <a:gd name="connsiteY44" fmla="*/ 57627 h 732876"/>
              <a:gd name="connsiteX45" fmla="*/ 1969476 w 6921304"/>
              <a:gd name="connsiteY45" fmla="*/ 156100 h 732876"/>
              <a:gd name="connsiteX46" fmla="*/ 1997612 w 6921304"/>
              <a:gd name="connsiteY46" fmla="*/ 212371 h 732876"/>
              <a:gd name="connsiteX47" fmla="*/ 2011680 w 6921304"/>
              <a:gd name="connsiteY47" fmla="*/ 254574 h 732876"/>
              <a:gd name="connsiteX48" fmla="*/ 2053883 w 6921304"/>
              <a:gd name="connsiteY48" fmla="*/ 310845 h 732876"/>
              <a:gd name="connsiteX49" fmla="*/ 2096086 w 6921304"/>
              <a:gd name="connsiteY49" fmla="*/ 353048 h 732876"/>
              <a:gd name="connsiteX50" fmla="*/ 2152356 w 6921304"/>
              <a:gd name="connsiteY50" fmla="*/ 367116 h 732876"/>
              <a:gd name="connsiteX51" fmla="*/ 2278966 w 6921304"/>
              <a:gd name="connsiteY51" fmla="*/ 184236 h 732876"/>
              <a:gd name="connsiteX52" fmla="*/ 2377440 w 6921304"/>
              <a:gd name="connsiteY52" fmla="*/ 57627 h 732876"/>
              <a:gd name="connsiteX53" fmla="*/ 2405575 w 6921304"/>
              <a:gd name="connsiteY53" fmla="*/ 15423 h 732876"/>
              <a:gd name="connsiteX54" fmla="*/ 2475913 w 6921304"/>
              <a:gd name="connsiteY54" fmla="*/ 99830 h 732876"/>
              <a:gd name="connsiteX55" fmla="*/ 2489981 w 6921304"/>
              <a:gd name="connsiteY55" fmla="*/ 142033 h 732876"/>
              <a:gd name="connsiteX56" fmla="*/ 2518116 w 6921304"/>
              <a:gd name="connsiteY56" fmla="*/ 212371 h 732876"/>
              <a:gd name="connsiteX57" fmla="*/ 2546252 w 6921304"/>
              <a:gd name="connsiteY57" fmla="*/ 254574 h 732876"/>
              <a:gd name="connsiteX58" fmla="*/ 2588455 w 6921304"/>
              <a:gd name="connsiteY58" fmla="*/ 324913 h 732876"/>
              <a:gd name="connsiteX59" fmla="*/ 2616590 w 6921304"/>
              <a:gd name="connsiteY59" fmla="*/ 465590 h 732876"/>
              <a:gd name="connsiteX60" fmla="*/ 2658793 w 6921304"/>
              <a:gd name="connsiteY60" fmla="*/ 549996 h 732876"/>
              <a:gd name="connsiteX61" fmla="*/ 2686929 w 6921304"/>
              <a:gd name="connsiteY61" fmla="*/ 634402 h 732876"/>
              <a:gd name="connsiteX62" fmla="*/ 2940147 w 6921304"/>
              <a:gd name="connsiteY62" fmla="*/ 423387 h 732876"/>
              <a:gd name="connsiteX63" fmla="*/ 3108960 w 6921304"/>
              <a:gd name="connsiteY63" fmla="*/ 282710 h 732876"/>
              <a:gd name="connsiteX64" fmla="*/ 3319975 w 6921304"/>
              <a:gd name="connsiteY64" fmla="*/ 85762 h 732876"/>
              <a:gd name="connsiteX65" fmla="*/ 3348110 w 6921304"/>
              <a:gd name="connsiteY65" fmla="*/ 29491 h 732876"/>
              <a:gd name="connsiteX66" fmla="*/ 3376246 w 6921304"/>
              <a:gd name="connsiteY66" fmla="*/ 1356 h 732876"/>
              <a:gd name="connsiteX67" fmla="*/ 3446584 w 6921304"/>
              <a:gd name="connsiteY67" fmla="*/ 127965 h 732876"/>
              <a:gd name="connsiteX68" fmla="*/ 3474720 w 6921304"/>
              <a:gd name="connsiteY68" fmla="*/ 198303 h 732876"/>
              <a:gd name="connsiteX69" fmla="*/ 3516923 w 6921304"/>
              <a:gd name="connsiteY69" fmla="*/ 282710 h 732876"/>
              <a:gd name="connsiteX70" fmla="*/ 3587261 w 6921304"/>
              <a:gd name="connsiteY70" fmla="*/ 451522 h 732876"/>
              <a:gd name="connsiteX71" fmla="*/ 3643532 w 6921304"/>
              <a:gd name="connsiteY71" fmla="*/ 535928 h 732876"/>
              <a:gd name="connsiteX72" fmla="*/ 3756073 w 6921304"/>
              <a:gd name="connsiteY72" fmla="*/ 732876 h 732876"/>
              <a:gd name="connsiteX73" fmla="*/ 3840480 w 6921304"/>
              <a:gd name="connsiteY73" fmla="*/ 620334 h 732876"/>
              <a:gd name="connsiteX74" fmla="*/ 3910818 w 6921304"/>
              <a:gd name="connsiteY74" fmla="*/ 479657 h 732876"/>
              <a:gd name="connsiteX75" fmla="*/ 3981156 w 6921304"/>
              <a:gd name="connsiteY75" fmla="*/ 353048 h 732876"/>
              <a:gd name="connsiteX76" fmla="*/ 4121833 w 6921304"/>
              <a:gd name="connsiteY76" fmla="*/ 85762 h 732876"/>
              <a:gd name="connsiteX77" fmla="*/ 4149969 w 6921304"/>
              <a:gd name="connsiteY77" fmla="*/ 43559 h 732876"/>
              <a:gd name="connsiteX78" fmla="*/ 4178104 w 6921304"/>
              <a:gd name="connsiteY78" fmla="*/ 15423 h 732876"/>
              <a:gd name="connsiteX79" fmla="*/ 4248443 w 6921304"/>
              <a:gd name="connsiteY79" fmla="*/ 57627 h 732876"/>
              <a:gd name="connsiteX80" fmla="*/ 4304713 w 6921304"/>
              <a:gd name="connsiteY80" fmla="*/ 170168 h 732876"/>
              <a:gd name="connsiteX81" fmla="*/ 4332849 w 6921304"/>
              <a:gd name="connsiteY81" fmla="*/ 212371 h 732876"/>
              <a:gd name="connsiteX82" fmla="*/ 4375052 w 6921304"/>
              <a:gd name="connsiteY82" fmla="*/ 324913 h 732876"/>
              <a:gd name="connsiteX83" fmla="*/ 4459458 w 6921304"/>
              <a:gd name="connsiteY83" fmla="*/ 268642 h 732876"/>
              <a:gd name="connsiteX84" fmla="*/ 4501661 w 6921304"/>
              <a:gd name="connsiteY84" fmla="*/ 240507 h 732876"/>
              <a:gd name="connsiteX85" fmla="*/ 4600135 w 6921304"/>
              <a:gd name="connsiteY85" fmla="*/ 254574 h 732876"/>
              <a:gd name="connsiteX86" fmla="*/ 4628270 w 6921304"/>
              <a:gd name="connsiteY86" fmla="*/ 296777 h 732876"/>
              <a:gd name="connsiteX87" fmla="*/ 4656406 w 6921304"/>
              <a:gd name="connsiteY87" fmla="*/ 324913 h 732876"/>
              <a:gd name="connsiteX88" fmla="*/ 4740812 w 6921304"/>
              <a:gd name="connsiteY88" fmla="*/ 381183 h 732876"/>
              <a:gd name="connsiteX89" fmla="*/ 4881489 w 6921304"/>
              <a:gd name="connsiteY89" fmla="*/ 367116 h 732876"/>
              <a:gd name="connsiteX90" fmla="*/ 4923692 w 6921304"/>
              <a:gd name="connsiteY90" fmla="*/ 353048 h 732876"/>
              <a:gd name="connsiteX91" fmla="*/ 4965895 w 6921304"/>
              <a:gd name="connsiteY91" fmla="*/ 296777 h 732876"/>
              <a:gd name="connsiteX92" fmla="*/ 5008098 w 6921304"/>
              <a:gd name="connsiteY92" fmla="*/ 268642 h 732876"/>
              <a:gd name="connsiteX93" fmla="*/ 5078436 w 6921304"/>
              <a:gd name="connsiteY93" fmla="*/ 198303 h 732876"/>
              <a:gd name="connsiteX94" fmla="*/ 5120640 w 6921304"/>
              <a:gd name="connsiteY94" fmla="*/ 212371 h 732876"/>
              <a:gd name="connsiteX95" fmla="*/ 5148775 w 6921304"/>
              <a:gd name="connsiteY95" fmla="*/ 240507 h 732876"/>
              <a:gd name="connsiteX96" fmla="*/ 5190978 w 6921304"/>
              <a:gd name="connsiteY96" fmla="*/ 296777 h 732876"/>
              <a:gd name="connsiteX97" fmla="*/ 5219113 w 6921304"/>
              <a:gd name="connsiteY97" fmla="*/ 338980 h 732876"/>
              <a:gd name="connsiteX98" fmla="*/ 5247249 w 6921304"/>
              <a:gd name="connsiteY98" fmla="*/ 367116 h 732876"/>
              <a:gd name="connsiteX99" fmla="*/ 5345723 w 6921304"/>
              <a:gd name="connsiteY99" fmla="*/ 268642 h 732876"/>
              <a:gd name="connsiteX100" fmla="*/ 5387926 w 6921304"/>
              <a:gd name="connsiteY100" fmla="*/ 198303 h 732876"/>
              <a:gd name="connsiteX101" fmla="*/ 5472332 w 6921304"/>
              <a:gd name="connsiteY101" fmla="*/ 170168 h 732876"/>
              <a:gd name="connsiteX102" fmla="*/ 5514535 w 6921304"/>
              <a:gd name="connsiteY102" fmla="*/ 226439 h 732876"/>
              <a:gd name="connsiteX103" fmla="*/ 5613009 w 6921304"/>
              <a:gd name="connsiteY103" fmla="*/ 254574 h 732876"/>
              <a:gd name="connsiteX104" fmla="*/ 5767753 w 6921304"/>
              <a:gd name="connsiteY104" fmla="*/ 296777 h 732876"/>
              <a:gd name="connsiteX105" fmla="*/ 5809956 w 6921304"/>
              <a:gd name="connsiteY105" fmla="*/ 338980 h 732876"/>
              <a:gd name="connsiteX106" fmla="*/ 5866227 w 6921304"/>
              <a:gd name="connsiteY106" fmla="*/ 465590 h 732876"/>
              <a:gd name="connsiteX107" fmla="*/ 5992836 w 6921304"/>
              <a:gd name="connsiteY107" fmla="*/ 648470 h 732876"/>
              <a:gd name="connsiteX108" fmla="*/ 6035040 w 6921304"/>
              <a:gd name="connsiteY108" fmla="*/ 690673 h 732876"/>
              <a:gd name="connsiteX109" fmla="*/ 6105378 w 6921304"/>
              <a:gd name="connsiteY109" fmla="*/ 676605 h 732876"/>
              <a:gd name="connsiteX110" fmla="*/ 6246055 w 6921304"/>
              <a:gd name="connsiteY110" fmla="*/ 493725 h 732876"/>
              <a:gd name="connsiteX111" fmla="*/ 6330461 w 6921304"/>
              <a:gd name="connsiteY111" fmla="*/ 381183 h 732876"/>
              <a:gd name="connsiteX112" fmla="*/ 6386732 w 6921304"/>
              <a:gd name="connsiteY112" fmla="*/ 268642 h 732876"/>
              <a:gd name="connsiteX113" fmla="*/ 6428935 w 6921304"/>
              <a:gd name="connsiteY113" fmla="*/ 198303 h 732876"/>
              <a:gd name="connsiteX114" fmla="*/ 6471138 w 6921304"/>
              <a:gd name="connsiteY114" fmla="*/ 57627 h 732876"/>
              <a:gd name="connsiteX115" fmla="*/ 6499273 w 6921304"/>
              <a:gd name="connsiteY115" fmla="*/ 29491 h 732876"/>
              <a:gd name="connsiteX116" fmla="*/ 6555544 w 6921304"/>
              <a:gd name="connsiteY116" fmla="*/ 71694 h 732876"/>
              <a:gd name="connsiteX117" fmla="*/ 6654018 w 6921304"/>
              <a:gd name="connsiteY117" fmla="*/ 184236 h 732876"/>
              <a:gd name="connsiteX118" fmla="*/ 6696221 w 6921304"/>
              <a:gd name="connsiteY118" fmla="*/ 226439 h 732876"/>
              <a:gd name="connsiteX119" fmla="*/ 6766560 w 6921304"/>
              <a:gd name="connsiteY119" fmla="*/ 324913 h 732876"/>
              <a:gd name="connsiteX120" fmla="*/ 6794695 w 6921304"/>
              <a:gd name="connsiteY120" fmla="*/ 367116 h 732876"/>
              <a:gd name="connsiteX121" fmla="*/ 6850966 w 6921304"/>
              <a:gd name="connsiteY121" fmla="*/ 395251 h 732876"/>
              <a:gd name="connsiteX122" fmla="*/ 6921304 w 6921304"/>
              <a:gd name="connsiteY122" fmla="*/ 465590 h 73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6921304" h="732876">
                <a:moveTo>
                  <a:pt x="0" y="662537"/>
                </a:moveTo>
                <a:cubicBezTo>
                  <a:pt x="9378" y="582820"/>
                  <a:pt x="14939" y="502561"/>
                  <a:pt x="28135" y="423387"/>
                </a:cubicBezTo>
                <a:cubicBezTo>
                  <a:pt x="38156" y="363259"/>
                  <a:pt x="62122" y="310283"/>
                  <a:pt x="84406" y="254574"/>
                </a:cubicBezTo>
                <a:cubicBezTo>
                  <a:pt x="89095" y="231128"/>
                  <a:pt x="92182" y="207304"/>
                  <a:pt x="98473" y="184236"/>
                </a:cubicBezTo>
                <a:cubicBezTo>
                  <a:pt x="106276" y="155624"/>
                  <a:pt x="126609" y="99830"/>
                  <a:pt x="126609" y="99830"/>
                </a:cubicBezTo>
                <a:cubicBezTo>
                  <a:pt x="145366" y="104519"/>
                  <a:pt x="167041" y="102810"/>
                  <a:pt x="182880" y="113897"/>
                </a:cubicBezTo>
                <a:cubicBezTo>
                  <a:pt x="263686" y="170461"/>
                  <a:pt x="255303" y="192647"/>
                  <a:pt x="309489" y="254574"/>
                </a:cubicBezTo>
                <a:cubicBezTo>
                  <a:pt x="326957" y="274537"/>
                  <a:pt x="348387" y="290799"/>
                  <a:pt x="365760" y="310845"/>
                </a:cubicBezTo>
                <a:cubicBezTo>
                  <a:pt x="409409" y="361209"/>
                  <a:pt x="450735" y="413548"/>
                  <a:pt x="492369" y="465590"/>
                </a:cubicBezTo>
                <a:cubicBezTo>
                  <a:pt x="507016" y="483898"/>
                  <a:pt x="521567" y="502352"/>
                  <a:pt x="534572" y="521860"/>
                </a:cubicBezTo>
                <a:cubicBezTo>
                  <a:pt x="543950" y="535928"/>
                  <a:pt x="552145" y="550861"/>
                  <a:pt x="562707" y="564063"/>
                </a:cubicBezTo>
                <a:cubicBezTo>
                  <a:pt x="642888" y="664290"/>
                  <a:pt x="532383" y="504507"/>
                  <a:pt x="618978" y="634402"/>
                </a:cubicBezTo>
                <a:cubicBezTo>
                  <a:pt x="644159" y="558860"/>
                  <a:pt x="620507" y="613606"/>
                  <a:pt x="689316" y="521860"/>
                </a:cubicBezTo>
                <a:cubicBezTo>
                  <a:pt x="699460" y="508334"/>
                  <a:pt x="707625" y="493415"/>
                  <a:pt x="717452" y="479657"/>
                </a:cubicBezTo>
                <a:cubicBezTo>
                  <a:pt x="731080" y="460578"/>
                  <a:pt x="746210" y="442595"/>
                  <a:pt x="759655" y="423387"/>
                </a:cubicBezTo>
                <a:cubicBezTo>
                  <a:pt x="779047" y="395685"/>
                  <a:pt x="795637" y="366032"/>
                  <a:pt x="815926" y="338980"/>
                </a:cubicBezTo>
                <a:cubicBezTo>
                  <a:pt x="837900" y="309681"/>
                  <a:pt x="861628" y="281673"/>
                  <a:pt x="886264" y="254574"/>
                </a:cubicBezTo>
                <a:cubicBezTo>
                  <a:pt x="908568" y="230039"/>
                  <a:pt x="956603" y="184236"/>
                  <a:pt x="956603" y="184236"/>
                </a:cubicBezTo>
                <a:cubicBezTo>
                  <a:pt x="961292" y="170168"/>
                  <a:pt x="963041" y="154748"/>
                  <a:pt x="970670" y="142033"/>
                </a:cubicBezTo>
                <a:cubicBezTo>
                  <a:pt x="977494" y="130660"/>
                  <a:pt x="990520" y="124254"/>
                  <a:pt x="998806" y="113897"/>
                </a:cubicBezTo>
                <a:cubicBezTo>
                  <a:pt x="1029972" y="74940"/>
                  <a:pt x="1026151" y="74065"/>
                  <a:pt x="1041009" y="29491"/>
                </a:cubicBezTo>
                <a:cubicBezTo>
                  <a:pt x="1050387" y="48248"/>
                  <a:pt x="1057511" y="68313"/>
                  <a:pt x="1069144" y="85762"/>
                </a:cubicBezTo>
                <a:cubicBezTo>
                  <a:pt x="1076501" y="96798"/>
                  <a:pt x="1090700" y="102381"/>
                  <a:pt x="1097280" y="113897"/>
                </a:cubicBezTo>
                <a:cubicBezTo>
                  <a:pt x="1109809" y="135822"/>
                  <a:pt x="1115159" y="161160"/>
                  <a:pt x="1125415" y="184236"/>
                </a:cubicBezTo>
                <a:cubicBezTo>
                  <a:pt x="1133932" y="203400"/>
                  <a:pt x="1146187" y="220871"/>
                  <a:pt x="1153550" y="240507"/>
                </a:cubicBezTo>
                <a:cubicBezTo>
                  <a:pt x="1159682" y="256859"/>
                  <a:pt x="1170349" y="320085"/>
                  <a:pt x="1181686" y="338980"/>
                </a:cubicBezTo>
                <a:cubicBezTo>
                  <a:pt x="1188510" y="350353"/>
                  <a:pt x="1200443" y="357737"/>
                  <a:pt x="1209821" y="367116"/>
                </a:cubicBezTo>
                <a:cubicBezTo>
                  <a:pt x="1219199" y="390562"/>
                  <a:pt x="1225427" y="415529"/>
                  <a:pt x="1237956" y="437454"/>
                </a:cubicBezTo>
                <a:cubicBezTo>
                  <a:pt x="1244537" y="448970"/>
                  <a:pt x="1252962" y="467466"/>
                  <a:pt x="1266092" y="465590"/>
                </a:cubicBezTo>
                <a:cubicBezTo>
                  <a:pt x="1293160" y="461723"/>
                  <a:pt x="1312984" y="437455"/>
                  <a:pt x="1336430" y="423387"/>
                </a:cubicBezTo>
                <a:cubicBezTo>
                  <a:pt x="1345809" y="409319"/>
                  <a:pt x="1356177" y="395863"/>
                  <a:pt x="1364566" y="381183"/>
                </a:cubicBezTo>
                <a:cubicBezTo>
                  <a:pt x="1374970" y="362975"/>
                  <a:pt x="1380512" y="341977"/>
                  <a:pt x="1392701" y="324913"/>
                </a:cubicBezTo>
                <a:cubicBezTo>
                  <a:pt x="1404265" y="308724"/>
                  <a:pt x="1424223" y="299494"/>
                  <a:pt x="1434904" y="282710"/>
                </a:cubicBezTo>
                <a:cubicBezTo>
                  <a:pt x="1457422" y="247325"/>
                  <a:pt x="1475598" y="209110"/>
                  <a:pt x="1491175" y="170168"/>
                </a:cubicBezTo>
                <a:cubicBezTo>
                  <a:pt x="1524817" y="86062"/>
                  <a:pt x="1511324" y="123786"/>
                  <a:pt x="1533378" y="57627"/>
                </a:cubicBezTo>
                <a:cubicBezTo>
                  <a:pt x="1605465" y="81655"/>
                  <a:pt x="1559980" y="54562"/>
                  <a:pt x="1603716" y="142033"/>
                </a:cubicBezTo>
                <a:cubicBezTo>
                  <a:pt x="1644536" y="223673"/>
                  <a:pt x="1622987" y="141840"/>
                  <a:pt x="1659987" y="240507"/>
                </a:cubicBezTo>
                <a:cubicBezTo>
                  <a:pt x="1666776" y="258610"/>
                  <a:pt x="1666439" y="279006"/>
                  <a:pt x="1674055" y="296777"/>
                </a:cubicBezTo>
                <a:cubicBezTo>
                  <a:pt x="1680715" y="312317"/>
                  <a:pt x="1694629" y="323858"/>
                  <a:pt x="1702190" y="338980"/>
                </a:cubicBezTo>
                <a:cubicBezTo>
                  <a:pt x="1708822" y="352243"/>
                  <a:pt x="1711569" y="367115"/>
                  <a:pt x="1716258" y="381183"/>
                </a:cubicBezTo>
                <a:cubicBezTo>
                  <a:pt x="1732763" y="315165"/>
                  <a:pt x="1734207" y="296695"/>
                  <a:pt x="1772529" y="226439"/>
                </a:cubicBezTo>
                <a:cubicBezTo>
                  <a:pt x="1783756" y="205856"/>
                  <a:pt x="1800664" y="188925"/>
                  <a:pt x="1814732" y="170168"/>
                </a:cubicBezTo>
                <a:cubicBezTo>
                  <a:pt x="1819421" y="151411"/>
                  <a:pt x="1821184" y="131668"/>
                  <a:pt x="1828800" y="113897"/>
                </a:cubicBezTo>
                <a:cubicBezTo>
                  <a:pt x="1843489" y="79622"/>
                  <a:pt x="1873787" y="54842"/>
                  <a:pt x="1899138" y="29491"/>
                </a:cubicBezTo>
                <a:cubicBezTo>
                  <a:pt x="1908516" y="38870"/>
                  <a:pt x="1919916" y="46591"/>
                  <a:pt x="1927273" y="57627"/>
                </a:cubicBezTo>
                <a:cubicBezTo>
                  <a:pt x="1964605" y="113624"/>
                  <a:pt x="1946965" y="103573"/>
                  <a:pt x="1969476" y="156100"/>
                </a:cubicBezTo>
                <a:cubicBezTo>
                  <a:pt x="1977737" y="175375"/>
                  <a:pt x="1989351" y="193096"/>
                  <a:pt x="1997612" y="212371"/>
                </a:cubicBezTo>
                <a:cubicBezTo>
                  <a:pt x="2003453" y="226001"/>
                  <a:pt x="2004323" y="241699"/>
                  <a:pt x="2011680" y="254574"/>
                </a:cubicBezTo>
                <a:cubicBezTo>
                  <a:pt x="2023313" y="274931"/>
                  <a:pt x="2038624" y="293043"/>
                  <a:pt x="2053883" y="310845"/>
                </a:cubicBezTo>
                <a:cubicBezTo>
                  <a:pt x="2066830" y="325950"/>
                  <a:pt x="2078813" y="343177"/>
                  <a:pt x="2096086" y="353048"/>
                </a:cubicBezTo>
                <a:cubicBezTo>
                  <a:pt x="2112873" y="362640"/>
                  <a:pt x="2133599" y="362427"/>
                  <a:pt x="2152356" y="367116"/>
                </a:cubicBezTo>
                <a:cubicBezTo>
                  <a:pt x="2330600" y="153225"/>
                  <a:pt x="2118121" y="418191"/>
                  <a:pt x="2278966" y="184236"/>
                </a:cubicBezTo>
                <a:cubicBezTo>
                  <a:pt x="2309256" y="140178"/>
                  <a:pt x="2347783" y="102113"/>
                  <a:pt x="2377440" y="57627"/>
                </a:cubicBezTo>
                <a:lnTo>
                  <a:pt x="2405575" y="15423"/>
                </a:lnTo>
                <a:cubicBezTo>
                  <a:pt x="2436687" y="46536"/>
                  <a:pt x="2456327" y="60659"/>
                  <a:pt x="2475913" y="99830"/>
                </a:cubicBezTo>
                <a:cubicBezTo>
                  <a:pt x="2482545" y="113093"/>
                  <a:pt x="2484774" y="128149"/>
                  <a:pt x="2489981" y="142033"/>
                </a:cubicBezTo>
                <a:cubicBezTo>
                  <a:pt x="2498848" y="165677"/>
                  <a:pt x="2506823" y="189785"/>
                  <a:pt x="2518116" y="212371"/>
                </a:cubicBezTo>
                <a:cubicBezTo>
                  <a:pt x="2525677" y="227493"/>
                  <a:pt x="2537291" y="240237"/>
                  <a:pt x="2546252" y="254574"/>
                </a:cubicBezTo>
                <a:cubicBezTo>
                  <a:pt x="2560744" y="277761"/>
                  <a:pt x="2574387" y="301467"/>
                  <a:pt x="2588455" y="324913"/>
                </a:cubicBezTo>
                <a:cubicBezTo>
                  <a:pt x="2592432" y="348772"/>
                  <a:pt x="2604600" y="435615"/>
                  <a:pt x="2616590" y="465590"/>
                </a:cubicBezTo>
                <a:cubicBezTo>
                  <a:pt x="2628272" y="494796"/>
                  <a:pt x="2646694" y="520959"/>
                  <a:pt x="2658793" y="549996"/>
                </a:cubicBezTo>
                <a:cubicBezTo>
                  <a:pt x="2670200" y="577372"/>
                  <a:pt x="2686929" y="634402"/>
                  <a:pt x="2686929" y="634402"/>
                </a:cubicBezTo>
                <a:cubicBezTo>
                  <a:pt x="2892413" y="505973"/>
                  <a:pt x="2713161" y="629737"/>
                  <a:pt x="2940147" y="423387"/>
                </a:cubicBezTo>
                <a:cubicBezTo>
                  <a:pt x="2994347" y="374115"/>
                  <a:pt x="3055855" y="333160"/>
                  <a:pt x="3108960" y="282710"/>
                </a:cubicBezTo>
                <a:cubicBezTo>
                  <a:pt x="3351752" y="52057"/>
                  <a:pt x="3101649" y="241708"/>
                  <a:pt x="3319975" y="85762"/>
                </a:cubicBezTo>
                <a:cubicBezTo>
                  <a:pt x="3329353" y="67005"/>
                  <a:pt x="3336477" y="46940"/>
                  <a:pt x="3348110" y="29491"/>
                </a:cubicBezTo>
                <a:cubicBezTo>
                  <a:pt x="3355467" y="18455"/>
                  <a:pt x="3365210" y="-6001"/>
                  <a:pt x="3376246" y="1356"/>
                </a:cubicBezTo>
                <a:cubicBezTo>
                  <a:pt x="3423278" y="32711"/>
                  <a:pt x="3429481" y="82358"/>
                  <a:pt x="3446584" y="127965"/>
                </a:cubicBezTo>
                <a:cubicBezTo>
                  <a:pt x="3455451" y="151609"/>
                  <a:pt x="3464271" y="175314"/>
                  <a:pt x="3474720" y="198303"/>
                </a:cubicBezTo>
                <a:cubicBezTo>
                  <a:pt x="3487737" y="226940"/>
                  <a:pt x="3504824" y="253673"/>
                  <a:pt x="3516923" y="282710"/>
                </a:cubicBezTo>
                <a:cubicBezTo>
                  <a:pt x="3566538" y="401786"/>
                  <a:pt x="3519563" y="335469"/>
                  <a:pt x="3587261" y="451522"/>
                </a:cubicBezTo>
                <a:cubicBezTo>
                  <a:pt x="3604299" y="480730"/>
                  <a:pt x="3625610" y="507253"/>
                  <a:pt x="3643532" y="535928"/>
                </a:cubicBezTo>
                <a:cubicBezTo>
                  <a:pt x="3722862" y="662855"/>
                  <a:pt x="3709567" y="639861"/>
                  <a:pt x="3756073" y="732876"/>
                </a:cubicBezTo>
                <a:cubicBezTo>
                  <a:pt x="3784209" y="695362"/>
                  <a:pt x="3816028" y="660347"/>
                  <a:pt x="3840480" y="620334"/>
                </a:cubicBezTo>
                <a:cubicBezTo>
                  <a:pt x="3867818" y="575599"/>
                  <a:pt x="3886400" y="526051"/>
                  <a:pt x="3910818" y="479657"/>
                </a:cubicBezTo>
                <a:cubicBezTo>
                  <a:pt x="3933303" y="436934"/>
                  <a:pt x="3958824" y="395851"/>
                  <a:pt x="3981156" y="353048"/>
                </a:cubicBezTo>
                <a:cubicBezTo>
                  <a:pt x="4075790" y="171666"/>
                  <a:pt x="4047853" y="204129"/>
                  <a:pt x="4121833" y="85762"/>
                </a:cubicBezTo>
                <a:cubicBezTo>
                  <a:pt x="4130794" y="71425"/>
                  <a:pt x="4139407" y="56761"/>
                  <a:pt x="4149969" y="43559"/>
                </a:cubicBezTo>
                <a:cubicBezTo>
                  <a:pt x="4158254" y="33202"/>
                  <a:pt x="4168726" y="24802"/>
                  <a:pt x="4178104" y="15423"/>
                </a:cubicBezTo>
                <a:cubicBezTo>
                  <a:pt x="4201550" y="29491"/>
                  <a:pt x="4229109" y="38293"/>
                  <a:pt x="4248443" y="57627"/>
                </a:cubicBezTo>
                <a:cubicBezTo>
                  <a:pt x="4306941" y="116125"/>
                  <a:pt x="4277300" y="115342"/>
                  <a:pt x="4304713" y="170168"/>
                </a:cubicBezTo>
                <a:cubicBezTo>
                  <a:pt x="4312274" y="185290"/>
                  <a:pt x="4323470" y="198303"/>
                  <a:pt x="4332849" y="212371"/>
                </a:cubicBezTo>
                <a:cubicBezTo>
                  <a:pt x="4338582" y="229572"/>
                  <a:pt x="4369199" y="324181"/>
                  <a:pt x="4375052" y="324913"/>
                </a:cubicBezTo>
                <a:cubicBezTo>
                  <a:pt x="4408605" y="329107"/>
                  <a:pt x="4431323" y="287399"/>
                  <a:pt x="4459458" y="268642"/>
                </a:cubicBezTo>
                <a:lnTo>
                  <a:pt x="4501661" y="240507"/>
                </a:lnTo>
                <a:cubicBezTo>
                  <a:pt x="4534486" y="245196"/>
                  <a:pt x="4569835" y="241107"/>
                  <a:pt x="4600135" y="254574"/>
                </a:cubicBezTo>
                <a:cubicBezTo>
                  <a:pt x="4615585" y="261441"/>
                  <a:pt x="4617708" y="283575"/>
                  <a:pt x="4628270" y="296777"/>
                </a:cubicBezTo>
                <a:cubicBezTo>
                  <a:pt x="4636556" y="307134"/>
                  <a:pt x="4645795" y="316955"/>
                  <a:pt x="4656406" y="324913"/>
                </a:cubicBezTo>
                <a:cubicBezTo>
                  <a:pt x="4683458" y="345202"/>
                  <a:pt x="4740812" y="381183"/>
                  <a:pt x="4740812" y="381183"/>
                </a:cubicBezTo>
                <a:cubicBezTo>
                  <a:pt x="4787704" y="376494"/>
                  <a:pt x="4834911" y="374282"/>
                  <a:pt x="4881489" y="367116"/>
                </a:cubicBezTo>
                <a:cubicBezTo>
                  <a:pt x="4896145" y="364861"/>
                  <a:pt x="4912300" y="362541"/>
                  <a:pt x="4923692" y="353048"/>
                </a:cubicBezTo>
                <a:cubicBezTo>
                  <a:pt x="4941704" y="338038"/>
                  <a:pt x="4949316" y="313356"/>
                  <a:pt x="4965895" y="296777"/>
                </a:cubicBezTo>
                <a:cubicBezTo>
                  <a:pt x="4977850" y="284822"/>
                  <a:pt x="4995374" y="279775"/>
                  <a:pt x="5008098" y="268642"/>
                </a:cubicBezTo>
                <a:cubicBezTo>
                  <a:pt x="5033052" y="246807"/>
                  <a:pt x="5078436" y="198303"/>
                  <a:pt x="5078436" y="198303"/>
                </a:cubicBezTo>
                <a:cubicBezTo>
                  <a:pt x="5092504" y="202992"/>
                  <a:pt x="5107924" y="204741"/>
                  <a:pt x="5120640" y="212371"/>
                </a:cubicBezTo>
                <a:cubicBezTo>
                  <a:pt x="5132013" y="219195"/>
                  <a:pt x="5140284" y="230318"/>
                  <a:pt x="5148775" y="240507"/>
                </a:cubicBezTo>
                <a:cubicBezTo>
                  <a:pt x="5163785" y="258519"/>
                  <a:pt x="5177350" y="277698"/>
                  <a:pt x="5190978" y="296777"/>
                </a:cubicBezTo>
                <a:cubicBezTo>
                  <a:pt x="5200805" y="310535"/>
                  <a:pt x="5208551" y="325778"/>
                  <a:pt x="5219113" y="338980"/>
                </a:cubicBezTo>
                <a:cubicBezTo>
                  <a:pt x="5227399" y="349337"/>
                  <a:pt x="5237870" y="357737"/>
                  <a:pt x="5247249" y="367116"/>
                </a:cubicBezTo>
                <a:cubicBezTo>
                  <a:pt x="5280074" y="334291"/>
                  <a:pt x="5321840" y="308448"/>
                  <a:pt x="5345723" y="268642"/>
                </a:cubicBezTo>
                <a:cubicBezTo>
                  <a:pt x="5359791" y="245196"/>
                  <a:pt x="5366343" y="215090"/>
                  <a:pt x="5387926" y="198303"/>
                </a:cubicBezTo>
                <a:cubicBezTo>
                  <a:pt x="5411336" y="180095"/>
                  <a:pt x="5472332" y="170168"/>
                  <a:pt x="5472332" y="170168"/>
                </a:cubicBezTo>
                <a:cubicBezTo>
                  <a:pt x="5486400" y="188925"/>
                  <a:pt x="5494430" y="214376"/>
                  <a:pt x="5514535" y="226439"/>
                </a:cubicBezTo>
                <a:cubicBezTo>
                  <a:pt x="5543808" y="244003"/>
                  <a:pt x="5580024" y="245778"/>
                  <a:pt x="5613009" y="254574"/>
                </a:cubicBezTo>
                <a:cubicBezTo>
                  <a:pt x="5771666" y="296883"/>
                  <a:pt x="5676698" y="266427"/>
                  <a:pt x="5767753" y="296777"/>
                </a:cubicBezTo>
                <a:cubicBezTo>
                  <a:pt x="5781821" y="310845"/>
                  <a:pt x="5798392" y="322791"/>
                  <a:pt x="5809956" y="338980"/>
                </a:cubicBezTo>
                <a:cubicBezTo>
                  <a:pt x="5834821" y="373791"/>
                  <a:pt x="5847842" y="428819"/>
                  <a:pt x="5866227" y="465590"/>
                </a:cubicBezTo>
                <a:cubicBezTo>
                  <a:pt x="5890851" y="514837"/>
                  <a:pt x="5963549" y="619184"/>
                  <a:pt x="5992836" y="648470"/>
                </a:cubicBezTo>
                <a:lnTo>
                  <a:pt x="6035040" y="690673"/>
                </a:lnTo>
                <a:cubicBezTo>
                  <a:pt x="6058486" y="685984"/>
                  <a:pt x="6084875" y="688907"/>
                  <a:pt x="6105378" y="676605"/>
                </a:cubicBezTo>
                <a:cubicBezTo>
                  <a:pt x="6170646" y="637444"/>
                  <a:pt x="6206641" y="551054"/>
                  <a:pt x="6246055" y="493725"/>
                </a:cubicBezTo>
                <a:cubicBezTo>
                  <a:pt x="6272621" y="455084"/>
                  <a:pt x="6305608" y="420948"/>
                  <a:pt x="6330461" y="381183"/>
                </a:cubicBezTo>
                <a:cubicBezTo>
                  <a:pt x="6352690" y="345617"/>
                  <a:pt x="6366847" y="305570"/>
                  <a:pt x="6386732" y="268642"/>
                </a:cubicBezTo>
                <a:cubicBezTo>
                  <a:pt x="6399695" y="244567"/>
                  <a:pt x="6416707" y="222759"/>
                  <a:pt x="6428935" y="198303"/>
                </a:cubicBezTo>
                <a:cubicBezTo>
                  <a:pt x="6571123" y="-86074"/>
                  <a:pt x="6352533" y="334373"/>
                  <a:pt x="6471138" y="57627"/>
                </a:cubicBezTo>
                <a:cubicBezTo>
                  <a:pt x="6476363" y="45436"/>
                  <a:pt x="6489895" y="38870"/>
                  <a:pt x="6499273" y="29491"/>
                </a:cubicBezTo>
                <a:cubicBezTo>
                  <a:pt x="6518030" y="43559"/>
                  <a:pt x="6537532" y="56684"/>
                  <a:pt x="6555544" y="71694"/>
                </a:cubicBezTo>
                <a:cubicBezTo>
                  <a:pt x="6586042" y="97109"/>
                  <a:pt x="6640175" y="168662"/>
                  <a:pt x="6654018" y="184236"/>
                </a:cubicBezTo>
                <a:cubicBezTo>
                  <a:pt x="6667235" y="199105"/>
                  <a:pt x="6682153" y="212371"/>
                  <a:pt x="6696221" y="226439"/>
                </a:cubicBezTo>
                <a:cubicBezTo>
                  <a:pt x="6748283" y="330564"/>
                  <a:pt x="6695269" y="239365"/>
                  <a:pt x="6766560" y="324913"/>
                </a:cubicBezTo>
                <a:cubicBezTo>
                  <a:pt x="6777384" y="337901"/>
                  <a:pt x="6781707" y="356292"/>
                  <a:pt x="6794695" y="367116"/>
                </a:cubicBezTo>
                <a:cubicBezTo>
                  <a:pt x="6810805" y="380541"/>
                  <a:pt x="6832209" y="385873"/>
                  <a:pt x="6850966" y="395251"/>
                </a:cubicBezTo>
                <a:lnTo>
                  <a:pt x="6921304" y="46559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067951" y="2602523"/>
            <a:ext cx="8201464" cy="844062"/>
          </a:xfrm>
          <a:custGeom>
            <a:avLst/>
            <a:gdLst>
              <a:gd name="connsiteX0" fmla="*/ 0 w 8201464"/>
              <a:gd name="connsiteY0" fmla="*/ 801859 h 844062"/>
              <a:gd name="connsiteX1" fmla="*/ 815926 w 8201464"/>
              <a:gd name="connsiteY1" fmla="*/ 717452 h 844062"/>
              <a:gd name="connsiteX2" fmla="*/ 928467 w 8201464"/>
              <a:gd name="connsiteY2" fmla="*/ 801859 h 844062"/>
              <a:gd name="connsiteX3" fmla="*/ 1012874 w 8201464"/>
              <a:gd name="connsiteY3" fmla="*/ 773723 h 844062"/>
              <a:gd name="connsiteX4" fmla="*/ 1026941 w 8201464"/>
              <a:gd name="connsiteY4" fmla="*/ 731520 h 844062"/>
              <a:gd name="connsiteX5" fmla="*/ 1069144 w 8201464"/>
              <a:gd name="connsiteY5" fmla="*/ 703385 h 844062"/>
              <a:gd name="connsiteX6" fmla="*/ 1111347 w 8201464"/>
              <a:gd name="connsiteY6" fmla="*/ 661182 h 844062"/>
              <a:gd name="connsiteX7" fmla="*/ 1139483 w 8201464"/>
              <a:gd name="connsiteY7" fmla="*/ 618979 h 844062"/>
              <a:gd name="connsiteX8" fmla="*/ 1181686 w 8201464"/>
              <a:gd name="connsiteY8" fmla="*/ 590843 h 844062"/>
              <a:gd name="connsiteX9" fmla="*/ 1223889 w 8201464"/>
              <a:gd name="connsiteY9" fmla="*/ 534572 h 844062"/>
              <a:gd name="connsiteX10" fmla="*/ 1322363 w 8201464"/>
              <a:gd name="connsiteY10" fmla="*/ 464234 h 844062"/>
              <a:gd name="connsiteX11" fmla="*/ 1392701 w 8201464"/>
              <a:gd name="connsiteY11" fmla="*/ 450166 h 844062"/>
              <a:gd name="connsiteX12" fmla="*/ 1603717 w 8201464"/>
              <a:gd name="connsiteY12" fmla="*/ 464234 h 844062"/>
              <a:gd name="connsiteX13" fmla="*/ 1645920 w 8201464"/>
              <a:gd name="connsiteY13" fmla="*/ 506437 h 844062"/>
              <a:gd name="connsiteX14" fmla="*/ 1702191 w 8201464"/>
              <a:gd name="connsiteY14" fmla="*/ 548640 h 844062"/>
              <a:gd name="connsiteX15" fmla="*/ 1758461 w 8201464"/>
              <a:gd name="connsiteY15" fmla="*/ 633046 h 844062"/>
              <a:gd name="connsiteX16" fmla="*/ 1786597 w 8201464"/>
              <a:gd name="connsiteY16" fmla="*/ 675249 h 844062"/>
              <a:gd name="connsiteX17" fmla="*/ 1814732 w 8201464"/>
              <a:gd name="connsiteY17" fmla="*/ 703385 h 844062"/>
              <a:gd name="connsiteX18" fmla="*/ 1828800 w 8201464"/>
              <a:gd name="connsiteY18" fmla="*/ 745588 h 844062"/>
              <a:gd name="connsiteX19" fmla="*/ 1885071 w 8201464"/>
              <a:gd name="connsiteY19" fmla="*/ 773723 h 844062"/>
              <a:gd name="connsiteX20" fmla="*/ 1997612 w 8201464"/>
              <a:gd name="connsiteY20" fmla="*/ 801859 h 844062"/>
              <a:gd name="connsiteX21" fmla="*/ 2152357 w 8201464"/>
              <a:gd name="connsiteY21" fmla="*/ 773723 h 844062"/>
              <a:gd name="connsiteX22" fmla="*/ 2180492 w 8201464"/>
              <a:gd name="connsiteY22" fmla="*/ 717452 h 844062"/>
              <a:gd name="connsiteX23" fmla="*/ 2236763 w 8201464"/>
              <a:gd name="connsiteY23" fmla="*/ 647114 h 844062"/>
              <a:gd name="connsiteX24" fmla="*/ 2293034 w 8201464"/>
              <a:gd name="connsiteY24" fmla="*/ 562708 h 844062"/>
              <a:gd name="connsiteX25" fmla="*/ 2349304 w 8201464"/>
              <a:gd name="connsiteY25" fmla="*/ 492369 h 844062"/>
              <a:gd name="connsiteX26" fmla="*/ 2391507 w 8201464"/>
              <a:gd name="connsiteY26" fmla="*/ 464234 h 844062"/>
              <a:gd name="connsiteX27" fmla="*/ 2447778 w 8201464"/>
              <a:gd name="connsiteY27" fmla="*/ 422031 h 844062"/>
              <a:gd name="connsiteX28" fmla="*/ 2686929 w 8201464"/>
              <a:gd name="connsiteY28" fmla="*/ 436099 h 844062"/>
              <a:gd name="connsiteX29" fmla="*/ 2743200 w 8201464"/>
              <a:gd name="connsiteY29" fmla="*/ 478302 h 844062"/>
              <a:gd name="connsiteX30" fmla="*/ 2827606 w 8201464"/>
              <a:gd name="connsiteY30" fmla="*/ 548640 h 844062"/>
              <a:gd name="connsiteX31" fmla="*/ 2883877 w 8201464"/>
              <a:gd name="connsiteY31" fmla="*/ 633046 h 844062"/>
              <a:gd name="connsiteX32" fmla="*/ 2912012 w 8201464"/>
              <a:gd name="connsiteY32" fmla="*/ 661182 h 844062"/>
              <a:gd name="connsiteX33" fmla="*/ 2954215 w 8201464"/>
              <a:gd name="connsiteY33" fmla="*/ 731520 h 844062"/>
              <a:gd name="connsiteX34" fmla="*/ 2982351 w 8201464"/>
              <a:gd name="connsiteY34" fmla="*/ 787791 h 844062"/>
              <a:gd name="connsiteX35" fmla="*/ 3038621 w 8201464"/>
              <a:gd name="connsiteY35" fmla="*/ 815926 h 844062"/>
              <a:gd name="connsiteX36" fmla="*/ 3207434 w 8201464"/>
              <a:gd name="connsiteY36" fmla="*/ 801859 h 844062"/>
              <a:gd name="connsiteX37" fmla="*/ 3334043 w 8201464"/>
              <a:gd name="connsiteY37" fmla="*/ 759655 h 844062"/>
              <a:gd name="connsiteX38" fmla="*/ 3362178 w 8201464"/>
              <a:gd name="connsiteY38" fmla="*/ 717452 h 844062"/>
              <a:gd name="connsiteX39" fmla="*/ 3376246 w 8201464"/>
              <a:gd name="connsiteY39" fmla="*/ 647114 h 844062"/>
              <a:gd name="connsiteX40" fmla="*/ 3390314 w 8201464"/>
              <a:gd name="connsiteY40" fmla="*/ 590843 h 844062"/>
              <a:gd name="connsiteX41" fmla="*/ 3418449 w 8201464"/>
              <a:gd name="connsiteY41" fmla="*/ 464234 h 844062"/>
              <a:gd name="connsiteX42" fmla="*/ 3432517 w 8201464"/>
              <a:gd name="connsiteY42" fmla="*/ 422031 h 844062"/>
              <a:gd name="connsiteX43" fmla="*/ 3460652 w 8201464"/>
              <a:gd name="connsiteY43" fmla="*/ 393895 h 844062"/>
              <a:gd name="connsiteX44" fmla="*/ 3474720 w 8201464"/>
              <a:gd name="connsiteY44" fmla="*/ 351692 h 844062"/>
              <a:gd name="connsiteX45" fmla="*/ 3587261 w 8201464"/>
              <a:gd name="connsiteY45" fmla="*/ 267286 h 844062"/>
              <a:gd name="connsiteX46" fmla="*/ 3629464 w 8201464"/>
              <a:gd name="connsiteY46" fmla="*/ 239151 h 844062"/>
              <a:gd name="connsiteX47" fmla="*/ 3671667 w 8201464"/>
              <a:gd name="connsiteY47" fmla="*/ 225083 h 844062"/>
              <a:gd name="connsiteX48" fmla="*/ 3896751 w 8201464"/>
              <a:gd name="connsiteY48" fmla="*/ 239151 h 844062"/>
              <a:gd name="connsiteX49" fmla="*/ 3967089 w 8201464"/>
              <a:gd name="connsiteY49" fmla="*/ 253219 h 844062"/>
              <a:gd name="connsiteX50" fmla="*/ 4079631 w 8201464"/>
              <a:gd name="connsiteY50" fmla="*/ 323557 h 844062"/>
              <a:gd name="connsiteX51" fmla="*/ 4206240 w 8201464"/>
              <a:gd name="connsiteY51" fmla="*/ 478302 h 844062"/>
              <a:gd name="connsiteX52" fmla="*/ 4220307 w 8201464"/>
              <a:gd name="connsiteY52" fmla="*/ 520505 h 844062"/>
              <a:gd name="connsiteX53" fmla="*/ 4262511 w 8201464"/>
              <a:gd name="connsiteY53" fmla="*/ 618979 h 844062"/>
              <a:gd name="connsiteX54" fmla="*/ 4276578 w 8201464"/>
              <a:gd name="connsiteY54" fmla="*/ 675249 h 844062"/>
              <a:gd name="connsiteX55" fmla="*/ 4318781 w 8201464"/>
              <a:gd name="connsiteY55" fmla="*/ 703385 h 844062"/>
              <a:gd name="connsiteX56" fmla="*/ 4698609 w 8201464"/>
              <a:gd name="connsiteY56" fmla="*/ 647114 h 844062"/>
              <a:gd name="connsiteX57" fmla="*/ 4740812 w 8201464"/>
              <a:gd name="connsiteY57" fmla="*/ 576775 h 844062"/>
              <a:gd name="connsiteX58" fmla="*/ 4797083 w 8201464"/>
              <a:gd name="connsiteY58" fmla="*/ 422031 h 844062"/>
              <a:gd name="connsiteX59" fmla="*/ 4811151 w 8201464"/>
              <a:gd name="connsiteY59" fmla="*/ 379828 h 844062"/>
              <a:gd name="connsiteX60" fmla="*/ 4839286 w 8201464"/>
              <a:gd name="connsiteY60" fmla="*/ 337625 h 844062"/>
              <a:gd name="connsiteX61" fmla="*/ 4853354 w 8201464"/>
              <a:gd name="connsiteY61" fmla="*/ 196948 h 844062"/>
              <a:gd name="connsiteX62" fmla="*/ 4881489 w 8201464"/>
              <a:gd name="connsiteY62" fmla="*/ 140677 h 844062"/>
              <a:gd name="connsiteX63" fmla="*/ 5022166 w 8201464"/>
              <a:gd name="connsiteY63" fmla="*/ 14068 h 844062"/>
              <a:gd name="connsiteX64" fmla="*/ 5092504 w 8201464"/>
              <a:gd name="connsiteY64" fmla="*/ 0 h 844062"/>
              <a:gd name="connsiteX65" fmla="*/ 5486400 w 8201464"/>
              <a:gd name="connsiteY65" fmla="*/ 42203 h 844062"/>
              <a:gd name="connsiteX66" fmla="*/ 5542671 w 8201464"/>
              <a:gd name="connsiteY66" fmla="*/ 84406 h 844062"/>
              <a:gd name="connsiteX67" fmla="*/ 5641144 w 8201464"/>
              <a:gd name="connsiteY67" fmla="*/ 211015 h 844062"/>
              <a:gd name="connsiteX68" fmla="*/ 5683347 w 8201464"/>
              <a:gd name="connsiteY68" fmla="*/ 309489 h 844062"/>
              <a:gd name="connsiteX69" fmla="*/ 5711483 w 8201464"/>
              <a:gd name="connsiteY69" fmla="*/ 393895 h 844062"/>
              <a:gd name="connsiteX70" fmla="*/ 5697415 w 8201464"/>
              <a:gd name="connsiteY70" fmla="*/ 492369 h 844062"/>
              <a:gd name="connsiteX71" fmla="*/ 5669280 w 8201464"/>
              <a:gd name="connsiteY71" fmla="*/ 520505 h 844062"/>
              <a:gd name="connsiteX72" fmla="*/ 5711483 w 8201464"/>
              <a:gd name="connsiteY72" fmla="*/ 562708 h 844062"/>
              <a:gd name="connsiteX73" fmla="*/ 5950634 w 8201464"/>
              <a:gd name="connsiteY73" fmla="*/ 618979 h 844062"/>
              <a:gd name="connsiteX74" fmla="*/ 6020972 w 8201464"/>
              <a:gd name="connsiteY74" fmla="*/ 647114 h 844062"/>
              <a:gd name="connsiteX75" fmla="*/ 6217920 w 8201464"/>
              <a:gd name="connsiteY75" fmla="*/ 633046 h 844062"/>
              <a:gd name="connsiteX76" fmla="*/ 6302326 w 8201464"/>
              <a:gd name="connsiteY76" fmla="*/ 450166 h 844062"/>
              <a:gd name="connsiteX77" fmla="*/ 6471138 w 8201464"/>
              <a:gd name="connsiteY77" fmla="*/ 253219 h 844062"/>
              <a:gd name="connsiteX78" fmla="*/ 6513341 w 8201464"/>
              <a:gd name="connsiteY78" fmla="*/ 225083 h 844062"/>
              <a:gd name="connsiteX79" fmla="*/ 6583680 w 8201464"/>
              <a:gd name="connsiteY79" fmla="*/ 211015 h 844062"/>
              <a:gd name="connsiteX80" fmla="*/ 6766560 w 8201464"/>
              <a:gd name="connsiteY80" fmla="*/ 225083 h 844062"/>
              <a:gd name="connsiteX81" fmla="*/ 6794695 w 8201464"/>
              <a:gd name="connsiteY81" fmla="*/ 253219 h 844062"/>
              <a:gd name="connsiteX82" fmla="*/ 6822831 w 8201464"/>
              <a:gd name="connsiteY82" fmla="*/ 309489 h 844062"/>
              <a:gd name="connsiteX83" fmla="*/ 6879101 w 8201464"/>
              <a:gd name="connsiteY83" fmla="*/ 422031 h 844062"/>
              <a:gd name="connsiteX84" fmla="*/ 6893169 w 8201464"/>
              <a:gd name="connsiteY84" fmla="*/ 464234 h 844062"/>
              <a:gd name="connsiteX85" fmla="*/ 6907237 w 8201464"/>
              <a:gd name="connsiteY85" fmla="*/ 520505 h 844062"/>
              <a:gd name="connsiteX86" fmla="*/ 6935372 w 8201464"/>
              <a:gd name="connsiteY86" fmla="*/ 562708 h 844062"/>
              <a:gd name="connsiteX87" fmla="*/ 6977575 w 8201464"/>
              <a:gd name="connsiteY87" fmla="*/ 633046 h 844062"/>
              <a:gd name="connsiteX88" fmla="*/ 6991643 w 8201464"/>
              <a:gd name="connsiteY88" fmla="*/ 675249 h 844062"/>
              <a:gd name="connsiteX89" fmla="*/ 7090117 w 8201464"/>
              <a:gd name="connsiteY89" fmla="*/ 773723 h 844062"/>
              <a:gd name="connsiteX90" fmla="*/ 7174523 w 8201464"/>
              <a:gd name="connsiteY90" fmla="*/ 844062 h 844062"/>
              <a:gd name="connsiteX91" fmla="*/ 7272997 w 8201464"/>
              <a:gd name="connsiteY91" fmla="*/ 815926 h 844062"/>
              <a:gd name="connsiteX92" fmla="*/ 7371471 w 8201464"/>
              <a:gd name="connsiteY92" fmla="*/ 745588 h 844062"/>
              <a:gd name="connsiteX93" fmla="*/ 7427741 w 8201464"/>
              <a:gd name="connsiteY93" fmla="*/ 633046 h 844062"/>
              <a:gd name="connsiteX94" fmla="*/ 7498080 w 8201464"/>
              <a:gd name="connsiteY94" fmla="*/ 548640 h 844062"/>
              <a:gd name="connsiteX95" fmla="*/ 7526215 w 8201464"/>
              <a:gd name="connsiteY95" fmla="*/ 492369 h 844062"/>
              <a:gd name="connsiteX96" fmla="*/ 7624689 w 8201464"/>
              <a:gd name="connsiteY96" fmla="*/ 393895 h 844062"/>
              <a:gd name="connsiteX97" fmla="*/ 7751298 w 8201464"/>
              <a:gd name="connsiteY97" fmla="*/ 351692 h 844062"/>
              <a:gd name="connsiteX98" fmla="*/ 7821637 w 8201464"/>
              <a:gd name="connsiteY98" fmla="*/ 365760 h 844062"/>
              <a:gd name="connsiteX99" fmla="*/ 7891975 w 8201464"/>
              <a:gd name="connsiteY99" fmla="*/ 450166 h 844062"/>
              <a:gd name="connsiteX100" fmla="*/ 7920111 w 8201464"/>
              <a:gd name="connsiteY100" fmla="*/ 506437 h 844062"/>
              <a:gd name="connsiteX101" fmla="*/ 7962314 w 8201464"/>
              <a:gd name="connsiteY101" fmla="*/ 534572 h 844062"/>
              <a:gd name="connsiteX102" fmla="*/ 7990449 w 8201464"/>
              <a:gd name="connsiteY102" fmla="*/ 562708 h 844062"/>
              <a:gd name="connsiteX103" fmla="*/ 8074855 w 8201464"/>
              <a:gd name="connsiteY103" fmla="*/ 661182 h 844062"/>
              <a:gd name="connsiteX104" fmla="*/ 8117058 w 8201464"/>
              <a:gd name="connsiteY104" fmla="*/ 703385 h 844062"/>
              <a:gd name="connsiteX105" fmla="*/ 8187397 w 8201464"/>
              <a:gd name="connsiteY105" fmla="*/ 745588 h 844062"/>
              <a:gd name="connsiteX106" fmla="*/ 8201464 w 8201464"/>
              <a:gd name="connsiteY106" fmla="*/ 745588 h 84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201464" h="844062">
                <a:moveTo>
                  <a:pt x="0" y="801859"/>
                </a:moveTo>
                <a:cubicBezTo>
                  <a:pt x="271975" y="773723"/>
                  <a:pt x="542499" y="717452"/>
                  <a:pt x="815926" y="717452"/>
                </a:cubicBezTo>
                <a:cubicBezTo>
                  <a:pt x="862818" y="717452"/>
                  <a:pt x="883379" y="788977"/>
                  <a:pt x="928467" y="801859"/>
                </a:cubicBezTo>
                <a:cubicBezTo>
                  <a:pt x="956984" y="810007"/>
                  <a:pt x="1012874" y="773723"/>
                  <a:pt x="1012874" y="773723"/>
                </a:cubicBezTo>
                <a:cubicBezTo>
                  <a:pt x="1017563" y="759655"/>
                  <a:pt x="1017678" y="743099"/>
                  <a:pt x="1026941" y="731520"/>
                </a:cubicBezTo>
                <a:cubicBezTo>
                  <a:pt x="1037503" y="718318"/>
                  <a:pt x="1056156" y="714209"/>
                  <a:pt x="1069144" y="703385"/>
                </a:cubicBezTo>
                <a:cubicBezTo>
                  <a:pt x="1084428" y="690649"/>
                  <a:pt x="1098611" y="676465"/>
                  <a:pt x="1111347" y="661182"/>
                </a:cubicBezTo>
                <a:cubicBezTo>
                  <a:pt x="1122171" y="648193"/>
                  <a:pt x="1127528" y="630934"/>
                  <a:pt x="1139483" y="618979"/>
                </a:cubicBezTo>
                <a:cubicBezTo>
                  <a:pt x="1151438" y="607024"/>
                  <a:pt x="1169731" y="602798"/>
                  <a:pt x="1181686" y="590843"/>
                </a:cubicBezTo>
                <a:cubicBezTo>
                  <a:pt x="1198265" y="574264"/>
                  <a:pt x="1207310" y="551151"/>
                  <a:pt x="1223889" y="534572"/>
                </a:cubicBezTo>
                <a:cubicBezTo>
                  <a:pt x="1225831" y="532630"/>
                  <a:pt x="1309582" y="469027"/>
                  <a:pt x="1322363" y="464234"/>
                </a:cubicBezTo>
                <a:cubicBezTo>
                  <a:pt x="1344751" y="455838"/>
                  <a:pt x="1369255" y="454855"/>
                  <a:pt x="1392701" y="450166"/>
                </a:cubicBezTo>
                <a:cubicBezTo>
                  <a:pt x="1463040" y="454855"/>
                  <a:pt x="1534901" y="448942"/>
                  <a:pt x="1603717" y="464234"/>
                </a:cubicBezTo>
                <a:cubicBezTo>
                  <a:pt x="1623138" y="468550"/>
                  <a:pt x="1630815" y="493490"/>
                  <a:pt x="1645920" y="506437"/>
                </a:cubicBezTo>
                <a:cubicBezTo>
                  <a:pt x="1663722" y="521696"/>
                  <a:pt x="1683434" y="534572"/>
                  <a:pt x="1702191" y="548640"/>
                </a:cubicBezTo>
                <a:lnTo>
                  <a:pt x="1758461" y="633046"/>
                </a:lnTo>
                <a:cubicBezTo>
                  <a:pt x="1767840" y="647114"/>
                  <a:pt x="1774642" y="663293"/>
                  <a:pt x="1786597" y="675249"/>
                </a:cubicBezTo>
                <a:lnTo>
                  <a:pt x="1814732" y="703385"/>
                </a:lnTo>
                <a:cubicBezTo>
                  <a:pt x="1819421" y="717453"/>
                  <a:pt x="1818314" y="735103"/>
                  <a:pt x="1828800" y="745588"/>
                </a:cubicBezTo>
                <a:cubicBezTo>
                  <a:pt x="1843629" y="760417"/>
                  <a:pt x="1865796" y="765462"/>
                  <a:pt x="1885071" y="773723"/>
                </a:cubicBezTo>
                <a:cubicBezTo>
                  <a:pt x="1922923" y="789945"/>
                  <a:pt x="1956324" y="793601"/>
                  <a:pt x="1997612" y="801859"/>
                </a:cubicBezTo>
                <a:cubicBezTo>
                  <a:pt x="2049194" y="792480"/>
                  <a:pt x="2104755" y="795693"/>
                  <a:pt x="2152357" y="773723"/>
                </a:cubicBezTo>
                <a:cubicBezTo>
                  <a:pt x="2171398" y="764935"/>
                  <a:pt x="2170088" y="735660"/>
                  <a:pt x="2180492" y="717452"/>
                </a:cubicBezTo>
                <a:cubicBezTo>
                  <a:pt x="2204154" y="676043"/>
                  <a:pt x="2205952" y="677924"/>
                  <a:pt x="2236763" y="647114"/>
                </a:cubicBezTo>
                <a:cubicBezTo>
                  <a:pt x="2293474" y="533689"/>
                  <a:pt x="2235747" y="634316"/>
                  <a:pt x="2293034" y="562708"/>
                </a:cubicBezTo>
                <a:cubicBezTo>
                  <a:pt x="2325530" y="522088"/>
                  <a:pt x="2311564" y="522561"/>
                  <a:pt x="2349304" y="492369"/>
                </a:cubicBezTo>
                <a:cubicBezTo>
                  <a:pt x="2362506" y="481807"/>
                  <a:pt x="2377749" y="474061"/>
                  <a:pt x="2391507" y="464234"/>
                </a:cubicBezTo>
                <a:cubicBezTo>
                  <a:pt x="2410586" y="450606"/>
                  <a:pt x="2429021" y="436099"/>
                  <a:pt x="2447778" y="422031"/>
                </a:cubicBezTo>
                <a:cubicBezTo>
                  <a:pt x="2527495" y="426720"/>
                  <a:pt x="2608485" y="421157"/>
                  <a:pt x="2686929" y="436099"/>
                </a:cubicBezTo>
                <a:cubicBezTo>
                  <a:pt x="2709961" y="440486"/>
                  <a:pt x="2724121" y="464674"/>
                  <a:pt x="2743200" y="478302"/>
                </a:cubicBezTo>
                <a:cubicBezTo>
                  <a:pt x="2783841" y="507331"/>
                  <a:pt x="2794765" y="506416"/>
                  <a:pt x="2827606" y="548640"/>
                </a:cubicBezTo>
                <a:cubicBezTo>
                  <a:pt x="2848366" y="575332"/>
                  <a:pt x="2859967" y="609135"/>
                  <a:pt x="2883877" y="633046"/>
                </a:cubicBezTo>
                <a:cubicBezTo>
                  <a:pt x="2893255" y="642425"/>
                  <a:pt x="2904303" y="650389"/>
                  <a:pt x="2912012" y="661182"/>
                </a:cubicBezTo>
                <a:cubicBezTo>
                  <a:pt x="2927904" y="683432"/>
                  <a:pt x="2940936" y="707618"/>
                  <a:pt x="2954215" y="731520"/>
                </a:cubicBezTo>
                <a:cubicBezTo>
                  <a:pt x="2964400" y="749852"/>
                  <a:pt x="2967522" y="772962"/>
                  <a:pt x="2982351" y="787791"/>
                </a:cubicBezTo>
                <a:cubicBezTo>
                  <a:pt x="2997179" y="802619"/>
                  <a:pt x="3019864" y="806548"/>
                  <a:pt x="3038621" y="815926"/>
                </a:cubicBezTo>
                <a:cubicBezTo>
                  <a:pt x="3094892" y="811237"/>
                  <a:pt x="3151965" y="812425"/>
                  <a:pt x="3207434" y="801859"/>
                </a:cubicBezTo>
                <a:cubicBezTo>
                  <a:pt x="3251134" y="793535"/>
                  <a:pt x="3334043" y="759655"/>
                  <a:pt x="3334043" y="759655"/>
                </a:cubicBezTo>
                <a:cubicBezTo>
                  <a:pt x="3343421" y="745587"/>
                  <a:pt x="3356241" y="733283"/>
                  <a:pt x="3362178" y="717452"/>
                </a:cubicBezTo>
                <a:cubicBezTo>
                  <a:pt x="3370574" y="695064"/>
                  <a:pt x="3371059" y="670455"/>
                  <a:pt x="3376246" y="647114"/>
                </a:cubicBezTo>
                <a:cubicBezTo>
                  <a:pt x="3380440" y="628240"/>
                  <a:pt x="3385967" y="609682"/>
                  <a:pt x="3390314" y="590843"/>
                </a:cubicBezTo>
                <a:cubicBezTo>
                  <a:pt x="3400035" y="548718"/>
                  <a:pt x="3407964" y="506176"/>
                  <a:pt x="3418449" y="464234"/>
                </a:cubicBezTo>
                <a:cubicBezTo>
                  <a:pt x="3422045" y="449848"/>
                  <a:pt x="3424888" y="434747"/>
                  <a:pt x="3432517" y="422031"/>
                </a:cubicBezTo>
                <a:cubicBezTo>
                  <a:pt x="3439341" y="410658"/>
                  <a:pt x="3451274" y="403274"/>
                  <a:pt x="3460652" y="393895"/>
                </a:cubicBezTo>
                <a:cubicBezTo>
                  <a:pt x="3465341" y="379827"/>
                  <a:pt x="3464235" y="362177"/>
                  <a:pt x="3474720" y="351692"/>
                </a:cubicBezTo>
                <a:cubicBezTo>
                  <a:pt x="3507878" y="318534"/>
                  <a:pt x="3548244" y="293297"/>
                  <a:pt x="3587261" y="267286"/>
                </a:cubicBezTo>
                <a:cubicBezTo>
                  <a:pt x="3601329" y="257908"/>
                  <a:pt x="3614342" y="246712"/>
                  <a:pt x="3629464" y="239151"/>
                </a:cubicBezTo>
                <a:cubicBezTo>
                  <a:pt x="3642727" y="232519"/>
                  <a:pt x="3657599" y="229772"/>
                  <a:pt x="3671667" y="225083"/>
                </a:cubicBezTo>
                <a:cubicBezTo>
                  <a:pt x="3746695" y="229772"/>
                  <a:pt x="3821915" y="232024"/>
                  <a:pt x="3896751" y="239151"/>
                </a:cubicBezTo>
                <a:cubicBezTo>
                  <a:pt x="3920554" y="241418"/>
                  <a:pt x="3945379" y="243199"/>
                  <a:pt x="3967089" y="253219"/>
                </a:cubicBezTo>
                <a:cubicBezTo>
                  <a:pt x="4007255" y="271757"/>
                  <a:pt x="4079631" y="323557"/>
                  <a:pt x="4079631" y="323557"/>
                </a:cubicBezTo>
                <a:cubicBezTo>
                  <a:pt x="4175974" y="452015"/>
                  <a:pt x="4130879" y="402941"/>
                  <a:pt x="4206240" y="478302"/>
                </a:cubicBezTo>
                <a:cubicBezTo>
                  <a:pt x="4210929" y="492370"/>
                  <a:pt x="4214466" y="506875"/>
                  <a:pt x="4220307" y="520505"/>
                </a:cubicBezTo>
                <a:cubicBezTo>
                  <a:pt x="4252464" y="595537"/>
                  <a:pt x="4243658" y="552992"/>
                  <a:pt x="4262511" y="618979"/>
                </a:cubicBezTo>
                <a:cubicBezTo>
                  <a:pt x="4267822" y="637569"/>
                  <a:pt x="4265854" y="659162"/>
                  <a:pt x="4276578" y="675249"/>
                </a:cubicBezTo>
                <a:cubicBezTo>
                  <a:pt x="4285956" y="689317"/>
                  <a:pt x="4304713" y="694006"/>
                  <a:pt x="4318781" y="703385"/>
                </a:cubicBezTo>
                <a:cubicBezTo>
                  <a:pt x="4410228" y="699409"/>
                  <a:pt x="4611473" y="751676"/>
                  <a:pt x="4698609" y="647114"/>
                </a:cubicBezTo>
                <a:cubicBezTo>
                  <a:pt x="4881265" y="427929"/>
                  <a:pt x="4555153" y="762441"/>
                  <a:pt x="4740812" y="576775"/>
                </a:cubicBezTo>
                <a:cubicBezTo>
                  <a:pt x="4779961" y="478901"/>
                  <a:pt x="4760961" y="530393"/>
                  <a:pt x="4797083" y="422031"/>
                </a:cubicBezTo>
                <a:cubicBezTo>
                  <a:pt x="4801772" y="407963"/>
                  <a:pt x="4802926" y="392166"/>
                  <a:pt x="4811151" y="379828"/>
                </a:cubicBezTo>
                <a:lnTo>
                  <a:pt x="4839286" y="337625"/>
                </a:lnTo>
                <a:cubicBezTo>
                  <a:pt x="4843975" y="290733"/>
                  <a:pt x="4843480" y="243028"/>
                  <a:pt x="4853354" y="196948"/>
                </a:cubicBezTo>
                <a:cubicBezTo>
                  <a:pt x="4857748" y="176443"/>
                  <a:pt x="4869856" y="158126"/>
                  <a:pt x="4881489" y="140677"/>
                </a:cubicBezTo>
                <a:cubicBezTo>
                  <a:pt x="4920667" y="81909"/>
                  <a:pt x="4955816" y="44227"/>
                  <a:pt x="5022166" y="14068"/>
                </a:cubicBezTo>
                <a:cubicBezTo>
                  <a:pt x="5043933" y="4174"/>
                  <a:pt x="5069058" y="4689"/>
                  <a:pt x="5092504" y="0"/>
                </a:cubicBezTo>
                <a:cubicBezTo>
                  <a:pt x="5198764" y="4830"/>
                  <a:pt x="5370896" y="-15549"/>
                  <a:pt x="5486400" y="42203"/>
                </a:cubicBezTo>
                <a:cubicBezTo>
                  <a:pt x="5507371" y="52688"/>
                  <a:pt x="5526828" y="67123"/>
                  <a:pt x="5542671" y="84406"/>
                </a:cubicBezTo>
                <a:cubicBezTo>
                  <a:pt x="5578799" y="123818"/>
                  <a:pt x="5641144" y="211015"/>
                  <a:pt x="5641144" y="211015"/>
                </a:cubicBezTo>
                <a:cubicBezTo>
                  <a:pt x="5686426" y="346860"/>
                  <a:pt x="5613817" y="135667"/>
                  <a:pt x="5683347" y="309489"/>
                </a:cubicBezTo>
                <a:cubicBezTo>
                  <a:pt x="5694362" y="337025"/>
                  <a:pt x="5711483" y="393895"/>
                  <a:pt x="5711483" y="393895"/>
                </a:cubicBezTo>
                <a:cubicBezTo>
                  <a:pt x="5706794" y="426720"/>
                  <a:pt x="5707900" y="460913"/>
                  <a:pt x="5697415" y="492369"/>
                </a:cubicBezTo>
                <a:cubicBezTo>
                  <a:pt x="5693221" y="504952"/>
                  <a:pt x="5666679" y="507499"/>
                  <a:pt x="5669280" y="520505"/>
                </a:cubicBezTo>
                <a:cubicBezTo>
                  <a:pt x="5673182" y="540013"/>
                  <a:pt x="5693011" y="555319"/>
                  <a:pt x="5711483" y="562708"/>
                </a:cubicBezTo>
                <a:cubicBezTo>
                  <a:pt x="5924066" y="647741"/>
                  <a:pt x="5814938" y="578270"/>
                  <a:pt x="5950634" y="618979"/>
                </a:cubicBezTo>
                <a:cubicBezTo>
                  <a:pt x="5974821" y="626235"/>
                  <a:pt x="5997526" y="637736"/>
                  <a:pt x="6020972" y="647114"/>
                </a:cubicBezTo>
                <a:cubicBezTo>
                  <a:pt x="6086621" y="642425"/>
                  <a:pt x="6159052" y="662480"/>
                  <a:pt x="6217920" y="633046"/>
                </a:cubicBezTo>
                <a:cubicBezTo>
                  <a:pt x="6245778" y="619117"/>
                  <a:pt x="6282521" y="486475"/>
                  <a:pt x="6302326" y="450166"/>
                </a:cubicBezTo>
                <a:cubicBezTo>
                  <a:pt x="6338690" y="383498"/>
                  <a:pt x="6412089" y="292586"/>
                  <a:pt x="6471138" y="253219"/>
                </a:cubicBezTo>
                <a:cubicBezTo>
                  <a:pt x="6485206" y="243840"/>
                  <a:pt x="6497510" y="231020"/>
                  <a:pt x="6513341" y="225083"/>
                </a:cubicBezTo>
                <a:cubicBezTo>
                  <a:pt x="6535729" y="216687"/>
                  <a:pt x="6560234" y="215704"/>
                  <a:pt x="6583680" y="211015"/>
                </a:cubicBezTo>
                <a:cubicBezTo>
                  <a:pt x="6644640" y="215704"/>
                  <a:pt x="6706607" y="213092"/>
                  <a:pt x="6766560" y="225083"/>
                </a:cubicBezTo>
                <a:cubicBezTo>
                  <a:pt x="6779566" y="227684"/>
                  <a:pt x="6787338" y="242183"/>
                  <a:pt x="6794695" y="253219"/>
                </a:cubicBezTo>
                <a:cubicBezTo>
                  <a:pt x="6806328" y="270668"/>
                  <a:pt x="6812426" y="291281"/>
                  <a:pt x="6822831" y="309489"/>
                </a:cubicBezTo>
                <a:cubicBezTo>
                  <a:pt x="6872276" y="396017"/>
                  <a:pt x="6833779" y="301173"/>
                  <a:pt x="6879101" y="422031"/>
                </a:cubicBezTo>
                <a:cubicBezTo>
                  <a:pt x="6884308" y="435916"/>
                  <a:pt x="6889095" y="449976"/>
                  <a:pt x="6893169" y="464234"/>
                </a:cubicBezTo>
                <a:cubicBezTo>
                  <a:pt x="6898481" y="482824"/>
                  <a:pt x="6899621" y="502734"/>
                  <a:pt x="6907237" y="520505"/>
                </a:cubicBezTo>
                <a:cubicBezTo>
                  <a:pt x="6913897" y="536045"/>
                  <a:pt x="6926411" y="548371"/>
                  <a:pt x="6935372" y="562708"/>
                </a:cubicBezTo>
                <a:cubicBezTo>
                  <a:pt x="6949863" y="585894"/>
                  <a:pt x="6965347" y="608590"/>
                  <a:pt x="6977575" y="633046"/>
                </a:cubicBezTo>
                <a:cubicBezTo>
                  <a:pt x="6984207" y="646309"/>
                  <a:pt x="6982380" y="663670"/>
                  <a:pt x="6991643" y="675249"/>
                </a:cubicBezTo>
                <a:cubicBezTo>
                  <a:pt x="7020642" y="711498"/>
                  <a:pt x="7057292" y="740898"/>
                  <a:pt x="7090117" y="773723"/>
                </a:cubicBezTo>
                <a:cubicBezTo>
                  <a:pt x="7134836" y="818442"/>
                  <a:pt x="7107633" y="793895"/>
                  <a:pt x="7174523" y="844062"/>
                </a:cubicBezTo>
                <a:cubicBezTo>
                  <a:pt x="7207348" y="834683"/>
                  <a:pt x="7241485" y="829056"/>
                  <a:pt x="7272997" y="815926"/>
                </a:cubicBezTo>
                <a:cubicBezTo>
                  <a:pt x="7329026" y="792580"/>
                  <a:pt x="7336458" y="780599"/>
                  <a:pt x="7371471" y="745588"/>
                </a:cubicBezTo>
                <a:cubicBezTo>
                  <a:pt x="7390228" y="708074"/>
                  <a:pt x="7398083" y="662703"/>
                  <a:pt x="7427741" y="633046"/>
                </a:cubicBezTo>
                <a:cubicBezTo>
                  <a:pt x="7459846" y="600942"/>
                  <a:pt x="7470212" y="593230"/>
                  <a:pt x="7498080" y="548640"/>
                </a:cubicBezTo>
                <a:cubicBezTo>
                  <a:pt x="7509194" y="530857"/>
                  <a:pt x="7512935" y="508600"/>
                  <a:pt x="7526215" y="492369"/>
                </a:cubicBezTo>
                <a:cubicBezTo>
                  <a:pt x="7555611" y="456441"/>
                  <a:pt x="7580650" y="408575"/>
                  <a:pt x="7624689" y="393895"/>
                </a:cubicBezTo>
                <a:lnTo>
                  <a:pt x="7751298" y="351692"/>
                </a:lnTo>
                <a:cubicBezTo>
                  <a:pt x="7774744" y="356381"/>
                  <a:pt x="7800251" y="355067"/>
                  <a:pt x="7821637" y="365760"/>
                </a:cubicBezTo>
                <a:cubicBezTo>
                  <a:pt x="7844914" y="377399"/>
                  <a:pt x="7879048" y="427544"/>
                  <a:pt x="7891975" y="450166"/>
                </a:cubicBezTo>
                <a:cubicBezTo>
                  <a:pt x="7902380" y="468374"/>
                  <a:pt x="7906686" y="490327"/>
                  <a:pt x="7920111" y="506437"/>
                </a:cubicBezTo>
                <a:cubicBezTo>
                  <a:pt x="7930935" y="519425"/>
                  <a:pt x="7949112" y="524010"/>
                  <a:pt x="7962314" y="534572"/>
                </a:cubicBezTo>
                <a:cubicBezTo>
                  <a:pt x="7972671" y="542858"/>
                  <a:pt x="7982164" y="552351"/>
                  <a:pt x="7990449" y="562708"/>
                </a:cubicBezTo>
                <a:cubicBezTo>
                  <a:pt x="8076141" y="669825"/>
                  <a:pt x="7939411" y="525738"/>
                  <a:pt x="8074855" y="661182"/>
                </a:cubicBezTo>
                <a:lnTo>
                  <a:pt x="8117058" y="703385"/>
                </a:lnTo>
                <a:cubicBezTo>
                  <a:pt x="8150234" y="736560"/>
                  <a:pt x="8138700" y="733413"/>
                  <a:pt x="8187397" y="745588"/>
                </a:cubicBezTo>
                <a:cubicBezTo>
                  <a:pt x="8191946" y="746725"/>
                  <a:pt x="8196775" y="745588"/>
                  <a:pt x="8201464" y="7455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2236763" y="3938954"/>
            <a:ext cx="1702191" cy="520504"/>
          </a:xfrm>
          <a:custGeom>
            <a:avLst/>
            <a:gdLst>
              <a:gd name="connsiteX0" fmla="*/ 0 w 1702191"/>
              <a:gd name="connsiteY0" fmla="*/ 520504 h 520504"/>
              <a:gd name="connsiteX1" fmla="*/ 604911 w 1702191"/>
              <a:gd name="connsiteY1" fmla="*/ 56271 h 520504"/>
              <a:gd name="connsiteX2" fmla="*/ 618979 w 1702191"/>
              <a:gd name="connsiteY2" fmla="*/ 14068 h 520504"/>
              <a:gd name="connsiteX3" fmla="*/ 717452 w 1702191"/>
              <a:gd name="connsiteY3" fmla="*/ 98474 h 520504"/>
              <a:gd name="connsiteX4" fmla="*/ 759655 w 1702191"/>
              <a:gd name="connsiteY4" fmla="*/ 211015 h 520504"/>
              <a:gd name="connsiteX5" fmla="*/ 773723 w 1702191"/>
              <a:gd name="connsiteY5" fmla="*/ 253218 h 520504"/>
              <a:gd name="connsiteX6" fmla="*/ 801859 w 1702191"/>
              <a:gd name="connsiteY6" fmla="*/ 295421 h 520504"/>
              <a:gd name="connsiteX7" fmla="*/ 900332 w 1702191"/>
              <a:gd name="connsiteY7" fmla="*/ 196948 h 520504"/>
              <a:gd name="connsiteX8" fmla="*/ 984739 w 1702191"/>
              <a:gd name="connsiteY8" fmla="*/ 56271 h 520504"/>
              <a:gd name="connsiteX9" fmla="*/ 1069145 w 1702191"/>
              <a:gd name="connsiteY9" fmla="*/ 0 h 520504"/>
              <a:gd name="connsiteX10" fmla="*/ 1111348 w 1702191"/>
              <a:gd name="connsiteY10" fmla="*/ 126609 h 520504"/>
              <a:gd name="connsiteX11" fmla="*/ 1139483 w 1702191"/>
              <a:gd name="connsiteY11" fmla="*/ 182880 h 520504"/>
              <a:gd name="connsiteX12" fmla="*/ 1181686 w 1702191"/>
              <a:gd name="connsiteY12" fmla="*/ 281354 h 520504"/>
              <a:gd name="connsiteX13" fmla="*/ 1223889 w 1702191"/>
              <a:gd name="connsiteY13" fmla="*/ 295421 h 520504"/>
              <a:gd name="connsiteX14" fmla="*/ 1252025 w 1702191"/>
              <a:gd name="connsiteY14" fmla="*/ 239151 h 520504"/>
              <a:gd name="connsiteX15" fmla="*/ 1294228 w 1702191"/>
              <a:gd name="connsiteY15" fmla="*/ 182880 h 520504"/>
              <a:gd name="connsiteX16" fmla="*/ 1322363 w 1702191"/>
              <a:gd name="connsiteY16" fmla="*/ 140677 h 520504"/>
              <a:gd name="connsiteX17" fmla="*/ 1364566 w 1702191"/>
              <a:gd name="connsiteY17" fmla="*/ 154744 h 520504"/>
              <a:gd name="connsiteX18" fmla="*/ 1434905 w 1702191"/>
              <a:gd name="connsiteY18" fmla="*/ 267286 h 520504"/>
              <a:gd name="connsiteX19" fmla="*/ 1477108 w 1702191"/>
              <a:gd name="connsiteY19" fmla="*/ 323557 h 520504"/>
              <a:gd name="connsiteX20" fmla="*/ 1505243 w 1702191"/>
              <a:gd name="connsiteY20" fmla="*/ 422031 h 520504"/>
              <a:gd name="connsiteX21" fmla="*/ 1533379 w 1702191"/>
              <a:gd name="connsiteY21" fmla="*/ 450166 h 520504"/>
              <a:gd name="connsiteX22" fmla="*/ 1575582 w 1702191"/>
              <a:gd name="connsiteY22" fmla="*/ 323557 h 520504"/>
              <a:gd name="connsiteX23" fmla="*/ 1603717 w 1702191"/>
              <a:gd name="connsiteY23" fmla="*/ 281354 h 520504"/>
              <a:gd name="connsiteX24" fmla="*/ 1631852 w 1702191"/>
              <a:gd name="connsiteY24" fmla="*/ 196948 h 520504"/>
              <a:gd name="connsiteX25" fmla="*/ 1659988 w 1702191"/>
              <a:gd name="connsiteY25" fmla="*/ 239151 h 520504"/>
              <a:gd name="connsiteX26" fmla="*/ 1674055 w 1702191"/>
              <a:gd name="connsiteY26" fmla="*/ 309489 h 520504"/>
              <a:gd name="connsiteX27" fmla="*/ 1688123 w 1702191"/>
              <a:gd name="connsiteY27" fmla="*/ 351692 h 520504"/>
              <a:gd name="connsiteX28" fmla="*/ 1702191 w 1702191"/>
              <a:gd name="connsiteY28" fmla="*/ 337624 h 5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02191" h="520504">
                <a:moveTo>
                  <a:pt x="0" y="520504"/>
                </a:moveTo>
                <a:cubicBezTo>
                  <a:pt x="201637" y="365760"/>
                  <a:pt x="408193" y="217222"/>
                  <a:pt x="604911" y="56271"/>
                </a:cubicBezTo>
                <a:cubicBezTo>
                  <a:pt x="616388" y="46881"/>
                  <a:pt x="605095" y="8861"/>
                  <a:pt x="618979" y="14068"/>
                </a:cubicBezTo>
                <a:cubicBezTo>
                  <a:pt x="659459" y="29248"/>
                  <a:pt x="684628" y="70339"/>
                  <a:pt x="717452" y="98474"/>
                </a:cubicBezTo>
                <a:cubicBezTo>
                  <a:pt x="749384" y="194267"/>
                  <a:pt x="709191" y="76445"/>
                  <a:pt x="759655" y="211015"/>
                </a:cubicBezTo>
                <a:cubicBezTo>
                  <a:pt x="764862" y="224899"/>
                  <a:pt x="767091" y="239955"/>
                  <a:pt x="773723" y="253218"/>
                </a:cubicBezTo>
                <a:cubicBezTo>
                  <a:pt x="781284" y="268340"/>
                  <a:pt x="792480" y="281353"/>
                  <a:pt x="801859" y="295421"/>
                </a:cubicBezTo>
                <a:cubicBezTo>
                  <a:pt x="834683" y="262597"/>
                  <a:pt x="876449" y="236753"/>
                  <a:pt x="900332" y="196948"/>
                </a:cubicBezTo>
                <a:cubicBezTo>
                  <a:pt x="928468" y="150056"/>
                  <a:pt x="939238" y="86605"/>
                  <a:pt x="984739" y="56271"/>
                </a:cubicBezTo>
                <a:lnTo>
                  <a:pt x="1069145" y="0"/>
                </a:lnTo>
                <a:cubicBezTo>
                  <a:pt x="1085475" y="65323"/>
                  <a:pt x="1081075" y="58494"/>
                  <a:pt x="1111348" y="126609"/>
                </a:cubicBezTo>
                <a:cubicBezTo>
                  <a:pt x="1119865" y="145772"/>
                  <a:pt x="1131222" y="163605"/>
                  <a:pt x="1139483" y="182880"/>
                </a:cubicBezTo>
                <a:cubicBezTo>
                  <a:pt x="1152093" y="212304"/>
                  <a:pt x="1158360" y="258028"/>
                  <a:pt x="1181686" y="281354"/>
                </a:cubicBezTo>
                <a:cubicBezTo>
                  <a:pt x="1192171" y="291839"/>
                  <a:pt x="1209821" y="290732"/>
                  <a:pt x="1223889" y="295421"/>
                </a:cubicBezTo>
                <a:cubicBezTo>
                  <a:pt x="1233268" y="276664"/>
                  <a:pt x="1240910" y="256934"/>
                  <a:pt x="1252025" y="239151"/>
                </a:cubicBezTo>
                <a:cubicBezTo>
                  <a:pt x="1264452" y="219269"/>
                  <a:pt x="1280600" y="201959"/>
                  <a:pt x="1294228" y="182880"/>
                </a:cubicBezTo>
                <a:cubicBezTo>
                  <a:pt x="1304055" y="169122"/>
                  <a:pt x="1312985" y="154745"/>
                  <a:pt x="1322363" y="140677"/>
                </a:cubicBezTo>
                <a:cubicBezTo>
                  <a:pt x="1336431" y="145366"/>
                  <a:pt x="1351851" y="147115"/>
                  <a:pt x="1364566" y="154744"/>
                </a:cubicBezTo>
                <a:cubicBezTo>
                  <a:pt x="1402395" y="177441"/>
                  <a:pt x="1416534" y="236668"/>
                  <a:pt x="1434905" y="267286"/>
                </a:cubicBezTo>
                <a:cubicBezTo>
                  <a:pt x="1446968" y="287391"/>
                  <a:pt x="1463040" y="304800"/>
                  <a:pt x="1477108" y="323557"/>
                </a:cubicBezTo>
                <a:cubicBezTo>
                  <a:pt x="1479736" y="334072"/>
                  <a:pt x="1496592" y="407613"/>
                  <a:pt x="1505243" y="422031"/>
                </a:cubicBezTo>
                <a:cubicBezTo>
                  <a:pt x="1512067" y="433404"/>
                  <a:pt x="1524000" y="440788"/>
                  <a:pt x="1533379" y="450166"/>
                </a:cubicBezTo>
                <a:cubicBezTo>
                  <a:pt x="1547447" y="407963"/>
                  <a:pt x="1558472" y="364621"/>
                  <a:pt x="1575582" y="323557"/>
                </a:cubicBezTo>
                <a:cubicBezTo>
                  <a:pt x="1582085" y="307950"/>
                  <a:pt x="1596850" y="296804"/>
                  <a:pt x="1603717" y="281354"/>
                </a:cubicBezTo>
                <a:cubicBezTo>
                  <a:pt x="1615762" y="254253"/>
                  <a:pt x="1631852" y="196948"/>
                  <a:pt x="1631852" y="196948"/>
                </a:cubicBezTo>
                <a:cubicBezTo>
                  <a:pt x="1641231" y="211016"/>
                  <a:pt x="1654051" y="223320"/>
                  <a:pt x="1659988" y="239151"/>
                </a:cubicBezTo>
                <a:cubicBezTo>
                  <a:pt x="1668383" y="261539"/>
                  <a:pt x="1668256" y="286293"/>
                  <a:pt x="1674055" y="309489"/>
                </a:cubicBezTo>
                <a:cubicBezTo>
                  <a:pt x="1677651" y="323875"/>
                  <a:pt x="1677637" y="341207"/>
                  <a:pt x="1688123" y="351692"/>
                </a:cubicBezTo>
                <a:lnTo>
                  <a:pt x="1702191" y="33762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4811151" y="3812345"/>
            <a:ext cx="5514535" cy="661181"/>
          </a:xfrm>
          <a:custGeom>
            <a:avLst/>
            <a:gdLst>
              <a:gd name="connsiteX0" fmla="*/ 0 w 5514535"/>
              <a:gd name="connsiteY0" fmla="*/ 604910 h 661181"/>
              <a:gd name="connsiteX1" fmla="*/ 928467 w 5514535"/>
              <a:gd name="connsiteY1" fmla="*/ 154744 h 661181"/>
              <a:gd name="connsiteX2" fmla="*/ 942535 w 5514535"/>
              <a:gd name="connsiteY2" fmla="*/ 196947 h 661181"/>
              <a:gd name="connsiteX3" fmla="*/ 1012874 w 5514535"/>
              <a:gd name="connsiteY3" fmla="*/ 309489 h 661181"/>
              <a:gd name="connsiteX4" fmla="*/ 1195754 w 5514535"/>
              <a:gd name="connsiteY4" fmla="*/ 436098 h 661181"/>
              <a:gd name="connsiteX5" fmla="*/ 1252024 w 5514535"/>
              <a:gd name="connsiteY5" fmla="*/ 478301 h 661181"/>
              <a:gd name="connsiteX6" fmla="*/ 1322363 w 5514535"/>
              <a:gd name="connsiteY6" fmla="*/ 492369 h 661181"/>
              <a:gd name="connsiteX7" fmla="*/ 1336431 w 5514535"/>
              <a:gd name="connsiteY7" fmla="*/ 436098 h 661181"/>
              <a:gd name="connsiteX8" fmla="*/ 1420837 w 5514535"/>
              <a:gd name="connsiteY8" fmla="*/ 239150 h 661181"/>
              <a:gd name="connsiteX9" fmla="*/ 1491175 w 5514535"/>
              <a:gd name="connsiteY9" fmla="*/ 98473 h 661181"/>
              <a:gd name="connsiteX10" fmla="*/ 1519311 w 5514535"/>
              <a:gd name="connsiteY10" fmla="*/ 42203 h 661181"/>
              <a:gd name="connsiteX11" fmla="*/ 1561514 w 5514535"/>
              <a:gd name="connsiteY11" fmla="*/ 14067 h 661181"/>
              <a:gd name="connsiteX12" fmla="*/ 1631852 w 5514535"/>
              <a:gd name="connsiteY12" fmla="*/ 42203 h 661181"/>
              <a:gd name="connsiteX13" fmla="*/ 1674055 w 5514535"/>
              <a:gd name="connsiteY13" fmla="*/ 98473 h 661181"/>
              <a:gd name="connsiteX14" fmla="*/ 1716258 w 5514535"/>
              <a:gd name="connsiteY14" fmla="*/ 140677 h 661181"/>
              <a:gd name="connsiteX15" fmla="*/ 1786597 w 5514535"/>
              <a:gd name="connsiteY15" fmla="*/ 267286 h 661181"/>
              <a:gd name="connsiteX16" fmla="*/ 1969477 w 5514535"/>
              <a:gd name="connsiteY16" fmla="*/ 562707 h 661181"/>
              <a:gd name="connsiteX17" fmla="*/ 2039815 w 5514535"/>
              <a:gd name="connsiteY17" fmla="*/ 633046 h 661181"/>
              <a:gd name="connsiteX18" fmla="*/ 2067951 w 5514535"/>
              <a:gd name="connsiteY18" fmla="*/ 661181 h 661181"/>
              <a:gd name="connsiteX19" fmla="*/ 2138289 w 5514535"/>
              <a:gd name="connsiteY19" fmla="*/ 562707 h 661181"/>
              <a:gd name="connsiteX20" fmla="*/ 2335237 w 5514535"/>
              <a:gd name="connsiteY20" fmla="*/ 407963 h 661181"/>
              <a:gd name="connsiteX21" fmla="*/ 2461846 w 5514535"/>
              <a:gd name="connsiteY21" fmla="*/ 295421 h 661181"/>
              <a:gd name="connsiteX22" fmla="*/ 2729132 w 5514535"/>
              <a:gd name="connsiteY22" fmla="*/ 98473 h 661181"/>
              <a:gd name="connsiteX23" fmla="*/ 2827606 w 5514535"/>
              <a:gd name="connsiteY23" fmla="*/ 56270 h 661181"/>
              <a:gd name="connsiteX24" fmla="*/ 2940147 w 5514535"/>
              <a:gd name="connsiteY24" fmla="*/ 0 h 661181"/>
              <a:gd name="connsiteX25" fmla="*/ 2968283 w 5514535"/>
              <a:gd name="connsiteY25" fmla="*/ 42203 h 661181"/>
              <a:gd name="connsiteX26" fmla="*/ 2982351 w 5514535"/>
              <a:gd name="connsiteY26" fmla="*/ 98473 h 661181"/>
              <a:gd name="connsiteX27" fmla="*/ 2996418 w 5514535"/>
              <a:gd name="connsiteY27" fmla="*/ 140677 h 661181"/>
              <a:gd name="connsiteX28" fmla="*/ 3010486 w 5514535"/>
              <a:gd name="connsiteY28" fmla="*/ 225083 h 661181"/>
              <a:gd name="connsiteX29" fmla="*/ 3038621 w 5514535"/>
              <a:gd name="connsiteY29" fmla="*/ 295421 h 661181"/>
              <a:gd name="connsiteX30" fmla="*/ 3052689 w 5514535"/>
              <a:gd name="connsiteY30" fmla="*/ 351692 h 661181"/>
              <a:gd name="connsiteX31" fmla="*/ 3080824 w 5514535"/>
              <a:gd name="connsiteY31" fmla="*/ 407963 h 661181"/>
              <a:gd name="connsiteX32" fmla="*/ 3108960 w 5514535"/>
              <a:gd name="connsiteY32" fmla="*/ 506437 h 661181"/>
              <a:gd name="connsiteX33" fmla="*/ 3123027 w 5514535"/>
              <a:gd name="connsiteY33" fmla="*/ 548640 h 661181"/>
              <a:gd name="connsiteX34" fmla="*/ 3151163 w 5514535"/>
              <a:gd name="connsiteY34" fmla="*/ 407963 h 661181"/>
              <a:gd name="connsiteX35" fmla="*/ 3179298 w 5514535"/>
              <a:gd name="connsiteY35" fmla="*/ 365760 h 661181"/>
              <a:gd name="connsiteX36" fmla="*/ 3193366 w 5514535"/>
              <a:gd name="connsiteY36" fmla="*/ 323557 h 661181"/>
              <a:gd name="connsiteX37" fmla="*/ 3235569 w 5514535"/>
              <a:gd name="connsiteY37" fmla="*/ 337624 h 661181"/>
              <a:gd name="connsiteX38" fmla="*/ 3305907 w 5514535"/>
              <a:gd name="connsiteY38" fmla="*/ 407963 h 661181"/>
              <a:gd name="connsiteX39" fmla="*/ 3348111 w 5514535"/>
              <a:gd name="connsiteY39" fmla="*/ 379827 h 661181"/>
              <a:gd name="connsiteX40" fmla="*/ 3362178 w 5514535"/>
              <a:gd name="connsiteY40" fmla="*/ 337624 h 661181"/>
              <a:gd name="connsiteX41" fmla="*/ 3390314 w 5514535"/>
              <a:gd name="connsiteY41" fmla="*/ 309489 h 661181"/>
              <a:gd name="connsiteX42" fmla="*/ 3432517 w 5514535"/>
              <a:gd name="connsiteY42" fmla="*/ 351692 h 661181"/>
              <a:gd name="connsiteX43" fmla="*/ 3460652 w 5514535"/>
              <a:gd name="connsiteY43" fmla="*/ 393895 h 661181"/>
              <a:gd name="connsiteX44" fmla="*/ 3502855 w 5514535"/>
              <a:gd name="connsiteY44" fmla="*/ 422030 h 661181"/>
              <a:gd name="connsiteX45" fmla="*/ 3587261 w 5514535"/>
              <a:gd name="connsiteY45" fmla="*/ 365760 h 661181"/>
              <a:gd name="connsiteX46" fmla="*/ 3615397 w 5514535"/>
              <a:gd name="connsiteY46" fmla="*/ 337624 h 661181"/>
              <a:gd name="connsiteX47" fmla="*/ 3643532 w 5514535"/>
              <a:gd name="connsiteY47" fmla="*/ 295421 h 661181"/>
              <a:gd name="connsiteX48" fmla="*/ 3685735 w 5514535"/>
              <a:gd name="connsiteY48" fmla="*/ 281353 h 661181"/>
              <a:gd name="connsiteX49" fmla="*/ 3727938 w 5514535"/>
              <a:gd name="connsiteY49" fmla="*/ 295421 h 661181"/>
              <a:gd name="connsiteX50" fmla="*/ 3798277 w 5514535"/>
              <a:gd name="connsiteY50" fmla="*/ 365760 h 661181"/>
              <a:gd name="connsiteX51" fmla="*/ 3840480 w 5514535"/>
              <a:gd name="connsiteY51" fmla="*/ 407963 h 661181"/>
              <a:gd name="connsiteX52" fmla="*/ 3896751 w 5514535"/>
              <a:gd name="connsiteY52" fmla="*/ 450166 h 661181"/>
              <a:gd name="connsiteX53" fmla="*/ 3967089 w 5514535"/>
              <a:gd name="connsiteY53" fmla="*/ 464233 h 661181"/>
              <a:gd name="connsiteX54" fmla="*/ 4051495 w 5514535"/>
              <a:gd name="connsiteY54" fmla="*/ 450166 h 661181"/>
              <a:gd name="connsiteX55" fmla="*/ 4121834 w 5514535"/>
              <a:gd name="connsiteY55" fmla="*/ 379827 h 661181"/>
              <a:gd name="connsiteX56" fmla="*/ 4178104 w 5514535"/>
              <a:gd name="connsiteY56" fmla="*/ 337624 h 661181"/>
              <a:gd name="connsiteX57" fmla="*/ 4290646 w 5514535"/>
              <a:gd name="connsiteY57" fmla="*/ 309489 h 661181"/>
              <a:gd name="connsiteX58" fmla="*/ 4459458 w 5514535"/>
              <a:gd name="connsiteY58" fmla="*/ 365760 h 661181"/>
              <a:gd name="connsiteX59" fmla="*/ 4487594 w 5514535"/>
              <a:gd name="connsiteY59" fmla="*/ 407963 h 661181"/>
              <a:gd name="connsiteX60" fmla="*/ 4572000 w 5514535"/>
              <a:gd name="connsiteY60" fmla="*/ 492369 h 661181"/>
              <a:gd name="connsiteX61" fmla="*/ 4839286 w 5514535"/>
              <a:gd name="connsiteY61" fmla="*/ 450166 h 661181"/>
              <a:gd name="connsiteX62" fmla="*/ 4909624 w 5514535"/>
              <a:gd name="connsiteY62" fmla="*/ 422030 h 661181"/>
              <a:gd name="connsiteX63" fmla="*/ 4951827 w 5514535"/>
              <a:gd name="connsiteY63" fmla="*/ 407963 h 661181"/>
              <a:gd name="connsiteX64" fmla="*/ 4994031 w 5514535"/>
              <a:gd name="connsiteY64" fmla="*/ 379827 h 661181"/>
              <a:gd name="connsiteX65" fmla="*/ 5134707 w 5514535"/>
              <a:gd name="connsiteY65" fmla="*/ 253218 h 661181"/>
              <a:gd name="connsiteX66" fmla="*/ 5176911 w 5514535"/>
              <a:gd name="connsiteY66" fmla="*/ 225083 h 661181"/>
              <a:gd name="connsiteX67" fmla="*/ 5219114 w 5514535"/>
              <a:gd name="connsiteY67" fmla="*/ 211015 h 661181"/>
              <a:gd name="connsiteX68" fmla="*/ 5416061 w 5514535"/>
              <a:gd name="connsiteY68" fmla="*/ 225083 h 661181"/>
              <a:gd name="connsiteX69" fmla="*/ 5458264 w 5514535"/>
              <a:gd name="connsiteY69" fmla="*/ 253218 h 661181"/>
              <a:gd name="connsiteX70" fmla="*/ 5514535 w 5514535"/>
              <a:gd name="connsiteY70" fmla="*/ 267286 h 6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514535" h="661181">
                <a:moveTo>
                  <a:pt x="0" y="604910"/>
                </a:moveTo>
                <a:cubicBezTo>
                  <a:pt x="1224750" y="293534"/>
                  <a:pt x="627321" y="681753"/>
                  <a:pt x="928467" y="154744"/>
                </a:cubicBezTo>
                <a:cubicBezTo>
                  <a:pt x="935824" y="141869"/>
                  <a:pt x="936512" y="183396"/>
                  <a:pt x="942535" y="196947"/>
                </a:cubicBezTo>
                <a:cubicBezTo>
                  <a:pt x="967093" y="252203"/>
                  <a:pt x="972436" y="276403"/>
                  <a:pt x="1012874" y="309489"/>
                </a:cubicBezTo>
                <a:cubicBezTo>
                  <a:pt x="1297820" y="542628"/>
                  <a:pt x="1036050" y="336283"/>
                  <a:pt x="1195754" y="436098"/>
                </a:cubicBezTo>
                <a:cubicBezTo>
                  <a:pt x="1215636" y="448524"/>
                  <a:pt x="1230599" y="468779"/>
                  <a:pt x="1252024" y="478301"/>
                </a:cubicBezTo>
                <a:cubicBezTo>
                  <a:pt x="1273874" y="488012"/>
                  <a:pt x="1298917" y="487680"/>
                  <a:pt x="1322363" y="492369"/>
                </a:cubicBezTo>
                <a:cubicBezTo>
                  <a:pt x="1327052" y="473612"/>
                  <a:pt x="1330317" y="454440"/>
                  <a:pt x="1336431" y="436098"/>
                </a:cubicBezTo>
                <a:cubicBezTo>
                  <a:pt x="1350561" y="393707"/>
                  <a:pt x="1411293" y="259298"/>
                  <a:pt x="1420837" y="239150"/>
                </a:cubicBezTo>
                <a:cubicBezTo>
                  <a:pt x="1443280" y="191770"/>
                  <a:pt x="1467729" y="145365"/>
                  <a:pt x="1491175" y="98473"/>
                </a:cubicBezTo>
                <a:cubicBezTo>
                  <a:pt x="1500553" y="79716"/>
                  <a:pt x="1501862" y="53836"/>
                  <a:pt x="1519311" y="42203"/>
                </a:cubicBezTo>
                <a:lnTo>
                  <a:pt x="1561514" y="14067"/>
                </a:lnTo>
                <a:cubicBezTo>
                  <a:pt x="1584960" y="23446"/>
                  <a:pt x="1611650" y="27052"/>
                  <a:pt x="1631852" y="42203"/>
                </a:cubicBezTo>
                <a:cubicBezTo>
                  <a:pt x="1650609" y="56271"/>
                  <a:pt x="1658797" y="80671"/>
                  <a:pt x="1674055" y="98473"/>
                </a:cubicBezTo>
                <a:cubicBezTo>
                  <a:pt x="1687002" y="113578"/>
                  <a:pt x="1702190" y="126609"/>
                  <a:pt x="1716258" y="140677"/>
                </a:cubicBezTo>
                <a:cubicBezTo>
                  <a:pt x="1791119" y="327824"/>
                  <a:pt x="1693945" y="102570"/>
                  <a:pt x="1786597" y="267286"/>
                </a:cubicBezTo>
                <a:cubicBezTo>
                  <a:pt x="1866602" y="409518"/>
                  <a:pt x="1856438" y="449667"/>
                  <a:pt x="1969477" y="562707"/>
                </a:cubicBezTo>
                <a:lnTo>
                  <a:pt x="2039815" y="633046"/>
                </a:lnTo>
                <a:lnTo>
                  <a:pt x="2067951" y="661181"/>
                </a:lnTo>
                <a:cubicBezTo>
                  <a:pt x="2091397" y="628356"/>
                  <a:pt x="2111031" y="592443"/>
                  <a:pt x="2138289" y="562707"/>
                </a:cubicBezTo>
                <a:cubicBezTo>
                  <a:pt x="2173169" y="524656"/>
                  <a:pt x="2302931" y="434568"/>
                  <a:pt x="2335237" y="407963"/>
                </a:cubicBezTo>
                <a:cubicBezTo>
                  <a:pt x="2378825" y="372067"/>
                  <a:pt x="2418655" y="331793"/>
                  <a:pt x="2461846" y="295421"/>
                </a:cubicBezTo>
                <a:cubicBezTo>
                  <a:pt x="2537092" y="232056"/>
                  <a:pt x="2641277" y="147892"/>
                  <a:pt x="2729132" y="98473"/>
                </a:cubicBezTo>
                <a:cubicBezTo>
                  <a:pt x="2760258" y="80965"/>
                  <a:pt x="2795664" y="72241"/>
                  <a:pt x="2827606" y="56270"/>
                </a:cubicBezTo>
                <a:cubicBezTo>
                  <a:pt x="2960488" y="-10171"/>
                  <a:pt x="2844981" y="31720"/>
                  <a:pt x="2940147" y="0"/>
                </a:cubicBezTo>
                <a:cubicBezTo>
                  <a:pt x="2949526" y="14068"/>
                  <a:pt x="2961623" y="26663"/>
                  <a:pt x="2968283" y="42203"/>
                </a:cubicBezTo>
                <a:cubicBezTo>
                  <a:pt x="2975899" y="59974"/>
                  <a:pt x="2977040" y="79883"/>
                  <a:pt x="2982351" y="98473"/>
                </a:cubicBezTo>
                <a:cubicBezTo>
                  <a:pt x="2986425" y="112731"/>
                  <a:pt x="2993201" y="126201"/>
                  <a:pt x="2996418" y="140677"/>
                </a:cubicBezTo>
                <a:cubicBezTo>
                  <a:pt x="3002605" y="168521"/>
                  <a:pt x="3002981" y="197565"/>
                  <a:pt x="3010486" y="225083"/>
                </a:cubicBezTo>
                <a:cubicBezTo>
                  <a:pt x="3017130" y="249445"/>
                  <a:pt x="3030636" y="271465"/>
                  <a:pt x="3038621" y="295421"/>
                </a:cubicBezTo>
                <a:cubicBezTo>
                  <a:pt x="3044735" y="313763"/>
                  <a:pt x="3045900" y="333589"/>
                  <a:pt x="3052689" y="351692"/>
                </a:cubicBezTo>
                <a:cubicBezTo>
                  <a:pt x="3060052" y="371328"/>
                  <a:pt x="3073657" y="388255"/>
                  <a:pt x="3080824" y="407963"/>
                </a:cubicBezTo>
                <a:cubicBezTo>
                  <a:pt x="3092491" y="440046"/>
                  <a:pt x="3099150" y="473739"/>
                  <a:pt x="3108960" y="506437"/>
                </a:cubicBezTo>
                <a:cubicBezTo>
                  <a:pt x="3113221" y="520640"/>
                  <a:pt x="3118338" y="534572"/>
                  <a:pt x="3123027" y="548640"/>
                </a:cubicBezTo>
                <a:cubicBezTo>
                  <a:pt x="3132406" y="501748"/>
                  <a:pt x="3137099" y="453669"/>
                  <a:pt x="3151163" y="407963"/>
                </a:cubicBezTo>
                <a:cubicBezTo>
                  <a:pt x="3156135" y="391803"/>
                  <a:pt x="3171737" y="380882"/>
                  <a:pt x="3179298" y="365760"/>
                </a:cubicBezTo>
                <a:cubicBezTo>
                  <a:pt x="3185930" y="352497"/>
                  <a:pt x="3188677" y="337625"/>
                  <a:pt x="3193366" y="323557"/>
                </a:cubicBezTo>
                <a:cubicBezTo>
                  <a:pt x="3207434" y="328246"/>
                  <a:pt x="3223706" y="328727"/>
                  <a:pt x="3235569" y="337624"/>
                </a:cubicBezTo>
                <a:cubicBezTo>
                  <a:pt x="3262095" y="357519"/>
                  <a:pt x="3305907" y="407963"/>
                  <a:pt x="3305907" y="407963"/>
                </a:cubicBezTo>
                <a:cubicBezTo>
                  <a:pt x="3319975" y="398584"/>
                  <a:pt x="3337549" y="393030"/>
                  <a:pt x="3348111" y="379827"/>
                </a:cubicBezTo>
                <a:cubicBezTo>
                  <a:pt x="3357374" y="368248"/>
                  <a:pt x="3354549" y="350339"/>
                  <a:pt x="3362178" y="337624"/>
                </a:cubicBezTo>
                <a:cubicBezTo>
                  <a:pt x="3369002" y="326251"/>
                  <a:pt x="3380935" y="318867"/>
                  <a:pt x="3390314" y="309489"/>
                </a:cubicBezTo>
                <a:cubicBezTo>
                  <a:pt x="3404382" y="323557"/>
                  <a:pt x="3419781" y="336408"/>
                  <a:pt x="3432517" y="351692"/>
                </a:cubicBezTo>
                <a:cubicBezTo>
                  <a:pt x="3443341" y="364680"/>
                  <a:pt x="3448697" y="381940"/>
                  <a:pt x="3460652" y="393895"/>
                </a:cubicBezTo>
                <a:cubicBezTo>
                  <a:pt x="3472607" y="405850"/>
                  <a:pt x="3488787" y="412652"/>
                  <a:pt x="3502855" y="422030"/>
                </a:cubicBezTo>
                <a:cubicBezTo>
                  <a:pt x="3530990" y="403273"/>
                  <a:pt x="3563351" y="389670"/>
                  <a:pt x="3587261" y="365760"/>
                </a:cubicBezTo>
                <a:cubicBezTo>
                  <a:pt x="3596640" y="356381"/>
                  <a:pt x="3607111" y="347981"/>
                  <a:pt x="3615397" y="337624"/>
                </a:cubicBezTo>
                <a:cubicBezTo>
                  <a:pt x="3625959" y="324422"/>
                  <a:pt x="3630330" y="305983"/>
                  <a:pt x="3643532" y="295421"/>
                </a:cubicBezTo>
                <a:cubicBezTo>
                  <a:pt x="3655111" y="286158"/>
                  <a:pt x="3671667" y="286042"/>
                  <a:pt x="3685735" y="281353"/>
                </a:cubicBezTo>
                <a:cubicBezTo>
                  <a:pt x="3699803" y="286042"/>
                  <a:pt x="3716075" y="286524"/>
                  <a:pt x="3727938" y="295421"/>
                </a:cubicBezTo>
                <a:cubicBezTo>
                  <a:pt x="3754464" y="315316"/>
                  <a:pt x="3774831" y="342314"/>
                  <a:pt x="3798277" y="365760"/>
                </a:cubicBezTo>
                <a:cubicBezTo>
                  <a:pt x="3812345" y="379828"/>
                  <a:pt x="3824564" y="396026"/>
                  <a:pt x="3840480" y="407963"/>
                </a:cubicBezTo>
                <a:cubicBezTo>
                  <a:pt x="3859237" y="422031"/>
                  <a:pt x="3875326" y="440644"/>
                  <a:pt x="3896751" y="450166"/>
                </a:cubicBezTo>
                <a:cubicBezTo>
                  <a:pt x="3918601" y="459877"/>
                  <a:pt x="3943643" y="459544"/>
                  <a:pt x="3967089" y="464233"/>
                </a:cubicBezTo>
                <a:cubicBezTo>
                  <a:pt x="3995224" y="459544"/>
                  <a:pt x="4026454" y="463824"/>
                  <a:pt x="4051495" y="450166"/>
                </a:cubicBezTo>
                <a:cubicBezTo>
                  <a:pt x="4080604" y="434288"/>
                  <a:pt x="4095308" y="399722"/>
                  <a:pt x="4121834" y="379827"/>
                </a:cubicBezTo>
                <a:cubicBezTo>
                  <a:pt x="4140591" y="365759"/>
                  <a:pt x="4157747" y="349256"/>
                  <a:pt x="4178104" y="337624"/>
                </a:cubicBezTo>
                <a:cubicBezTo>
                  <a:pt x="4201394" y="324316"/>
                  <a:pt x="4272841" y="313050"/>
                  <a:pt x="4290646" y="309489"/>
                </a:cubicBezTo>
                <a:cubicBezTo>
                  <a:pt x="4373068" y="321264"/>
                  <a:pt x="4396244" y="311577"/>
                  <a:pt x="4459458" y="365760"/>
                </a:cubicBezTo>
                <a:cubicBezTo>
                  <a:pt x="4472295" y="376763"/>
                  <a:pt x="4476361" y="395326"/>
                  <a:pt x="4487594" y="407963"/>
                </a:cubicBezTo>
                <a:cubicBezTo>
                  <a:pt x="4514029" y="437702"/>
                  <a:pt x="4572000" y="492369"/>
                  <a:pt x="4572000" y="492369"/>
                </a:cubicBezTo>
                <a:cubicBezTo>
                  <a:pt x="4661061" y="481236"/>
                  <a:pt x="4752048" y="471976"/>
                  <a:pt x="4839286" y="450166"/>
                </a:cubicBezTo>
                <a:cubicBezTo>
                  <a:pt x="4863784" y="444041"/>
                  <a:pt x="4885980" y="430897"/>
                  <a:pt x="4909624" y="422030"/>
                </a:cubicBezTo>
                <a:cubicBezTo>
                  <a:pt x="4923508" y="416823"/>
                  <a:pt x="4937759" y="412652"/>
                  <a:pt x="4951827" y="407963"/>
                </a:cubicBezTo>
                <a:cubicBezTo>
                  <a:pt x="4965895" y="398584"/>
                  <a:pt x="4981394" y="391060"/>
                  <a:pt x="4994031" y="379827"/>
                </a:cubicBezTo>
                <a:cubicBezTo>
                  <a:pt x="5128684" y="260136"/>
                  <a:pt x="5026767" y="330318"/>
                  <a:pt x="5134707" y="253218"/>
                </a:cubicBezTo>
                <a:cubicBezTo>
                  <a:pt x="5148465" y="243391"/>
                  <a:pt x="5161788" y="232644"/>
                  <a:pt x="5176911" y="225083"/>
                </a:cubicBezTo>
                <a:cubicBezTo>
                  <a:pt x="5190174" y="218451"/>
                  <a:pt x="5205046" y="215704"/>
                  <a:pt x="5219114" y="211015"/>
                </a:cubicBezTo>
                <a:cubicBezTo>
                  <a:pt x="5284763" y="215704"/>
                  <a:pt x="5351246" y="213645"/>
                  <a:pt x="5416061" y="225083"/>
                </a:cubicBezTo>
                <a:cubicBezTo>
                  <a:pt x="5432711" y="228021"/>
                  <a:pt x="5443142" y="245657"/>
                  <a:pt x="5458264" y="253218"/>
                </a:cubicBezTo>
                <a:cubicBezTo>
                  <a:pt x="5489366" y="268769"/>
                  <a:pt x="5490556" y="267286"/>
                  <a:pt x="5514535" y="26728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025748" y="1247095"/>
            <a:ext cx="2696764" cy="2585323"/>
          </a:xfrm>
          <a:prstGeom prst="rect">
            <a:avLst/>
          </a:prstGeom>
          <a:noFill/>
        </p:spPr>
        <p:txBody>
          <a:bodyPr wrap="none" rtlCol="0">
            <a:spAutoFit/>
          </a:bodyPr>
          <a:lstStyle/>
          <a:p>
            <a:r>
              <a:rPr lang="en-GB" dirty="0"/>
              <a:t>In the Autumn you can see</a:t>
            </a:r>
          </a:p>
          <a:p>
            <a:endParaRPr lang="en-GB" dirty="0"/>
          </a:p>
          <a:p>
            <a:endParaRPr lang="en-GB" dirty="0"/>
          </a:p>
          <a:p>
            <a:endParaRPr lang="en-GB" dirty="0"/>
          </a:p>
          <a:p>
            <a:r>
              <a:rPr lang="en-GB" dirty="0"/>
              <a:t>orange </a:t>
            </a:r>
          </a:p>
          <a:p>
            <a:endParaRPr lang="en-GB" dirty="0"/>
          </a:p>
          <a:p>
            <a:endParaRPr lang="en-GB" dirty="0"/>
          </a:p>
          <a:p>
            <a:endParaRPr lang="en-GB" dirty="0"/>
          </a:p>
          <a:p>
            <a:r>
              <a:rPr lang="en-GB" dirty="0"/>
              <a:t>and brown leaves.</a:t>
            </a:r>
          </a:p>
        </p:txBody>
      </p:sp>
    </p:spTree>
    <p:extLst>
      <p:ext uri="{BB962C8B-B14F-4D97-AF65-F5344CB8AC3E}">
        <p14:creationId xmlns:p14="http://schemas.microsoft.com/office/powerpoint/2010/main" val="162861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4726" y="446005"/>
            <a:ext cx="7574253" cy="553998"/>
          </a:xfrm>
          <a:prstGeom prst="rect">
            <a:avLst/>
          </a:prstGeom>
          <a:noFill/>
        </p:spPr>
        <p:txBody>
          <a:bodyPr wrap="none" rtlCol="0">
            <a:spAutoFit/>
          </a:bodyPr>
          <a:lstStyle/>
          <a:p>
            <a:r>
              <a:rPr lang="en-GB" sz="3000" b="1" dirty="0">
                <a:solidFill>
                  <a:srgbClr val="00B050"/>
                </a:solidFill>
              </a:rPr>
              <a:t>Symbolic Mark-making/Letter-like formations:</a:t>
            </a:r>
          </a:p>
        </p:txBody>
      </p:sp>
      <p:sp>
        <p:nvSpPr>
          <p:cNvPr id="5" name="Freeform 4"/>
          <p:cNvSpPr/>
          <p:nvPr/>
        </p:nvSpPr>
        <p:spPr>
          <a:xfrm>
            <a:off x="2494374" y="1336431"/>
            <a:ext cx="487977" cy="928467"/>
          </a:xfrm>
          <a:custGeom>
            <a:avLst/>
            <a:gdLst>
              <a:gd name="connsiteX0" fmla="*/ 487977 w 487977"/>
              <a:gd name="connsiteY0" fmla="*/ 0 h 928467"/>
              <a:gd name="connsiteX1" fmla="*/ 9675 w 487977"/>
              <a:gd name="connsiteY1" fmla="*/ 168812 h 928467"/>
              <a:gd name="connsiteX2" fmla="*/ 51878 w 487977"/>
              <a:gd name="connsiteY2" fmla="*/ 407963 h 928467"/>
              <a:gd name="connsiteX3" fmla="*/ 136284 w 487977"/>
              <a:gd name="connsiteY3" fmla="*/ 436098 h 928467"/>
              <a:gd name="connsiteX4" fmla="*/ 178488 w 487977"/>
              <a:gd name="connsiteY4" fmla="*/ 450166 h 928467"/>
              <a:gd name="connsiteX5" fmla="*/ 375435 w 487977"/>
              <a:gd name="connsiteY5" fmla="*/ 379827 h 928467"/>
              <a:gd name="connsiteX6" fmla="*/ 403571 w 487977"/>
              <a:gd name="connsiteY6" fmla="*/ 351692 h 928467"/>
              <a:gd name="connsiteX7" fmla="*/ 431706 w 487977"/>
              <a:gd name="connsiteY7" fmla="*/ 267286 h 928467"/>
              <a:gd name="connsiteX8" fmla="*/ 459841 w 487977"/>
              <a:gd name="connsiteY8" fmla="*/ 154744 h 928467"/>
              <a:gd name="connsiteX9" fmla="*/ 445774 w 487977"/>
              <a:gd name="connsiteY9" fmla="*/ 281354 h 928467"/>
              <a:gd name="connsiteX10" fmla="*/ 431706 w 487977"/>
              <a:gd name="connsiteY10" fmla="*/ 323557 h 928467"/>
              <a:gd name="connsiteX11" fmla="*/ 417638 w 487977"/>
              <a:gd name="connsiteY11" fmla="*/ 450166 h 928467"/>
              <a:gd name="connsiteX12" fmla="*/ 403571 w 487977"/>
              <a:gd name="connsiteY12" fmla="*/ 534572 h 928467"/>
              <a:gd name="connsiteX13" fmla="*/ 389503 w 487977"/>
              <a:gd name="connsiteY13" fmla="*/ 675249 h 928467"/>
              <a:gd name="connsiteX14" fmla="*/ 375435 w 487977"/>
              <a:gd name="connsiteY14" fmla="*/ 731520 h 928467"/>
              <a:gd name="connsiteX15" fmla="*/ 375435 w 487977"/>
              <a:gd name="connsiteY15" fmla="*/ 928467 h 92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977" h="928467">
                <a:moveTo>
                  <a:pt x="487977" y="0"/>
                </a:moveTo>
                <a:cubicBezTo>
                  <a:pt x="328543" y="56271"/>
                  <a:pt x="140530" y="61749"/>
                  <a:pt x="9675" y="168812"/>
                </a:cubicBezTo>
                <a:cubicBezTo>
                  <a:pt x="2450" y="174723"/>
                  <a:pt x="-21931" y="371058"/>
                  <a:pt x="51878" y="407963"/>
                </a:cubicBezTo>
                <a:cubicBezTo>
                  <a:pt x="78404" y="421226"/>
                  <a:pt x="108149" y="426720"/>
                  <a:pt x="136284" y="436098"/>
                </a:cubicBezTo>
                <a:lnTo>
                  <a:pt x="178488" y="450166"/>
                </a:lnTo>
                <a:cubicBezTo>
                  <a:pt x="475684" y="427304"/>
                  <a:pt x="316486" y="497725"/>
                  <a:pt x="375435" y="379827"/>
                </a:cubicBezTo>
                <a:cubicBezTo>
                  <a:pt x="381366" y="367964"/>
                  <a:pt x="394192" y="361070"/>
                  <a:pt x="403571" y="351692"/>
                </a:cubicBezTo>
                <a:cubicBezTo>
                  <a:pt x="412949" y="323557"/>
                  <a:pt x="424513" y="296058"/>
                  <a:pt x="431706" y="267286"/>
                </a:cubicBezTo>
                <a:lnTo>
                  <a:pt x="459841" y="154744"/>
                </a:lnTo>
                <a:cubicBezTo>
                  <a:pt x="455152" y="196947"/>
                  <a:pt x="452755" y="239469"/>
                  <a:pt x="445774" y="281354"/>
                </a:cubicBezTo>
                <a:cubicBezTo>
                  <a:pt x="443336" y="295981"/>
                  <a:pt x="434144" y="308930"/>
                  <a:pt x="431706" y="323557"/>
                </a:cubicBezTo>
                <a:cubicBezTo>
                  <a:pt x="424725" y="365442"/>
                  <a:pt x="423250" y="408076"/>
                  <a:pt x="417638" y="450166"/>
                </a:cubicBezTo>
                <a:cubicBezTo>
                  <a:pt x="413868" y="478439"/>
                  <a:pt x="407109" y="506269"/>
                  <a:pt x="403571" y="534572"/>
                </a:cubicBezTo>
                <a:cubicBezTo>
                  <a:pt x="397726" y="581334"/>
                  <a:pt x="396168" y="628596"/>
                  <a:pt x="389503" y="675249"/>
                </a:cubicBezTo>
                <a:cubicBezTo>
                  <a:pt x="386769" y="694389"/>
                  <a:pt x="376507" y="712215"/>
                  <a:pt x="375435" y="731520"/>
                </a:cubicBezTo>
                <a:cubicBezTo>
                  <a:pt x="371793" y="797068"/>
                  <a:pt x="375435" y="862818"/>
                  <a:pt x="375435" y="92846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3647283" y="1406470"/>
            <a:ext cx="812175" cy="886564"/>
          </a:xfrm>
          <a:custGeom>
            <a:avLst/>
            <a:gdLst>
              <a:gd name="connsiteX0" fmla="*/ 812175 w 812175"/>
              <a:gd name="connsiteY0" fmla="*/ 211315 h 886564"/>
              <a:gd name="connsiteX1" fmla="*/ 432348 w 812175"/>
              <a:gd name="connsiteY1" fmla="*/ 299 h 886564"/>
              <a:gd name="connsiteX2" fmla="*/ 235400 w 812175"/>
              <a:gd name="connsiteY2" fmla="*/ 112841 h 886564"/>
              <a:gd name="connsiteX3" fmla="*/ 179129 w 812175"/>
              <a:gd name="connsiteY3" fmla="*/ 197247 h 886564"/>
              <a:gd name="connsiteX4" fmla="*/ 136926 w 812175"/>
              <a:gd name="connsiteY4" fmla="*/ 225382 h 886564"/>
              <a:gd name="connsiteX5" fmla="*/ 108791 w 812175"/>
              <a:gd name="connsiteY5" fmla="*/ 281653 h 886564"/>
              <a:gd name="connsiteX6" fmla="*/ 94723 w 812175"/>
              <a:gd name="connsiteY6" fmla="*/ 323856 h 886564"/>
              <a:gd name="connsiteX7" fmla="*/ 66588 w 812175"/>
              <a:gd name="connsiteY7" fmla="*/ 366059 h 886564"/>
              <a:gd name="connsiteX8" fmla="*/ 24385 w 812175"/>
              <a:gd name="connsiteY8" fmla="*/ 450465 h 886564"/>
              <a:gd name="connsiteX9" fmla="*/ 24385 w 812175"/>
              <a:gd name="connsiteY9" fmla="*/ 745887 h 886564"/>
              <a:gd name="connsiteX10" fmla="*/ 66588 w 812175"/>
              <a:gd name="connsiteY10" fmla="*/ 774022 h 886564"/>
              <a:gd name="connsiteX11" fmla="*/ 94723 w 812175"/>
              <a:gd name="connsiteY11" fmla="*/ 802158 h 886564"/>
              <a:gd name="connsiteX12" fmla="*/ 179129 w 812175"/>
              <a:gd name="connsiteY12" fmla="*/ 844361 h 886564"/>
              <a:gd name="connsiteX13" fmla="*/ 263535 w 812175"/>
              <a:gd name="connsiteY13" fmla="*/ 886564 h 886564"/>
              <a:gd name="connsiteX14" fmla="*/ 488619 w 812175"/>
              <a:gd name="connsiteY14" fmla="*/ 872496 h 886564"/>
              <a:gd name="connsiteX15" fmla="*/ 530822 w 812175"/>
              <a:gd name="connsiteY15" fmla="*/ 844361 h 886564"/>
              <a:gd name="connsiteX16" fmla="*/ 587092 w 812175"/>
              <a:gd name="connsiteY16" fmla="*/ 774022 h 886564"/>
              <a:gd name="connsiteX17" fmla="*/ 601160 w 812175"/>
              <a:gd name="connsiteY17" fmla="*/ 731819 h 886564"/>
              <a:gd name="connsiteX18" fmla="*/ 601160 w 812175"/>
              <a:gd name="connsiteY18" fmla="*/ 717752 h 88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2175" h="886564">
                <a:moveTo>
                  <a:pt x="812175" y="211315"/>
                </a:moveTo>
                <a:cubicBezTo>
                  <a:pt x="685566" y="140976"/>
                  <a:pt x="573475" y="32867"/>
                  <a:pt x="432348" y="299"/>
                </a:cubicBezTo>
                <a:cubicBezTo>
                  <a:pt x="409490" y="-4976"/>
                  <a:pt x="274749" y="60375"/>
                  <a:pt x="235400" y="112841"/>
                </a:cubicBezTo>
                <a:cubicBezTo>
                  <a:pt x="215111" y="139893"/>
                  <a:pt x="207264" y="178490"/>
                  <a:pt x="179129" y="197247"/>
                </a:cubicBezTo>
                <a:lnTo>
                  <a:pt x="136926" y="225382"/>
                </a:lnTo>
                <a:cubicBezTo>
                  <a:pt x="127548" y="244139"/>
                  <a:pt x="117052" y="262378"/>
                  <a:pt x="108791" y="281653"/>
                </a:cubicBezTo>
                <a:cubicBezTo>
                  <a:pt x="102950" y="295283"/>
                  <a:pt x="101355" y="310593"/>
                  <a:pt x="94723" y="323856"/>
                </a:cubicBezTo>
                <a:cubicBezTo>
                  <a:pt x="87162" y="338978"/>
                  <a:pt x="74149" y="350937"/>
                  <a:pt x="66588" y="366059"/>
                </a:cubicBezTo>
                <a:cubicBezTo>
                  <a:pt x="8345" y="482544"/>
                  <a:pt x="105016" y="329517"/>
                  <a:pt x="24385" y="450465"/>
                </a:cubicBezTo>
                <a:cubicBezTo>
                  <a:pt x="-3898" y="563594"/>
                  <a:pt x="-12103" y="572571"/>
                  <a:pt x="24385" y="745887"/>
                </a:cubicBezTo>
                <a:cubicBezTo>
                  <a:pt x="27868" y="762432"/>
                  <a:pt x="53386" y="763460"/>
                  <a:pt x="66588" y="774022"/>
                </a:cubicBezTo>
                <a:cubicBezTo>
                  <a:pt x="76945" y="782308"/>
                  <a:pt x="84366" y="793872"/>
                  <a:pt x="94723" y="802158"/>
                </a:cubicBezTo>
                <a:cubicBezTo>
                  <a:pt x="161911" y="855909"/>
                  <a:pt x="109795" y="809694"/>
                  <a:pt x="179129" y="844361"/>
                </a:cubicBezTo>
                <a:cubicBezTo>
                  <a:pt x="288211" y="898902"/>
                  <a:pt x="157456" y="851204"/>
                  <a:pt x="263535" y="886564"/>
                </a:cubicBezTo>
                <a:cubicBezTo>
                  <a:pt x="338563" y="881875"/>
                  <a:pt x="414365" y="884220"/>
                  <a:pt x="488619" y="872496"/>
                </a:cubicBezTo>
                <a:cubicBezTo>
                  <a:pt x="505319" y="869859"/>
                  <a:pt x="517620" y="854923"/>
                  <a:pt x="530822" y="844361"/>
                </a:cubicBezTo>
                <a:cubicBezTo>
                  <a:pt x="552629" y="826916"/>
                  <a:pt x="574906" y="798393"/>
                  <a:pt x="587092" y="774022"/>
                </a:cubicBezTo>
                <a:cubicBezTo>
                  <a:pt x="593724" y="760759"/>
                  <a:pt x="597563" y="746205"/>
                  <a:pt x="601160" y="731819"/>
                </a:cubicBezTo>
                <a:cubicBezTo>
                  <a:pt x="602297" y="727270"/>
                  <a:pt x="601160" y="722441"/>
                  <a:pt x="601160" y="71775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106572" y="1392702"/>
            <a:ext cx="0" cy="829993"/>
          </a:xfrm>
          <a:custGeom>
            <a:avLst/>
            <a:gdLst>
              <a:gd name="connsiteX0" fmla="*/ 0 w 0"/>
              <a:gd name="connsiteY0" fmla="*/ 0 h 829993"/>
              <a:gd name="connsiteX1" fmla="*/ 0 w 0"/>
              <a:gd name="connsiteY1" fmla="*/ 829993 h 829993"/>
            </a:gdLst>
            <a:ahLst/>
            <a:cxnLst>
              <a:cxn ang="0">
                <a:pos x="connsiteX0" y="connsiteY0"/>
              </a:cxn>
              <a:cxn ang="0">
                <a:pos x="connsiteX1" y="connsiteY1"/>
              </a:cxn>
            </a:cxnLst>
            <a:rect l="l" t="t" r="r" b="b"/>
            <a:pathLst>
              <a:path h="829993">
                <a:moveTo>
                  <a:pt x="0" y="0"/>
                </a:moveTo>
                <a:lnTo>
                  <a:pt x="0" y="8299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6063175" y="1392702"/>
            <a:ext cx="70339" cy="886264"/>
          </a:xfrm>
          <a:custGeom>
            <a:avLst/>
            <a:gdLst>
              <a:gd name="connsiteX0" fmla="*/ 70339 w 70339"/>
              <a:gd name="connsiteY0" fmla="*/ 0 h 886264"/>
              <a:gd name="connsiteX1" fmla="*/ 14068 w 70339"/>
              <a:gd name="connsiteY1" fmla="*/ 773723 h 886264"/>
              <a:gd name="connsiteX2" fmla="*/ 0 w 70339"/>
              <a:gd name="connsiteY2" fmla="*/ 886264 h 886264"/>
            </a:gdLst>
            <a:ahLst/>
            <a:cxnLst>
              <a:cxn ang="0">
                <a:pos x="connsiteX0" y="connsiteY0"/>
              </a:cxn>
              <a:cxn ang="0">
                <a:pos x="connsiteX1" y="connsiteY1"/>
              </a:cxn>
              <a:cxn ang="0">
                <a:pos x="connsiteX2" y="connsiteY2"/>
              </a:cxn>
            </a:cxnLst>
            <a:rect l="l" t="t" r="r" b="b"/>
            <a:pathLst>
              <a:path w="70339" h="886264">
                <a:moveTo>
                  <a:pt x="70339" y="0"/>
                </a:moveTo>
                <a:cubicBezTo>
                  <a:pt x="51582" y="257908"/>
                  <a:pt x="34527" y="515945"/>
                  <a:pt x="14068" y="773723"/>
                </a:cubicBezTo>
                <a:cubicBezTo>
                  <a:pt x="11077" y="811410"/>
                  <a:pt x="0" y="886264"/>
                  <a:pt x="0" y="8862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795889" y="1406769"/>
            <a:ext cx="590843" cy="84406"/>
          </a:xfrm>
          <a:custGeom>
            <a:avLst/>
            <a:gdLst>
              <a:gd name="connsiteX0" fmla="*/ 0 w 590843"/>
              <a:gd name="connsiteY0" fmla="*/ 0 h 84406"/>
              <a:gd name="connsiteX1" fmla="*/ 590843 w 590843"/>
              <a:gd name="connsiteY1" fmla="*/ 84406 h 84406"/>
            </a:gdLst>
            <a:ahLst/>
            <a:cxnLst>
              <a:cxn ang="0">
                <a:pos x="connsiteX0" y="connsiteY0"/>
              </a:cxn>
              <a:cxn ang="0">
                <a:pos x="connsiteX1" y="connsiteY1"/>
              </a:cxn>
            </a:cxnLst>
            <a:rect l="l" t="t" r="r" b="b"/>
            <a:pathLst>
              <a:path w="590843" h="84406">
                <a:moveTo>
                  <a:pt x="0" y="0"/>
                </a:moveTo>
                <a:lnTo>
                  <a:pt x="590843" y="8440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5809957" y="2278964"/>
            <a:ext cx="534572" cy="14070"/>
          </a:xfrm>
          <a:custGeom>
            <a:avLst/>
            <a:gdLst>
              <a:gd name="connsiteX0" fmla="*/ 0 w 534572"/>
              <a:gd name="connsiteY0" fmla="*/ 14070 h 14070"/>
              <a:gd name="connsiteX1" fmla="*/ 534572 w 534572"/>
              <a:gd name="connsiteY1" fmla="*/ 2 h 14070"/>
            </a:gdLst>
            <a:ahLst/>
            <a:cxnLst>
              <a:cxn ang="0">
                <a:pos x="connsiteX0" y="connsiteY0"/>
              </a:cxn>
              <a:cxn ang="0">
                <a:pos x="connsiteX1" y="connsiteY1"/>
              </a:cxn>
            </a:cxnLst>
            <a:rect l="l" t="t" r="r" b="b"/>
            <a:pathLst>
              <a:path w="534572" h="14070">
                <a:moveTo>
                  <a:pt x="0" y="14070"/>
                </a:moveTo>
                <a:cubicBezTo>
                  <a:pt x="497050" y="-549"/>
                  <a:pt x="318798" y="2"/>
                  <a:pt x="534572" y="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7258929" y="1734501"/>
            <a:ext cx="2701035" cy="417856"/>
          </a:xfrm>
          <a:custGeom>
            <a:avLst/>
            <a:gdLst>
              <a:gd name="connsiteX0" fmla="*/ 0 w 2701035"/>
              <a:gd name="connsiteY0" fmla="*/ 417856 h 417856"/>
              <a:gd name="connsiteX1" fmla="*/ 576776 w 2701035"/>
              <a:gd name="connsiteY1" fmla="*/ 178705 h 417856"/>
              <a:gd name="connsiteX2" fmla="*/ 633046 w 2701035"/>
              <a:gd name="connsiteY2" fmla="*/ 291247 h 417856"/>
              <a:gd name="connsiteX3" fmla="*/ 647114 w 2701035"/>
              <a:gd name="connsiteY3" fmla="*/ 333450 h 417856"/>
              <a:gd name="connsiteX4" fmla="*/ 689317 w 2701035"/>
              <a:gd name="connsiteY4" fmla="*/ 361585 h 417856"/>
              <a:gd name="connsiteX5" fmla="*/ 717453 w 2701035"/>
              <a:gd name="connsiteY5" fmla="*/ 389721 h 417856"/>
              <a:gd name="connsiteX6" fmla="*/ 914400 w 2701035"/>
              <a:gd name="connsiteY6" fmla="*/ 375653 h 417856"/>
              <a:gd name="connsiteX7" fmla="*/ 928468 w 2701035"/>
              <a:gd name="connsiteY7" fmla="*/ 333450 h 417856"/>
              <a:gd name="connsiteX8" fmla="*/ 956603 w 2701035"/>
              <a:gd name="connsiteY8" fmla="*/ 220908 h 417856"/>
              <a:gd name="connsiteX9" fmla="*/ 970671 w 2701035"/>
              <a:gd name="connsiteY9" fmla="*/ 178705 h 417856"/>
              <a:gd name="connsiteX10" fmla="*/ 998806 w 2701035"/>
              <a:gd name="connsiteY10" fmla="*/ 136502 h 417856"/>
              <a:gd name="connsiteX11" fmla="*/ 1111348 w 2701035"/>
              <a:gd name="connsiteY11" fmla="*/ 66164 h 417856"/>
              <a:gd name="connsiteX12" fmla="*/ 1195754 w 2701035"/>
              <a:gd name="connsiteY12" fmla="*/ 38028 h 417856"/>
              <a:gd name="connsiteX13" fmla="*/ 1237957 w 2701035"/>
              <a:gd name="connsiteY13" fmla="*/ 23961 h 417856"/>
              <a:gd name="connsiteX14" fmla="*/ 1294228 w 2701035"/>
              <a:gd name="connsiteY14" fmla="*/ 9893 h 417856"/>
              <a:gd name="connsiteX15" fmla="*/ 1448973 w 2701035"/>
              <a:gd name="connsiteY15" fmla="*/ 52096 h 417856"/>
              <a:gd name="connsiteX16" fmla="*/ 1477108 w 2701035"/>
              <a:gd name="connsiteY16" fmla="*/ 108367 h 417856"/>
              <a:gd name="connsiteX17" fmla="*/ 1505243 w 2701035"/>
              <a:gd name="connsiteY17" fmla="*/ 150570 h 417856"/>
              <a:gd name="connsiteX18" fmla="*/ 1533379 w 2701035"/>
              <a:gd name="connsiteY18" fmla="*/ 234976 h 417856"/>
              <a:gd name="connsiteX19" fmla="*/ 1589649 w 2701035"/>
              <a:gd name="connsiteY19" fmla="*/ 347517 h 417856"/>
              <a:gd name="connsiteX20" fmla="*/ 1674056 w 2701035"/>
              <a:gd name="connsiteY20" fmla="*/ 375653 h 417856"/>
              <a:gd name="connsiteX21" fmla="*/ 1730326 w 2701035"/>
              <a:gd name="connsiteY21" fmla="*/ 361585 h 417856"/>
              <a:gd name="connsiteX22" fmla="*/ 1772529 w 2701035"/>
              <a:gd name="connsiteY22" fmla="*/ 291247 h 417856"/>
              <a:gd name="connsiteX23" fmla="*/ 1814733 w 2701035"/>
              <a:gd name="connsiteY23" fmla="*/ 249044 h 417856"/>
              <a:gd name="connsiteX24" fmla="*/ 1871003 w 2701035"/>
              <a:gd name="connsiteY24" fmla="*/ 192773 h 417856"/>
              <a:gd name="connsiteX25" fmla="*/ 1913206 w 2701035"/>
              <a:gd name="connsiteY25" fmla="*/ 136502 h 417856"/>
              <a:gd name="connsiteX26" fmla="*/ 2039816 w 2701035"/>
              <a:gd name="connsiteY26" fmla="*/ 38028 h 417856"/>
              <a:gd name="connsiteX27" fmla="*/ 2096086 w 2701035"/>
              <a:gd name="connsiteY27" fmla="*/ 23961 h 417856"/>
              <a:gd name="connsiteX28" fmla="*/ 2236763 w 2701035"/>
              <a:gd name="connsiteY28" fmla="*/ 52096 h 417856"/>
              <a:gd name="connsiteX29" fmla="*/ 2264899 w 2701035"/>
              <a:gd name="connsiteY29" fmla="*/ 80231 h 417856"/>
              <a:gd name="connsiteX30" fmla="*/ 2363373 w 2701035"/>
              <a:gd name="connsiteY30" fmla="*/ 206841 h 417856"/>
              <a:gd name="connsiteX31" fmla="*/ 2391508 w 2701035"/>
              <a:gd name="connsiteY31" fmla="*/ 249044 h 417856"/>
              <a:gd name="connsiteX32" fmla="*/ 2433711 w 2701035"/>
              <a:gd name="connsiteY32" fmla="*/ 333450 h 417856"/>
              <a:gd name="connsiteX33" fmla="*/ 2475914 w 2701035"/>
              <a:gd name="connsiteY33" fmla="*/ 361585 h 417856"/>
              <a:gd name="connsiteX34" fmla="*/ 2504049 w 2701035"/>
              <a:gd name="connsiteY34" fmla="*/ 389721 h 417856"/>
              <a:gd name="connsiteX35" fmla="*/ 2630659 w 2701035"/>
              <a:gd name="connsiteY35" fmla="*/ 375653 h 417856"/>
              <a:gd name="connsiteX36" fmla="*/ 2644726 w 2701035"/>
              <a:gd name="connsiteY36" fmla="*/ 333450 h 417856"/>
              <a:gd name="connsiteX37" fmla="*/ 2686929 w 2701035"/>
              <a:gd name="connsiteY37" fmla="*/ 291247 h 417856"/>
              <a:gd name="connsiteX38" fmla="*/ 2700997 w 2701035"/>
              <a:gd name="connsiteY38" fmla="*/ 234976 h 41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01035" h="417856">
                <a:moveTo>
                  <a:pt x="0" y="417856"/>
                </a:moveTo>
                <a:cubicBezTo>
                  <a:pt x="532910" y="28976"/>
                  <a:pt x="447412" y="-166267"/>
                  <a:pt x="576776" y="178705"/>
                </a:cubicBezTo>
                <a:cubicBezTo>
                  <a:pt x="615572" y="282160"/>
                  <a:pt x="581049" y="239248"/>
                  <a:pt x="633046" y="291247"/>
                </a:cubicBezTo>
                <a:cubicBezTo>
                  <a:pt x="637735" y="305315"/>
                  <a:pt x="637851" y="321871"/>
                  <a:pt x="647114" y="333450"/>
                </a:cubicBezTo>
                <a:cubicBezTo>
                  <a:pt x="657676" y="346652"/>
                  <a:pt x="676115" y="351023"/>
                  <a:pt x="689317" y="361585"/>
                </a:cubicBezTo>
                <a:cubicBezTo>
                  <a:pt x="699674" y="369871"/>
                  <a:pt x="708074" y="380342"/>
                  <a:pt x="717453" y="389721"/>
                </a:cubicBezTo>
                <a:cubicBezTo>
                  <a:pt x="783102" y="385032"/>
                  <a:pt x="850806" y="392611"/>
                  <a:pt x="914400" y="375653"/>
                </a:cubicBezTo>
                <a:cubicBezTo>
                  <a:pt x="928728" y="371832"/>
                  <a:pt x="924566" y="347756"/>
                  <a:pt x="928468" y="333450"/>
                </a:cubicBezTo>
                <a:cubicBezTo>
                  <a:pt x="938642" y="296144"/>
                  <a:pt x="944375" y="257592"/>
                  <a:pt x="956603" y="220908"/>
                </a:cubicBezTo>
                <a:cubicBezTo>
                  <a:pt x="961292" y="206840"/>
                  <a:pt x="964039" y="191968"/>
                  <a:pt x="970671" y="178705"/>
                </a:cubicBezTo>
                <a:cubicBezTo>
                  <a:pt x="978232" y="163583"/>
                  <a:pt x="987982" y="149490"/>
                  <a:pt x="998806" y="136502"/>
                </a:cubicBezTo>
                <a:cubicBezTo>
                  <a:pt x="1041462" y="85315"/>
                  <a:pt x="1044628" y="90426"/>
                  <a:pt x="1111348" y="66164"/>
                </a:cubicBezTo>
                <a:cubicBezTo>
                  <a:pt x="1139220" y="56029"/>
                  <a:pt x="1167619" y="47406"/>
                  <a:pt x="1195754" y="38028"/>
                </a:cubicBezTo>
                <a:cubicBezTo>
                  <a:pt x="1209822" y="33339"/>
                  <a:pt x="1223571" y="27558"/>
                  <a:pt x="1237957" y="23961"/>
                </a:cubicBezTo>
                <a:lnTo>
                  <a:pt x="1294228" y="9893"/>
                </a:lnTo>
                <a:cubicBezTo>
                  <a:pt x="1341828" y="15843"/>
                  <a:pt x="1411859" y="7559"/>
                  <a:pt x="1448973" y="52096"/>
                </a:cubicBezTo>
                <a:cubicBezTo>
                  <a:pt x="1462398" y="68206"/>
                  <a:pt x="1466704" y="90159"/>
                  <a:pt x="1477108" y="108367"/>
                </a:cubicBezTo>
                <a:cubicBezTo>
                  <a:pt x="1485496" y="123047"/>
                  <a:pt x="1498376" y="135120"/>
                  <a:pt x="1505243" y="150570"/>
                </a:cubicBezTo>
                <a:cubicBezTo>
                  <a:pt x="1517288" y="177671"/>
                  <a:pt x="1533379" y="234976"/>
                  <a:pt x="1533379" y="234976"/>
                </a:cubicBezTo>
                <a:cubicBezTo>
                  <a:pt x="1545776" y="309363"/>
                  <a:pt x="1526350" y="319384"/>
                  <a:pt x="1589649" y="347517"/>
                </a:cubicBezTo>
                <a:cubicBezTo>
                  <a:pt x="1616750" y="359562"/>
                  <a:pt x="1674056" y="375653"/>
                  <a:pt x="1674056" y="375653"/>
                </a:cubicBezTo>
                <a:cubicBezTo>
                  <a:pt x="1692813" y="370964"/>
                  <a:pt x="1713033" y="370231"/>
                  <a:pt x="1730326" y="361585"/>
                </a:cubicBezTo>
                <a:cubicBezTo>
                  <a:pt x="1774141" y="339678"/>
                  <a:pt x="1748462" y="327347"/>
                  <a:pt x="1772529" y="291247"/>
                </a:cubicBezTo>
                <a:cubicBezTo>
                  <a:pt x="1783565" y="274693"/>
                  <a:pt x="1800665" y="263112"/>
                  <a:pt x="1814733" y="249044"/>
                </a:cubicBezTo>
                <a:cubicBezTo>
                  <a:pt x="1846474" y="153818"/>
                  <a:pt x="1801748" y="250486"/>
                  <a:pt x="1871003" y="192773"/>
                </a:cubicBezTo>
                <a:cubicBezTo>
                  <a:pt x="1889015" y="177763"/>
                  <a:pt x="1897767" y="154147"/>
                  <a:pt x="1913206" y="136502"/>
                </a:cubicBezTo>
                <a:cubicBezTo>
                  <a:pt x="1953233" y="90757"/>
                  <a:pt x="1983404" y="63100"/>
                  <a:pt x="2039816" y="38028"/>
                </a:cubicBezTo>
                <a:cubicBezTo>
                  <a:pt x="2057484" y="30176"/>
                  <a:pt x="2077329" y="28650"/>
                  <a:pt x="2096086" y="23961"/>
                </a:cubicBezTo>
                <a:cubicBezTo>
                  <a:pt x="2106689" y="25728"/>
                  <a:pt x="2215773" y="41601"/>
                  <a:pt x="2236763" y="52096"/>
                </a:cubicBezTo>
                <a:cubicBezTo>
                  <a:pt x="2248626" y="58027"/>
                  <a:pt x="2256500" y="69966"/>
                  <a:pt x="2264899" y="80231"/>
                </a:cubicBezTo>
                <a:cubicBezTo>
                  <a:pt x="2298756" y="121611"/>
                  <a:pt x="2333716" y="162355"/>
                  <a:pt x="2363373" y="206841"/>
                </a:cubicBezTo>
                <a:cubicBezTo>
                  <a:pt x="2372751" y="220909"/>
                  <a:pt x="2383947" y="233922"/>
                  <a:pt x="2391508" y="249044"/>
                </a:cubicBezTo>
                <a:cubicBezTo>
                  <a:pt x="2414390" y="294808"/>
                  <a:pt x="2393397" y="293136"/>
                  <a:pt x="2433711" y="333450"/>
                </a:cubicBezTo>
                <a:cubicBezTo>
                  <a:pt x="2445666" y="345405"/>
                  <a:pt x="2462712" y="351023"/>
                  <a:pt x="2475914" y="361585"/>
                </a:cubicBezTo>
                <a:cubicBezTo>
                  <a:pt x="2486271" y="369871"/>
                  <a:pt x="2494671" y="380342"/>
                  <a:pt x="2504049" y="389721"/>
                </a:cubicBezTo>
                <a:cubicBezTo>
                  <a:pt x="2546252" y="385032"/>
                  <a:pt x="2591233" y="391423"/>
                  <a:pt x="2630659" y="375653"/>
                </a:cubicBezTo>
                <a:cubicBezTo>
                  <a:pt x="2644427" y="370146"/>
                  <a:pt x="2636501" y="345788"/>
                  <a:pt x="2644726" y="333450"/>
                </a:cubicBezTo>
                <a:cubicBezTo>
                  <a:pt x="2655761" y="316897"/>
                  <a:pt x="2672861" y="305315"/>
                  <a:pt x="2686929" y="291247"/>
                </a:cubicBezTo>
                <a:cubicBezTo>
                  <a:pt x="2702480" y="244595"/>
                  <a:pt x="2700997" y="263873"/>
                  <a:pt x="2700997" y="23497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10431920" y="1588890"/>
            <a:ext cx="878505" cy="917000"/>
          </a:xfrm>
          <a:custGeom>
            <a:avLst/>
            <a:gdLst>
              <a:gd name="connsiteX0" fmla="*/ 723760 w 878505"/>
              <a:gd name="connsiteY0" fmla="*/ 14827 h 917000"/>
              <a:gd name="connsiteX1" fmla="*/ 118849 w 878505"/>
              <a:gd name="connsiteY1" fmla="*/ 197707 h 917000"/>
              <a:gd name="connsiteX2" fmla="*/ 6308 w 878505"/>
              <a:gd name="connsiteY2" fmla="*/ 521264 h 917000"/>
              <a:gd name="connsiteX3" fmla="*/ 20375 w 878505"/>
              <a:gd name="connsiteY3" fmla="*/ 746347 h 917000"/>
              <a:gd name="connsiteX4" fmla="*/ 76646 w 878505"/>
              <a:gd name="connsiteY4" fmla="*/ 802618 h 917000"/>
              <a:gd name="connsiteX5" fmla="*/ 104782 w 878505"/>
              <a:gd name="connsiteY5" fmla="*/ 830753 h 917000"/>
              <a:gd name="connsiteX6" fmla="*/ 189188 w 878505"/>
              <a:gd name="connsiteY6" fmla="*/ 858888 h 917000"/>
              <a:gd name="connsiteX7" fmla="*/ 231391 w 878505"/>
              <a:gd name="connsiteY7" fmla="*/ 872956 h 917000"/>
              <a:gd name="connsiteX8" fmla="*/ 287662 w 878505"/>
              <a:gd name="connsiteY8" fmla="*/ 887024 h 917000"/>
              <a:gd name="connsiteX9" fmla="*/ 329865 w 878505"/>
              <a:gd name="connsiteY9" fmla="*/ 915159 h 917000"/>
              <a:gd name="connsiteX10" fmla="*/ 625286 w 878505"/>
              <a:gd name="connsiteY10" fmla="*/ 901092 h 917000"/>
              <a:gd name="connsiteX11" fmla="*/ 667489 w 878505"/>
              <a:gd name="connsiteY11" fmla="*/ 858888 h 917000"/>
              <a:gd name="connsiteX12" fmla="*/ 695625 w 878505"/>
              <a:gd name="connsiteY12" fmla="*/ 816685 h 917000"/>
              <a:gd name="connsiteX13" fmla="*/ 737828 w 878505"/>
              <a:gd name="connsiteY13" fmla="*/ 774482 h 917000"/>
              <a:gd name="connsiteX14" fmla="*/ 794098 w 878505"/>
              <a:gd name="connsiteY14" fmla="*/ 690076 h 917000"/>
              <a:gd name="connsiteX15" fmla="*/ 850369 w 878505"/>
              <a:gd name="connsiteY15" fmla="*/ 563467 h 917000"/>
              <a:gd name="connsiteX16" fmla="*/ 878505 w 878505"/>
              <a:gd name="connsiteY16" fmla="*/ 450925 h 917000"/>
              <a:gd name="connsiteX17" fmla="*/ 864437 w 878505"/>
              <a:gd name="connsiteY17" fmla="*/ 197707 h 917000"/>
              <a:gd name="connsiteX18" fmla="*/ 808166 w 878505"/>
              <a:gd name="connsiteY18" fmla="*/ 113301 h 917000"/>
              <a:gd name="connsiteX19" fmla="*/ 780031 w 878505"/>
              <a:gd name="connsiteY19" fmla="*/ 71098 h 917000"/>
              <a:gd name="connsiteX20" fmla="*/ 709692 w 878505"/>
              <a:gd name="connsiteY20" fmla="*/ 14827 h 917000"/>
              <a:gd name="connsiteX21" fmla="*/ 723760 w 878505"/>
              <a:gd name="connsiteY21" fmla="*/ 14827 h 91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505" h="917000">
                <a:moveTo>
                  <a:pt x="723760" y="14827"/>
                </a:moveTo>
                <a:cubicBezTo>
                  <a:pt x="625286" y="45307"/>
                  <a:pt x="290944" y="76228"/>
                  <a:pt x="118849" y="197707"/>
                </a:cubicBezTo>
                <a:cubicBezTo>
                  <a:pt x="25559" y="263559"/>
                  <a:pt x="26481" y="408870"/>
                  <a:pt x="6308" y="521264"/>
                </a:cubicBezTo>
                <a:cubicBezTo>
                  <a:pt x="-6973" y="595256"/>
                  <a:pt x="2143" y="673417"/>
                  <a:pt x="20375" y="746347"/>
                </a:cubicBezTo>
                <a:cubicBezTo>
                  <a:pt x="26809" y="772081"/>
                  <a:pt x="57889" y="783861"/>
                  <a:pt x="76646" y="802618"/>
                </a:cubicBezTo>
                <a:cubicBezTo>
                  <a:pt x="86025" y="811996"/>
                  <a:pt x="92199" y="826559"/>
                  <a:pt x="104782" y="830753"/>
                </a:cubicBezTo>
                <a:lnTo>
                  <a:pt x="189188" y="858888"/>
                </a:lnTo>
                <a:cubicBezTo>
                  <a:pt x="203256" y="863577"/>
                  <a:pt x="217005" y="869359"/>
                  <a:pt x="231391" y="872956"/>
                </a:cubicBezTo>
                <a:lnTo>
                  <a:pt x="287662" y="887024"/>
                </a:lnTo>
                <a:cubicBezTo>
                  <a:pt x="301730" y="896402"/>
                  <a:pt x="312972" y="914455"/>
                  <a:pt x="329865" y="915159"/>
                </a:cubicBezTo>
                <a:cubicBezTo>
                  <a:pt x="428365" y="919263"/>
                  <a:pt x="528042" y="917299"/>
                  <a:pt x="625286" y="901092"/>
                </a:cubicBezTo>
                <a:cubicBezTo>
                  <a:pt x="644910" y="897821"/>
                  <a:pt x="654753" y="874172"/>
                  <a:pt x="667489" y="858888"/>
                </a:cubicBezTo>
                <a:cubicBezTo>
                  <a:pt x="678313" y="845899"/>
                  <a:pt x="684801" y="829674"/>
                  <a:pt x="695625" y="816685"/>
                </a:cubicBezTo>
                <a:cubicBezTo>
                  <a:pt x="708361" y="801402"/>
                  <a:pt x="725614" y="790186"/>
                  <a:pt x="737828" y="774482"/>
                </a:cubicBezTo>
                <a:cubicBezTo>
                  <a:pt x="758588" y="747791"/>
                  <a:pt x="775341" y="718211"/>
                  <a:pt x="794098" y="690076"/>
                </a:cubicBezTo>
                <a:cubicBezTo>
                  <a:pt x="831051" y="634646"/>
                  <a:pt x="830278" y="643830"/>
                  <a:pt x="850369" y="563467"/>
                </a:cubicBezTo>
                <a:lnTo>
                  <a:pt x="878505" y="450925"/>
                </a:lnTo>
                <a:cubicBezTo>
                  <a:pt x="873816" y="366519"/>
                  <a:pt x="875859" y="281468"/>
                  <a:pt x="864437" y="197707"/>
                </a:cubicBezTo>
                <a:cubicBezTo>
                  <a:pt x="857445" y="146431"/>
                  <a:pt x="834008" y="145603"/>
                  <a:pt x="808166" y="113301"/>
                </a:cubicBezTo>
                <a:cubicBezTo>
                  <a:pt x="797604" y="100099"/>
                  <a:pt x="790593" y="84300"/>
                  <a:pt x="780031" y="71098"/>
                </a:cubicBezTo>
                <a:cubicBezTo>
                  <a:pt x="759643" y="45612"/>
                  <a:pt x="737815" y="31701"/>
                  <a:pt x="709692" y="14827"/>
                </a:cubicBezTo>
                <a:cubicBezTo>
                  <a:pt x="700701" y="9432"/>
                  <a:pt x="822234" y="-15653"/>
                  <a:pt x="723760" y="14827"/>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309643" y="2402592"/>
            <a:ext cx="8840433" cy="369332"/>
          </a:xfrm>
          <a:prstGeom prst="rect">
            <a:avLst/>
          </a:prstGeom>
          <a:noFill/>
        </p:spPr>
        <p:txBody>
          <a:bodyPr wrap="none" rtlCol="0">
            <a:spAutoFit/>
          </a:bodyPr>
          <a:lstStyle/>
          <a:p>
            <a:r>
              <a:rPr lang="en-GB" dirty="0"/>
              <a:t>Stick                 man               lives            in                                     a                                               tree</a:t>
            </a:r>
          </a:p>
        </p:txBody>
      </p:sp>
    </p:spTree>
    <p:extLst>
      <p:ext uri="{BB962C8B-B14F-4D97-AF65-F5344CB8AC3E}">
        <p14:creationId xmlns:p14="http://schemas.microsoft.com/office/powerpoint/2010/main" val="33522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4726" y="446005"/>
            <a:ext cx="2374304" cy="553998"/>
          </a:xfrm>
          <a:prstGeom prst="rect">
            <a:avLst/>
          </a:prstGeom>
          <a:noFill/>
        </p:spPr>
        <p:txBody>
          <a:bodyPr wrap="none" rtlCol="0">
            <a:spAutoFit/>
          </a:bodyPr>
          <a:lstStyle/>
          <a:p>
            <a:r>
              <a:rPr lang="en-GB" sz="3000" b="1" dirty="0">
                <a:solidFill>
                  <a:srgbClr val="00B050"/>
                </a:solidFill>
              </a:rPr>
              <a:t>Letter strings:</a:t>
            </a:r>
          </a:p>
        </p:txBody>
      </p:sp>
      <p:sp>
        <p:nvSpPr>
          <p:cNvPr id="5" name="Freeform 4"/>
          <p:cNvSpPr/>
          <p:nvPr/>
        </p:nvSpPr>
        <p:spPr>
          <a:xfrm>
            <a:off x="2246811" y="1350498"/>
            <a:ext cx="319389" cy="548640"/>
          </a:xfrm>
          <a:custGeom>
            <a:avLst/>
            <a:gdLst>
              <a:gd name="connsiteX0" fmla="*/ 299441 w 319389"/>
              <a:gd name="connsiteY0" fmla="*/ 154745 h 548640"/>
              <a:gd name="connsiteX1" fmla="*/ 285374 w 319389"/>
              <a:gd name="connsiteY1" fmla="*/ 84407 h 548640"/>
              <a:gd name="connsiteX2" fmla="*/ 271306 w 319389"/>
              <a:gd name="connsiteY2" fmla="*/ 28136 h 548640"/>
              <a:gd name="connsiteX3" fmla="*/ 186900 w 319389"/>
              <a:gd name="connsiteY3" fmla="*/ 0 h 548640"/>
              <a:gd name="connsiteX4" fmla="*/ 60291 w 319389"/>
              <a:gd name="connsiteY4" fmla="*/ 14068 h 548640"/>
              <a:gd name="connsiteX5" fmla="*/ 32155 w 319389"/>
              <a:gd name="connsiteY5" fmla="*/ 42204 h 548640"/>
              <a:gd name="connsiteX6" fmla="*/ 4020 w 319389"/>
              <a:gd name="connsiteY6" fmla="*/ 126610 h 548640"/>
              <a:gd name="connsiteX7" fmla="*/ 18087 w 319389"/>
              <a:gd name="connsiteY7" fmla="*/ 239151 h 548640"/>
              <a:gd name="connsiteX8" fmla="*/ 243171 w 319389"/>
              <a:gd name="connsiteY8" fmla="*/ 253219 h 548640"/>
              <a:gd name="connsiteX9" fmla="*/ 285374 w 319389"/>
              <a:gd name="connsiteY9" fmla="*/ 281354 h 548640"/>
              <a:gd name="connsiteX10" fmla="*/ 299441 w 319389"/>
              <a:gd name="connsiteY10" fmla="*/ 492370 h 548640"/>
              <a:gd name="connsiteX11" fmla="*/ 243171 w 319389"/>
              <a:gd name="connsiteY11" fmla="*/ 520505 h 548640"/>
              <a:gd name="connsiteX12" fmla="*/ 158764 w 319389"/>
              <a:gd name="connsiteY12" fmla="*/ 548640 h 548640"/>
              <a:gd name="connsiteX13" fmla="*/ 74358 w 319389"/>
              <a:gd name="connsiteY13" fmla="*/ 534573 h 548640"/>
              <a:gd name="connsiteX14" fmla="*/ 18087 w 319389"/>
              <a:gd name="connsiteY14" fmla="*/ 478302 h 548640"/>
              <a:gd name="connsiteX15" fmla="*/ 4020 w 319389"/>
              <a:gd name="connsiteY15" fmla="*/ 407964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389" h="548640">
                <a:moveTo>
                  <a:pt x="299441" y="154745"/>
                </a:moveTo>
                <a:cubicBezTo>
                  <a:pt x="294752" y="131299"/>
                  <a:pt x="290561" y="107748"/>
                  <a:pt x="285374" y="84407"/>
                </a:cubicBezTo>
                <a:cubicBezTo>
                  <a:pt x="281180" y="65533"/>
                  <a:pt x="285986" y="40719"/>
                  <a:pt x="271306" y="28136"/>
                </a:cubicBezTo>
                <a:cubicBezTo>
                  <a:pt x="248789" y="8835"/>
                  <a:pt x="186900" y="0"/>
                  <a:pt x="186900" y="0"/>
                </a:cubicBezTo>
                <a:cubicBezTo>
                  <a:pt x="144697" y="4689"/>
                  <a:pt x="101257" y="2895"/>
                  <a:pt x="60291" y="14068"/>
                </a:cubicBezTo>
                <a:cubicBezTo>
                  <a:pt x="47495" y="17558"/>
                  <a:pt x="38087" y="30341"/>
                  <a:pt x="32155" y="42204"/>
                </a:cubicBezTo>
                <a:cubicBezTo>
                  <a:pt x="18892" y="68730"/>
                  <a:pt x="4020" y="126610"/>
                  <a:pt x="4020" y="126610"/>
                </a:cubicBezTo>
                <a:cubicBezTo>
                  <a:pt x="8709" y="164124"/>
                  <a:pt x="-15325" y="221462"/>
                  <a:pt x="18087" y="239151"/>
                </a:cubicBezTo>
                <a:cubicBezTo>
                  <a:pt x="84525" y="274324"/>
                  <a:pt x="168917" y="241495"/>
                  <a:pt x="243171" y="253219"/>
                </a:cubicBezTo>
                <a:cubicBezTo>
                  <a:pt x="259871" y="255856"/>
                  <a:pt x="271306" y="271976"/>
                  <a:pt x="285374" y="281354"/>
                </a:cubicBezTo>
                <a:cubicBezTo>
                  <a:pt x="311098" y="358525"/>
                  <a:pt x="339463" y="404321"/>
                  <a:pt x="299441" y="492370"/>
                </a:cubicBezTo>
                <a:cubicBezTo>
                  <a:pt x="290763" y="511461"/>
                  <a:pt x="262642" y="512717"/>
                  <a:pt x="243171" y="520505"/>
                </a:cubicBezTo>
                <a:cubicBezTo>
                  <a:pt x="215635" y="531519"/>
                  <a:pt x="158764" y="548640"/>
                  <a:pt x="158764" y="548640"/>
                </a:cubicBezTo>
                <a:cubicBezTo>
                  <a:pt x="130629" y="543951"/>
                  <a:pt x="99870" y="547329"/>
                  <a:pt x="74358" y="534573"/>
                </a:cubicBezTo>
                <a:cubicBezTo>
                  <a:pt x="50632" y="522710"/>
                  <a:pt x="18087" y="478302"/>
                  <a:pt x="18087" y="478302"/>
                </a:cubicBezTo>
                <a:cubicBezTo>
                  <a:pt x="2883" y="417482"/>
                  <a:pt x="4020" y="441365"/>
                  <a:pt x="4020" y="407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819441" y="1378634"/>
            <a:ext cx="514602" cy="633046"/>
          </a:xfrm>
          <a:custGeom>
            <a:avLst/>
            <a:gdLst>
              <a:gd name="connsiteX0" fmla="*/ 261384 w 514602"/>
              <a:gd name="connsiteY0" fmla="*/ 0 h 633046"/>
              <a:gd name="connsiteX1" fmla="*/ 8165 w 514602"/>
              <a:gd name="connsiteY1" fmla="*/ 309489 h 633046"/>
              <a:gd name="connsiteX2" fmla="*/ 22233 w 514602"/>
              <a:gd name="connsiteY2" fmla="*/ 450166 h 633046"/>
              <a:gd name="connsiteX3" fmla="*/ 64436 w 514602"/>
              <a:gd name="connsiteY3" fmla="*/ 534572 h 633046"/>
              <a:gd name="connsiteX4" fmla="*/ 92571 w 514602"/>
              <a:gd name="connsiteY4" fmla="*/ 562708 h 633046"/>
              <a:gd name="connsiteX5" fmla="*/ 134774 w 514602"/>
              <a:gd name="connsiteY5" fmla="*/ 576775 h 633046"/>
              <a:gd name="connsiteX6" fmla="*/ 162910 w 514602"/>
              <a:gd name="connsiteY6" fmla="*/ 604911 h 633046"/>
              <a:gd name="connsiteX7" fmla="*/ 219181 w 514602"/>
              <a:gd name="connsiteY7" fmla="*/ 618978 h 633046"/>
              <a:gd name="connsiteX8" fmla="*/ 261384 w 514602"/>
              <a:gd name="connsiteY8" fmla="*/ 633046 h 633046"/>
              <a:gd name="connsiteX9" fmla="*/ 416128 w 514602"/>
              <a:gd name="connsiteY9" fmla="*/ 618978 h 633046"/>
              <a:gd name="connsiteX10" fmla="*/ 444264 w 514602"/>
              <a:gd name="connsiteY10" fmla="*/ 590843 h 633046"/>
              <a:gd name="connsiteX11" fmla="*/ 472399 w 514602"/>
              <a:gd name="connsiteY11" fmla="*/ 534572 h 633046"/>
              <a:gd name="connsiteX12" fmla="*/ 514602 w 514602"/>
              <a:gd name="connsiteY12" fmla="*/ 450166 h 633046"/>
              <a:gd name="connsiteX13" fmla="*/ 500534 w 514602"/>
              <a:gd name="connsiteY13" fmla="*/ 225083 h 633046"/>
              <a:gd name="connsiteX14" fmla="*/ 486467 w 514602"/>
              <a:gd name="connsiteY14" fmla="*/ 182880 h 633046"/>
              <a:gd name="connsiteX15" fmla="*/ 458331 w 514602"/>
              <a:gd name="connsiteY15" fmla="*/ 154744 h 633046"/>
              <a:gd name="connsiteX16" fmla="*/ 387993 w 514602"/>
              <a:gd name="connsiteY16" fmla="*/ 98474 h 633046"/>
              <a:gd name="connsiteX17" fmla="*/ 359857 w 514602"/>
              <a:gd name="connsiteY17" fmla="*/ 70338 h 633046"/>
              <a:gd name="connsiteX18" fmla="*/ 205113 w 514602"/>
              <a:gd name="connsiteY18" fmla="*/ 56271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602" h="633046">
                <a:moveTo>
                  <a:pt x="261384" y="0"/>
                </a:moveTo>
                <a:cubicBezTo>
                  <a:pt x="176978" y="103163"/>
                  <a:pt x="70700" y="191776"/>
                  <a:pt x="8165" y="309489"/>
                </a:cubicBezTo>
                <a:cubicBezTo>
                  <a:pt x="-13945" y="351107"/>
                  <a:pt x="15067" y="403588"/>
                  <a:pt x="22233" y="450166"/>
                </a:cubicBezTo>
                <a:cubicBezTo>
                  <a:pt x="27186" y="482359"/>
                  <a:pt x="44565" y="509732"/>
                  <a:pt x="64436" y="534572"/>
                </a:cubicBezTo>
                <a:cubicBezTo>
                  <a:pt x="72721" y="544929"/>
                  <a:pt x="81198" y="555884"/>
                  <a:pt x="92571" y="562708"/>
                </a:cubicBezTo>
                <a:cubicBezTo>
                  <a:pt x="105286" y="570337"/>
                  <a:pt x="120706" y="572086"/>
                  <a:pt x="134774" y="576775"/>
                </a:cubicBezTo>
                <a:cubicBezTo>
                  <a:pt x="144153" y="586154"/>
                  <a:pt x="151047" y="598979"/>
                  <a:pt x="162910" y="604911"/>
                </a:cubicBezTo>
                <a:cubicBezTo>
                  <a:pt x="180203" y="613557"/>
                  <a:pt x="200591" y="613667"/>
                  <a:pt x="219181" y="618978"/>
                </a:cubicBezTo>
                <a:cubicBezTo>
                  <a:pt x="233439" y="623052"/>
                  <a:pt x="247316" y="628357"/>
                  <a:pt x="261384" y="633046"/>
                </a:cubicBezTo>
                <a:cubicBezTo>
                  <a:pt x="312965" y="628357"/>
                  <a:pt x="365660" y="630624"/>
                  <a:pt x="416128" y="618978"/>
                </a:cubicBezTo>
                <a:cubicBezTo>
                  <a:pt x="429052" y="615996"/>
                  <a:pt x="436907" y="601879"/>
                  <a:pt x="444264" y="590843"/>
                </a:cubicBezTo>
                <a:cubicBezTo>
                  <a:pt x="455897" y="573394"/>
                  <a:pt x="461995" y="552780"/>
                  <a:pt x="472399" y="534572"/>
                </a:cubicBezTo>
                <a:cubicBezTo>
                  <a:pt x="516032" y="458213"/>
                  <a:pt x="488809" y="527544"/>
                  <a:pt x="514602" y="450166"/>
                </a:cubicBezTo>
                <a:cubicBezTo>
                  <a:pt x="509913" y="375138"/>
                  <a:pt x="508403" y="299844"/>
                  <a:pt x="500534" y="225083"/>
                </a:cubicBezTo>
                <a:cubicBezTo>
                  <a:pt x="498982" y="210336"/>
                  <a:pt x="494096" y="195595"/>
                  <a:pt x="486467" y="182880"/>
                </a:cubicBezTo>
                <a:cubicBezTo>
                  <a:pt x="479643" y="171507"/>
                  <a:pt x="466617" y="165101"/>
                  <a:pt x="458331" y="154744"/>
                </a:cubicBezTo>
                <a:cubicBezTo>
                  <a:pt x="412054" y="96897"/>
                  <a:pt x="454933" y="120786"/>
                  <a:pt x="387993" y="98474"/>
                </a:cubicBezTo>
                <a:cubicBezTo>
                  <a:pt x="378614" y="89095"/>
                  <a:pt x="372653" y="73828"/>
                  <a:pt x="359857" y="70338"/>
                </a:cubicBezTo>
                <a:cubicBezTo>
                  <a:pt x="304481" y="55235"/>
                  <a:pt x="257920" y="56271"/>
                  <a:pt x="205113" y="5627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3557746" y="1448972"/>
            <a:ext cx="71719" cy="942536"/>
          </a:xfrm>
          <a:custGeom>
            <a:avLst/>
            <a:gdLst>
              <a:gd name="connsiteX0" fmla="*/ 71719 w 71719"/>
              <a:gd name="connsiteY0" fmla="*/ 0 h 942536"/>
              <a:gd name="connsiteX1" fmla="*/ 29516 w 71719"/>
              <a:gd name="connsiteY1" fmla="*/ 745588 h 942536"/>
              <a:gd name="connsiteX2" fmla="*/ 1380 w 71719"/>
              <a:gd name="connsiteY2" fmla="*/ 858130 h 942536"/>
              <a:gd name="connsiteX3" fmla="*/ 1380 w 71719"/>
              <a:gd name="connsiteY3" fmla="*/ 942536 h 942536"/>
            </a:gdLst>
            <a:ahLst/>
            <a:cxnLst>
              <a:cxn ang="0">
                <a:pos x="connsiteX0" y="connsiteY0"/>
              </a:cxn>
              <a:cxn ang="0">
                <a:pos x="connsiteX1" y="connsiteY1"/>
              </a:cxn>
              <a:cxn ang="0">
                <a:pos x="connsiteX2" y="connsiteY2"/>
              </a:cxn>
              <a:cxn ang="0">
                <a:pos x="connsiteX3" y="connsiteY3"/>
              </a:cxn>
            </a:cxnLst>
            <a:rect l="l" t="t" r="r" b="b"/>
            <a:pathLst>
              <a:path w="71719" h="942536">
                <a:moveTo>
                  <a:pt x="71719" y="0"/>
                </a:moveTo>
                <a:cubicBezTo>
                  <a:pt x="57651" y="248529"/>
                  <a:pt x="46643" y="497251"/>
                  <a:pt x="29516" y="745588"/>
                </a:cubicBezTo>
                <a:cubicBezTo>
                  <a:pt x="3818" y="1118204"/>
                  <a:pt x="28418" y="614791"/>
                  <a:pt x="1380" y="858130"/>
                </a:cubicBezTo>
                <a:cubicBezTo>
                  <a:pt x="-1727" y="886093"/>
                  <a:pt x="1380" y="914401"/>
                  <a:pt x="1380" y="94253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629465" y="1519311"/>
            <a:ext cx="323557" cy="436098"/>
          </a:xfrm>
          <a:custGeom>
            <a:avLst/>
            <a:gdLst>
              <a:gd name="connsiteX0" fmla="*/ 14067 w 323557"/>
              <a:gd name="connsiteY0" fmla="*/ 0 h 436098"/>
              <a:gd name="connsiteX1" fmla="*/ 309489 w 323557"/>
              <a:gd name="connsiteY1" fmla="*/ 126609 h 436098"/>
              <a:gd name="connsiteX2" fmla="*/ 323557 w 323557"/>
              <a:gd name="connsiteY2" fmla="*/ 168812 h 436098"/>
              <a:gd name="connsiteX3" fmla="*/ 253218 w 323557"/>
              <a:gd name="connsiteY3" fmla="*/ 393895 h 436098"/>
              <a:gd name="connsiteX4" fmla="*/ 140677 w 323557"/>
              <a:gd name="connsiteY4" fmla="*/ 422031 h 436098"/>
              <a:gd name="connsiteX5" fmla="*/ 0 w 323557"/>
              <a:gd name="connsiteY5" fmla="*/ 436098 h 43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557" h="436098">
                <a:moveTo>
                  <a:pt x="14067" y="0"/>
                </a:moveTo>
                <a:cubicBezTo>
                  <a:pt x="290229" y="30684"/>
                  <a:pt x="239110" y="-49338"/>
                  <a:pt x="309489" y="126609"/>
                </a:cubicBezTo>
                <a:cubicBezTo>
                  <a:pt x="314996" y="140377"/>
                  <a:pt x="318868" y="154744"/>
                  <a:pt x="323557" y="168812"/>
                </a:cubicBezTo>
                <a:cubicBezTo>
                  <a:pt x="319986" y="204519"/>
                  <a:pt x="325684" y="369739"/>
                  <a:pt x="253218" y="393895"/>
                </a:cubicBezTo>
                <a:cubicBezTo>
                  <a:pt x="205879" y="409675"/>
                  <a:pt x="197261" y="414487"/>
                  <a:pt x="140677" y="422031"/>
                </a:cubicBezTo>
                <a:cubicBezTo>
                  <a:pt x="93964" y="428259"/>
                  <a:pt x="0" y="436098"/>
                  <a:pt x="0" y="43609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227787" y="1237957"/>
            <a:ext cx="709973" cy="886265"/>
          </a:xfrm>
          <a:custGeom>
            <a:avLst/>
            <a:gdLst>
              <a:gd name="connsiteX0" fmla="*/ 709973 w 709973"/>
              <a:gd name="connsiteY0" fmla="*/ 0 h 886265"/>
              <a:gd name="connsiteX1" fmla="*/ 133198 w 709973"/>
              <a:gd name="connsiteY1" fmla="*/ 239151 h 886265"/>
              <a:gd name="connsiteX2" fmla="*/ 6588 w 709973"/>
              <a:gd name="connsiteY2" fmla="*/ 506437 h 886265"/>
              <a:gd name="connsiteX3" fmla="*/ 20656 w 709973"/>
              <a:gd name="connsiteY3" fmla="*/ 731520 h 886265"/>
              <a:gd name="connsiteX4" fmla="*/ 90995 w 709973"/>
              <a:gd name="connsiteY4" fmla="*/ 787791 h 886265"/>
              <a:gd name="connsiteX5" fmla="*/ 133198 w 709973"/>
              <a:gd name="connsiteY5" fmla="*/ 815926 h 886265"/>
              <a:gd name="connsiteX6" fmla="*/ 217604 w 709973"/>
              <a:gd name="connsiteY6" fmla="*/ 844061 h 886265"/>
              <a:gd name="connsiteX7" fmla="*/ 259807 w 709973"/>
              <a:gd name="connsiteY7" fmla="*/ 858129 h 886265"/>
              <a:gd name="connsiteX8" fmla="*/ 302010 w 709973"/>
              <a:gd name="connsiteY8" fmla="*/ 886265 h 886265"/>
              <a:gd name="connsiteX9" fmla="*/ 597431 w 709973"/>
              <a:gd name="connsiteY9" fmla="*/ 872197 h 886265"/>
              <a:gd name="connsiteX10" fmla="*/ 653702 w 709973"/>
              <a:gd name="connsiteY10" fmla="*/ 801858 h 886265"/>
              <a:gd name="connsiteX11" fmla="*/ 681838 w 709973"/>
              <a:gd name="connsiteY11" fmla="*/ 773723 h 886265"/>
              <a:gd name="connsiteX12" fmla="*/ 681838 w 709973"/>
              <a:gd name="connsiteY12" fmla="*/ 717452 h 88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973" h="886265">
                <a:moveTo>
                  <a:pt x="709973" y="0"/>
                </a:moveTo>
                <a:cubicBezTo>
                  <a:pt x="517715" y="79717"/>
                  <a:pt x="302103" y="117540"/>
                  <a:pt x="133198" y="239151"/>
                </a:cubicBezTo>
                <a:cubicBezTo>
                  <a:pt x="53192" y="296755"/>
                  <a:pt x="28555" y="410330"/>
                  <a:pt x="6588" y="506437"/>
                </a:cubicBezTo>
                <a:cubicBezTo>
                  <a:pt x="-10163" y="579721"/>
                  <a:pt x="8932" y="657266"/>
                  <a:pt x="20656" y="731520"/>
                </a:cubicBezTo>
                <a:cubicBezTo>
                  <a:pt x="28787" y="783014"/>
                  <a:pt x="57511" y="771049"/>
                  <a:pt x="90995" y="787791"/>
                </a:cubicBezTo>
                <a:cubicBezTo>
                  <a:pt x="106117" y="795352"/>
                  <a:pt x="117748" y="809059"/>
                  <a:pt x="133198" y="815926"/>
                </a:cubicBezTo>
                <a:cubicBezTo>
                  <a:pt x="160299" y="827971"/>
                  <a:pt x="189469" y="834683"/>
                  <a:pt x="217604" y="844061"/>
                </a:cubicBezTo>
                <a:cubicBezTo>
                  <a:pt x="231672" y="848750"/>
                  <a:pt x="247469" y="849903"/>
                  <a:pt x="259807" y="858129"/>
                </a:cubicBezTo>
                <a:lnTo>
                  <a:pt x="302010" y="886265"/>
                </a:lnTo>
                <a:cubicBezTo>
                  <a:pt x="400484" y="881576"/>
                  <a:pt x="499674" y="884948"/>
                  <a:pt x="597431" y="872197"/>
                </a:cubicBezTo>
                <a:cubicBezTo>
                  <a:pt x="612601" y="870218"/>
                  <a:pt x="649977" y="806514"/>
                  <a:pt x="653702" y="801858"/>
                </a:cubicBezTo>
                <a:cubicBezTo>
                  <a:pt x="661988" y="791501"/>
                  <a:pt x="677644" y="786306"/>
                  <a:pt x="681838" y="773723"/>
                </a:cubicBezTo>
                <a:cubicBezTo>
                  <a:pt x="687770" y="755929"/>
                  <a:pt x="681838" y="736209"/>
                  <a:pt x="681838" y="71745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5261317" y="1491175"/>
            <a:ext cx="506437" cy="520505"/>
          </a:xfrm>
          <a:custGeom>
            <a:avLst/>
            <a:gdLst>
              <a:gd name="connsiteX0" fmla="*/ 0 w 506437"/>
              <a:gd name="connsiteY0" fmla="*/ 267287 h 520505"/>
              <a:gd name="connsiteX1" fmla="*/ 422031 w 506437"/>
              <a:gd name="connsiteY1" fmla="*/ 140677 h 520505"/>
              <a:gd name="connsiteX2" fmla="*/ 365760 w 506437"/>
              <a:gd name="connsiteY2" fmla="*/ 0 h 520505"/>
              <a:gd name="connsiteX3" fmla="*/ 295421 w 506437"/>
              <a:gd name="connsiteY3" fmla="*/ 14068 h 520505"/>
              <a:gd name="connsiteX4" fmla="*/ 211015 w 506437"/>
              <a:gd name="connsiteY4" fmla="*/ 28136 h 520505"/>
              <a:gd name="connsiteX5" fmla="*/ 168812 w 506437"/>
              <a:gd name="connsiteY5" fmla="*/ 42203 h 520505"/>
              <a:gd name="connsiteX6" fmla="*/ 112541 w 506437"/>
              <a:gd name="connsiteY6" fmla="*/ 98474 h 520505"/>
              <a:gd name="connsiteX7" fmla="*/ 70338 w 506437"/>
              <a:gd name="connsiteY7" fmla="*/ 168813 h 520505"/>
              <a:gd name="connsiteX8" fmla="*/ 42203 w 506437"/>
              <a:gd name="connsiteY8" fmla="*/ 267287 h 520505"/>
              <a:gd name="connsiteX9" fmla="*/ 56271 w 506437"/>
              <a:gd name="connsiteY9" fmla="*/ 422031 h 520505"/>
              <a:gd name="connsiteX10" fmla="*/ 70338 w 506437"/>
              <a:gd name="connsiteY10" fmla="*/ 464234 h 520505"/>
              <a:gd name="connsiteX11" fmla="*/ 154745 w 506437"/>
              <a:gd name="connsiteY11" fmla="*/ 492370 h 520505"/>
              <a:gd name="connsiteX12" fmla="*/ 323557 w 506437"/>
              <a:gd name="connsiteY12" fmla="*/ 520505 h 520505"/>
              <a:gd name="connsiteX13" fmla="*/ 436098 w 506437"/>
              <a:gd name="connsiteY13" fmla="*/ 506437 h 520505"/>
              <a:gd name="connsiteX14" fmla="*/ 478301 w 506437"/>
              <a:gd name="connsiteY14" fmla="*/ 365760 h 520505"/>
              <a:gd name="connsiteX15" fmla="*/ 506437 w 506437"/>
              <a:gd name="connsiteY15" fmla="*/ 351693 h 52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6437" h="520505">
                <a:moveTo>
                  <a:pt x="0" y="267287"/>
                </a:moveTo>
                <a:cubicBezTo>
                  <a:pt x="140677" y="225084"/>
                  <a:pt x="295326" y="214953"/>
                  <a:pt x="422031" y="140677"/>
                </a:cubicBezTo>
                <a:cubicBezTo>
                  <a:pt x="516645" y="85214"/>
                  <a:pt x="389877" y="16078"/>
                  <a:pt x="365760" y="0"/>
                </a:cubicBezTo>
                <a:lnTo>
                  <a:pt x="295421" y="14068"/>
                </a:lnTo>
                <a:cubicBezTo>
                  <a:pt x="267358" y="19171"/>
                  <a:pt x="238859" y="21948"/>
                  <a:pt x="211015" y="28136"/>
                </a:cubicBezTo>
                <a:cubicBezTo>
                  <a:pt x="196540" y="31353"/>
                  <a:pt x="182880" y="37514"/>
                  <a:pt x="168812" y="42203"/>
                </a:cubicBezTo>
                <a:cubicBezTo>
                  <a:pt x="150055" y="60960"/>
                  <a:pt x="120929" y="73309"/>
                  <a:pt x="112541" y="98474"/>
                </a:cubicBezTo>
                <a:cubicBezTo>
                  <a:pt x="94280" y="153260"/>
                  <a:pt x="108959" y="130192"/>
                  <a:pt x="70338" y="168813"/>
                </a:cubicBezTo>
                <a:cubicBezTo>
                  <a:pt x="63705" y="188713"/>
                  <a:pt x="42203" y="249626"/>
                  <a:pt x="42203" y="267287"/>
                </a:cubicBezTo>
                <a:cubicBezTo>
                  <a:pt x="42203" y="319081"/>
                  <a:pt x="48946" y="370757"/>
                  <a:pt x="56271" y="422031"/>
                </a:cubicBezTo>
                <a:cubicBezTo>
                  <a:pt x="58368" y="436711"/>
                  <a:pt x="58272" y="455615"/>
                  <a:pt x="70338" y="464234"/>
                </a:cubicBezTo>
                <a:cubicBezTo>
                  <a:pt x="94471" y="481472"/>
                  <a:pt x="125973" y="485177"/>
                  <a:pt x="154745" y="492370"/>
                </a:cubicBezTo>
                <a:cubicBezTo>
                  <a:pt x="247692" y="515606"/>
                  <a:pt x="191830" y="504039"/>
                  <a:pt x="323557" y="520505"/>
                </a:cubicBezTo>
                <a:cubicBezTo>
                  <a:pt x="361071" y="515816"/>
                  <a:pt x="399887" y="517300"/>
                  <a:pt x="436098" y="506437"/>
                </a:cubicBezTo>
                <a:cubicBezTo>
                  <a:pt x="486951" y="491181"/>
                  <a:pt x="474037" y="378553"/>
                  <a:pt x="478301" y="365760"/>
                </a:cubicBezTo>
                <a:cubicBezTo>
                  <a:pt x="481617" y="355813"/>
                  <a:pt x="497058" y="356382"/>
                  <a:pt x="506437" y="35169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6091311" y="1252025"/>
            <a:ext cx="999201" cy="1111347"/>
          </a:xfrm>
          <a:custGeom>
            <a:avLst/>
            <a:gdLst>
              <a:gd name="connsiteX0" fmla="*/ 0 w 999201"/>
              <a:gd name="connsiteY0" fmla="*/ 1111347 h 1111347"/>
              <a:gd name="connsiteX1" fmla="*/ 70338 w 999201"/>
              <a:gd name="connsiteY1" fmla="*/ 225083 h 1111347"/>
              <a:gd name="connsiteX2" fmla="*/ 112541 w 999201"/>
              <a:gd name="connsiteY2" fmla="*/ 0 h 1111347"/>
              <a:gd name="connsiteX3" fmla="*/ 140677 w 999201"/>
              <a:gd name="connsiteY3" fmla="*/ 28135 h 1111347"/>
              <a:gd name="connsiteX4" fmla="*/ 168812 w 999201"/>
              <a:gd name="connsiteY4" fmla="*/ 154744 h 1111347"/>
              <a:gd name="connsiteX5" fmla="*/ 211015 w 999201"/>
              <a:gd name="connsiteY5" fmla="*/ 281353 h 1111347"/>
              <a:gd name="connsiteX6" fmla="*/ 225083 w 999201"/>
              <a:gd name="connsiteY6" fmla="*/ 337624 h 1111347"/>
              <a:gd name="connsiteX7" fmla="*/ 239151 w 999201"/>
              <a:gd name="connsiteY7" fmla="*/ 464233 h 1111347"/>
              <a:gd name="connsiteX8" fmla="*/ 267286 w 999201"/>
              <a:gd name="connsiteY8" fmla="*/ 492369 h 1111347"/>
              <a:gd name="connsiteX9" fmla="*/ 281354 w 999201"/>
              <a:gd name="connsiteY9" fmla="*/ 562707 h 1111347"/>
              <a:gd name="connsiteX10" fmla="*/ 309489 w 999201"/>
              <a:gd name="connsiteY10" fmla="*/ 661181 h 1111347"/>
              <a:gd name="connsiteX11" fmla="*/ 323557 w 999201"/>
              <a:gd name="connsiteY11" fmla="*/ 844061 h 1111347"/>
              <a:gd name="connsiteX12" fmla="*/ 337624 w 999201"/>
              <a:gd name="connsiteY12" fmla="*/ 886264 h 1111347"/>
              <a:gd name="connsiteX13" fmla="*/ 365760 w 999201"/>
              <a:gd name="connsiteY13" fmla="*/ 858129 h 1111347"/>
              <a:gd name="connsiteX14" fmla="*/ 450166 w 999201"/>
              <a:gd name="connsiteY14" fmla="*/ 717452 h 1111347"/>
              <a:gd name="connsiteX15" fmla="*/ 492369 w 999201"/>
              <a:gd name="connsiteY15" fmla="*/ 618978 h 1111347"/>
              <a:gd name="connsiteX16" fmla="*/ 548640 w 999201"/>
              <a:gd name="connsiteY16" fmla="*/ 478301 h 1111347"/>
              <a:gd name="connsiteX17" fmla="*/ 576775 w 999201"/>
              <a:gd name="connsiteY17" fmla="*/ 351692 h 1111347"/>
              <a:gd name="connsiteX18" fmla="*/ 590843 w 999201"/>
              <a:gd name="connsiteY18" fmla="*/ 309489 h 1111347"/>
              <a:gd name="connsiteX19" fmla="*/ 604911 w 999201"/>
              <a:gd name="connsiteY19" fmla="*/ 253218 h 1111347"/>
              <a:gd name="connsiteX20" fmla="*/ 661181 w 999201"/>
              <a:gd name="connsiteY20" fmla="*/ 168812 h 1111347"/>
              <a:gd name="connsiteX21" fmla="*/ 675249 w 999201"/>
              <a:gd name="connsiteY21" fmla="*/ 126609 h 1111347"/>
              <a:gd name="connsiteX22" fmla="*/ 745587 w 999201"/>
              <a:gd name="connsiteY22" fmla="*/ 56270 h 1111347"/>
              <a:gd name="connsiteX23" fmla="*/ 759655 w 999201"/>
              <a:gd name="connsiteY23" fmla="*/ 14067 h 1111347"/>
              <a:gd name="connsiteX24" fmla="*/ 773723 w 999201"/>
              <a:gd name="connsiteY24" fmla="*/ 84406 h 1111347"/>
              <a:gd name="connsiteX25" fmla="*/ 787791 w 999201"/>
              <a:gd name="connsiteY25" fmla="*/ 182880 h 1111347"/>
              <a:gd name="connsiteX26" fmla="*/ 801858 w 999201"/>
              <a:gd name="connsiteY26" fmla="*/ 267286 h 1111347"/>
              <a:gd name="connsiteX27" fmla="*/ 815926 w 999201"/>
              <a:gd name="connsiteY27" fmla="*/ 393895 h 1111347"/>
              <a:gd name="connsiteX28" fmla="*/ 844061 w 999201"/>
              <a:gd name="connsiteY28" fmla="*/ 464233 h 1111347"/>
              <a:gd name="connsiteX29" fmla="*/ 872197 w 999201"/>
              <a:gd name="connsiteY29" fmla="*/ 590843 h 1111347"/>
              <a:gd name="connsiteX30" fmla="*/ 886264 w 999201"/>
              <a:gd name="connsiteY30" fmla="*/ 633046 h 1111347"/>
              <a:gd name="connsiteX31" fmla="*/ 914400 w 999201"/>
              <a:gd name="connsiteY31" fmla="*/ 773723 h 1111347"/>
              <a:gd name="connsiteX32" fmla="*/ 942535 w 999201"/>
              <a:gd name="connsiteY32" fmla="*/ 829993 h 1111347"/>
              <a:gd name="connsiteX33" fmla="*/ 970671 w 999201"/>
              <a:gd name="connsiteY33" fmla="*/ 928467 h 1111347"/>
              <a:gd name="connsiteX34" fmla="*/ 998806 w 999201"/>
              <a:gd name="connsiteY34" fmla="*/ 1069144 h 1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01" h="1111347">
                <a:moveTo>
                  <a:pt x="0" y="1111347"/>
                </a:moveTo>
                <a:cubicBezTo>
                  <a:pt x="23446" y="815926"/>
                  <a:pt x="42798" y="520151"/>
                  <a:pt x="70338" y="225083"/>
                </a:cubicBezTo>
                <a:cubicBezTo>
                  <a:pt x="79665" y="125153"/>
                  <a:pt x="92090" y="81806"/>
                  <a:pt x="112541" y="0"/>
                </a:cubicBezTo>
                <a:cubicBezTo>
                  <a:pt x="121920" y="9378"/>
                  <a:pt x="133853" y="16762"/>
                  <a:pt x="140677" y="28135"/>
                </a:cubicBezTo>
                <a:cubicBezTo>
                  <a:pt x="157102" y="55510"/>
                  <a:pt x="165120" y="136285"/>
                  <a:pt x="168812" y="154744"/>
                </a:cubicBezTo>
                <a:cubicBezTo>
                  <a:pt x="185668" y="239023"/>
                  <a:pt x="180057" y="188480"/>
                  <a:pt x="211015" y="281353"/>
                </a:cubicBezTo>
                <a:cubicBezTo>
                  <a:pt x="217129" y="299695"/>
                  <a:pt x="220394" y="318867"/>
                  <a:pt x="225083" y="337624"/>
                </a:cubicBezTo>
                <a:cubicBezTo>
                  <a:pt x="229772" y="379827"/>
                  <a:pt x="227978" y="423266"/>
                  <a:pt x="239151" y="464233"/>
                </a:cubicBezTo>
                <a:cubicBezTo>
                  <a:pt x="242641" y="477029"/>
                  <a:pt x="262061" y="480178"/>
                  <a:pt x="267286" y="492369"/>
                </a:cubicBezTo>
                <a:cubicBezTo>
                  <a:pt x="276705" y="514346"/>
                  <a:pt x="276167" y="539366"/>
                  <a:pt x="281354" y="562707"/>
                </a:cubicBezTo>
                <a:cubicBezTo>
                  <a:pt x="293132" y="615708"/>
                  <a:pt x="293821" y="614177"/>
                  <a:pt x="309489" y="661181"/>
                </a:cubicBezTo>
                <a:cubicBezTo>
                  <a:pt x="314178" y="722141"/>
                  <a:pt x="315974" y="783393"/>
                  <a:pt x="323557" y="844061"/>
                </a:cubicBezTo>
                <a:cubicBezTo>
                  <a:pt x="325396" y="858775"/>
                  <a:pt x="323556" y="881575"/>
                  <a:pt x="337624" y="886264"/>
                </a:cubicBezTo>
                <a:cubicBezTo>
                  <a:pt x="350207" y="890458"/>
                  <a:pt x="358403" y="869165"/>
                  <a:pt x="365760" y="858129"/>
                </a:cubicBezTo>
                <a:cubicBezTo>
                  <a:pt x="396094" y="812628"/>
                  <a:pt x="428624" y="767716"/>
                  <a:pt x="450166" y="717452"/>
                </a:cubicBezTo>
                <a:cubicBezTo>
                  <a:pt x="464234" y="684627"/>
                  <a:pt x="479549" y="652310"/>
                  <a:pt x="492369" y="618978"/>
                </a:cubicBezTo>
                <a:cubicBezTo>
                  <a:pt x="550312" y="468324"/>
                  <a:pt x="490852" y="593875"/>
                  <a:pt x="548640" y="478301"/>
                </a:cubicBezTo>
                <a:cubicBezTo>
                  <a:pt x="558310" y="429947"/>
                  <a:pt x="563529" y="398052"/>
                  <a:pt x="576775" y="351692"/>
                </a:cubicBezTo>
                <a:cubicBezTo>
                  <a:pt x="580849" y="337434"/>
                  <a:pt x="586769" y="323747"/>
                  <a:pt x="590843" y="309489"/>
                </a:cubicBezTo>
                <a:cubicBezTo>
                  <a:pt x="596155" y="290899"/>
                  <a:pt x="596264" y="270511"/>
                  <a:pt x="604911" y="253218"/>
                </a:cubicBezTo>
                <a:cubicBezTo>
                  <a:pt x="620033" y="222973"/>
                  <a:pt x="650488" y="200891"/>
                  <a:pt x="661181" y="168812"/>
                </a:cubicBezTo>
                <a:cubicBezTo>
                  <a:pt x="665870" y="154744"/>
                  <a:pt x="666352" y="138472"/>
                  <a:pt x="675249" y="126609"/>
                </a:cubicBezTo>
                <a:cubicBezTo>
                  <a:pt x="695144" y="100083"/>
                  <a:pt x="745587" y="56270"/>
                  <a:pt x="745587" y="56270"/>
                </a:cubicBezTo>
                <a:cubicBezTo>
                  <a:pt x="750276" y="42202"/>
                  <a:pt x="749170" y="3582"/>
                  <a:pt x="759655" y="14067"/>
                </a:cubicBezTo>
                <a:cubicBezTo>
                  <a:pt x="776562" y="30974"/>
                  <a:pt x="769792" y="60821"/>
                  <a:pt x="773723" y="84406"/>
                </a:cubicBezTo>
                <a:cubicBezTo>
                  <a:pt x="779174" y="117113"/>
                  <a:pt x="782749" y="150108"/>
                  <a:pt x="787791" y="182880"/>
                </a:cubicBezTo>
                <a:cubicBezTo>
                  <a:pt x="792128" y="211072"/>
                  <a:pt x="798088" y="239013"/>
                  <a:pt x="801858" y="267286"/>
                </a:cubicBezTo>
                <a:cubicBezTo>
                  <a:pt x="807470" y="309376"/>
                  <a:pt x="807029" y="352375"/>
                  <a:pt x="815926" y="393895"/>
                </a:cubicBezTo>
                <a:cubicBezTo>
                  <a:pt x="821217" y="418587"/>
                  <a:pt x="836076" y="440277"/>
                  <a:pt x="844061" y="464233"/>
                </a:cubicBezTo>
                <a:cubicBezTo>
                  <a:pt x="858502" y="507557"/>
                  <a:pt x="861048" y="546244"/>
                  <a:pt x="872197" y="590843"/>
                </a:cubicBezTo>
                <a:cubicBezTo>
                  <a:pt x="875793" y="605229"/>
                  <a:pt x="882930" y="618597"/>
                  <a:pt x="886264" y="633046"/>
                </a:cubicBezTo>
                <a:cubicBezTo>
                  <a:pt x="897017" y="679642"/>
                  <a:pt x="893014" y="730951"/>
                  <a:pt x="914400" y="773723"/>
                </a:cubicBezTo>
                <a:cubicBezTo>
                  <a:pt x="923778" y="792480"/>
                  <a:pt x="934274" y="810718"/>
                  <a:pt x="942535" y="829993"/>
                </a:cubicBezTo>
                <a:cubicBezTo>
                  <a:pt x="958293" y="866762"/>
                  <a:pt x="958774" y="888811"/>
                  <a:pt x="970671" y="928467"/>
                </a:cubicBezTo>
                <a:cubicBezTo>
                  <a:pt x="1004737" y="1042021"/>
                  <a:pt x="998806" y="976035"/>
                  <a:pt x="998806" y="106914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7441809" y="1477065"/>
            <a:ext cx="464234" cy="590886"/>
          </a:xfrm>
          <a:custGeom>
            <a:avLst/>
            <a:gdLst>
              <a:gd name="connsiteX0" fmla="*/ 422031 w 464234"/>
              <a:gd name="connsiteY0" fmla="*/ 126652 h 590886"/>
              <a:gd name="connsiteX1" fmla="*/ 154745 w 464234"/>
              <a:gd name="connsiteY1" fmla="*/ 43 h 590886"/>
              <a:gd name="connsiteX2" fmla="*/ 126609 w 464234"/>
              <a:gd name="connsiteY2" fmla="*/ 196990 h 590886"/>
              <a:gd name="connsiteX3" fmla="*/ 196948 w 464234"/>
              <a:gd name="connsiteY3" fmla="*/ 253261 h 590886"/>
              <a:gd name="connsiteX4" fmla="*/ 351693 w 464234"/>
              <a:gd name="connsiteY4" fmla="*/ 281397 h 590886"/>
              <a:gd name="connsiteX5" fmla="*/ 436099 w 464234"/>
              <a:gd name="connsiteY5" fmla="*/ 309532 h 590886"/>
              <a:gd name="connsiteX6" fmla="*/ 464234 w 464234"/>
              <a:gd name="connsiteY6" fmla="*/ 393938 h 590886"/>
              <a:gd name="connsiteX7" fmla="*/ 450166 w 464234"/>
              <a:gd name="connsiteY7" fmla="*/ 492412 h 590886"/>
              <a:gd name="connsiteX8" fmla="*/ 365760 w 464234"/>
              <a:gd name="connsiteY8" fmla="*/ 548683 h 590886"/>
              <a:gd name="connsiteX9" fmla="*/ 281354 w 464234"/>
              <a:gd name="connsiteY9" fmla="*/ 590886 h 590886"/>
              <a:gd name="connsiteX10" fmla="*/ 98474 w 464234"/>
              <a:gd name="connsiteY10" fmla="*/ 548683 h 590886"/>
              <a:gd name="connsiteX11" fmla="*/ 56271 w 464234"/>
              <a:gd name="connsiteY11" fmla="*/ 506480 h 590886"/>
              <a:gd name="connsiteX12" fmla="*/ 14068 w 464234"/>
              <a:gd name="connsiteY12" fmla="*/ 478344 h 590886"/>
              <a:gd name="connsiteX13" fmla="*/ 0 w 464234"/>
              <a:gd name="connsiteY13" fmla="*/ 436141 h 59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34" h="590886">
                <a:moveTo>
                  <a:pt x="422031" y="126652"/>
                </a:moveTo>
                <a:cubicBezTo>
                  <a:pt x="332936" y="84449"/>
                  <a:pt x="253229" y="4520"/>
                  <a:pt x="154745" y="43"/>
                </a:cubicBezTo>
                <a:cubicBezTo>
                  <a:pt x="84052" y="-3170"/>
                  <a:pt x="119108" y="174488"/>
                  <a:pt x="126609" y="196990"/>
                </a:cubicBezTo>
                <a:cubicBezTo>
                  <a:pt x="141710" y="242294"/>
                  <a:pt x="157352" y="241948"/>
                  <a:pt x="196948" y="253261"/>
                </a:cubicBezTo>
                <a:cubicBezTo>
                  <a:pt x="263277" y="272212"/>
                  <a:pt x="271997" y="270012"/>
                  <a:pt x="351693" y="281397"/>
                </a:cubicBezTo>
                <a:cubicBezTo>
                  <a:pt x="379828" y="290775"/>
                  <a:pt x="426721" y="281397"/>
                  <a:pt x="436099" y="309532"/>
                </a:cubicBezTo>
                <a:lnTo>
                  <a:pt x="464234" y="393938"/>
                </a:lnTo>
                <a:cubicBezTo>
                  <a:pt x="459545" y="426763"/>
                  <a:pt x="462481" y="461626"/>
                  <a:pt x="450166" y="492412"/>
                </a:cubicBezTo>
                <a:cubicBezTo>
                  <a:pt x="430166" y="542413"/>
                  <a:pt x="402472" y="530327"/>
                  <a:pt x="365760" y="548683"/>
                </a:cubicBezTo>
                <a:cubicBezTo>
                  <a:pt x="256678" y="603224"/>
                  <a:pt x="387433" y="555526"/>
                  <a:pt x="281354" y="590886"/>
                </a:cubicBezTo>
                <a:cubicBezTo>
                  <a:pt x="214793" y="582566"/>
                  <a:pt x="156465" y="584927"/>
                  <a:pt x="98474" y="548683"/>
                </a:cubicBezTo>
                <a:cubicBezTo>
                  <a:pt x="81603" y="538139"/>
                  <a:pt x="71554" y="519216"/>
                  <a:pt x="56271" y="506480"/>
                </a:cubicBezTo>
                <a:cubicBezTo>
                  <a:pt x="43282" y="495656"/>
                  <a:pt x="28136" y="487723"/>
                  <a:pt x="14068" y="478344"/>
                </a:cubicBezTo>
                <a:lnTo>
                  <a:pt x="0" y="4361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8285871" y="1223889"/>
            <a:ext cx="787791" cy="1155941"/>
          </a:xfrm>
          <a:custGeom>
            <a:avLst/>
            <a:gdLst>
              <a:gd name="connsiteX0" fmla="*/ 56271 w 787791"/>
              <a:gd name="connsiteY0" fmla="*/ 14068 h 1155941"/>
              <a:gd name="connsiteX1" fmla="*/ 42203 w 787791"/>
              <a:gd name="connsiteY1" fmla="*/ 1111348 h 1155941"/>
              <a:gd name="connsiteX2" fmla="*/ 56271 w 787791"/>
              <a:gd name="connsiteY2" fmla="*/ 1153551 h 1155941"/>
              <a:gd name="connsiteX3" fmla="*/ 309489 w 787791"/>
              <a:gd name="connsiteY3" fmla="*/ 1139483 h 1155941"/>
              <a:gd name="connsiteX4" fmla="*/ 365760 w 787791"/>
              <a:gd name="connsiteY4" fmla="*/ 1125416 h 1155941"/>
              <a:gd name="connsiteX5" fmla="*/ 407963 w 787791"/>
              <a:gd name="connsiteY5" fmla="*/ 1097280 h 1155941"/>
              <a:gd name="connsiteX6" fmla="*/ 450166 w 787791"/>
              <a:gd name="connsiteY6" fmla="*/ 1083213 h 1155941"/>
              <a:gd name="connsiteX7" fmla="*/ 534572 w 787791"/>
              <a:gd name="connsiteY7" fmla="*/ 1026942 h 1155941"/>
              <a:gd name="connsiteX8" fmla="*/ 576775 w 787791"/>
              <a:gd name="connsiteY8" fmla="*/ 998806 h 1155941"/>
              <a:gd name="connsiteX9" fmla="*/ 633046 w 787791"/>
              <a:gd name="connsiteY9" fmla="*/ 956603 h 1155941"/>
              <a:gd name="connsiteX10" fmla="*/ 675249 w 787791"/>
              <a:gd name="connsiteY10" fmla="*/ 900333 h 1155941"/>
              <a:gd name="connsiteX11" fmla="*/ 731520 w 787791"/>
              <a:gd name="connsiteY11" fmla="*/ 801859 h 1155941"/>
              <a:gd name="connsiteX12" fmla="*/ 745587 w 787791"/>
              <a:gd name="connsiteY12" fmla="*/ 717453 h 1155941"/>
              <a:gd name="connsiteX13" fmla="*/ 787791 w 787791"/>
              <a:gd name="connsiteY13" fmla="*/ 548640 h 1155941"/>
              <a:gd name="connsiteX14" fmla="*/ 759655 w 787791"/>
              <a:gd name="connsiteY14" fmla="*/ 225083 h 1155941"/>
              <a:gd name="connsiteX15" fmla="*/ 745587 w 787791"/>
              <a:gd name="connsiteY15" fmla="*/ 182880 h 1155941"/>
              <a:gd name="connsiteX16" fmla="*/ 703384 w 787791"/>
              <a:gd name="connsiteY16" fmla="*/ 126609 h 1155941"/>
              <a:gd name="connsiteX17" fmla="*/ 618978 w 787791"/>
              <a:gd name="connsiteY17" fmla="*/ 56271 h 1155941"/>
              <a:gd name="connsiteX18" fmla="*/ 534572 w 787791"/>
              <a:gd name="connsiteY18" fmla="*/ 28136 h 1155941"/>
              <a:gd name="connsiteX19" fmla="*/ 492369 w 787791"/>
              <a:gd name="connsiteY19" fmla="*/ 14068 h 1155941"/>
              <a:gd name="connsiteX20" fmla="*/ 450166 w 787791"/>
              <a:gd name="connsiteY20" fmla="*/ 0 h 1155941"/>
              <a:gd name="connsiteX21" fmla="*/ 42203 w 787791"/>
              <a:gd name="connsiteY21" fmla="*/ 14068 h 1155941"/>
              <a:gd name="connsiteX22" fmla="*/ 0 w 787791"/>
              <a:gd name="connsiteY22" fmla="*/ 42203 h 115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7791" h="1155941">
                <a:moveTo>
                  <a:pt x="56271" y="14068"/>
                </a:moveTo>
                <a:cubicBezTo>
                  <a:pt x="51582" y="379828"/>
                  <a:pt x="42203" y="745558"/>
                  <a:pt x="42203" y="1111348"/>
                </a:cubicBezTo>
                <a:cubicBezTo>
                  <a:pt x="42203" y="1126177"/>
                  <a:pt x="41524" y="1151999"/>
                  <a:pt x="56271" y="1153551"/>
                </a:cubicBezTo>
                <a:cubicBezTo>
                  <a:pt x="140343" y="1162401"/>
                  <a:pt x="225083" y="1144172"/>
                  <a:pt x="309489" y="1139483"/>
                </a:cubicBezTo>
                <a:cubicBezTo>
                  <a:pt x="328246" y="1134794"/>
                  <a:pt x="347989" y="1133032"/>
                  <a:pt x="365760" y="1125416"/>
                </a:cubicBezTo>
                <a:cubicBezTo>
                  <a:pt x="381300" y="1118756"/>
                  <a:pt x="392841" y="1104841"/>
                  <a:pt x="407963" y="1097280"/>
                </a:cubicBezTo>
                <a:cubicBezTo>
                  <a:pt x="421226" y="1090648"/>
                  <a:pt x="436098" y="1087902"/>
                  <a:pt x="450166" y="1083213"/>
                </a:cubicBezTo>
                <a:lnTo>
                  <a:pt x="534572" y="1026942"/>
                </a:lnTo>
                <a:cubicBezTo>
                  <a:pt x="548640" y="1017563"/>
                  <a:pt x="563249" y="1008950"/>
                  <a:pt x="576775" y="998806"/>
                </a:cubicBezTo>
                <a:cubicBezTo>
                  <a:pt x="595532" y="984738"/>
                  <a:pt x="616467" y="973182"/>
                  <a:pt x="633046" y="956603"/>
                </a:cubicBezTo>
                <a:cubicBezTo>
                  <a:pt x="649625" y="940024"/>
                  <a:pt x="661621" y="919412"/>
                  <a:pt x="675249" y="900333"/>
                </a:cubicBezTo>
                <a:cubicBezTo>
                  <a:pt x="708385" y="853943"/>
                  <a:pt x="704048" y="856801"/>
                  <a:pt x="731520" y="801859"/>
                </a:cubicBezTo>
                <a:cubicBezTo>
                  <a:pt x="736209" y="773724"/>
                  <a:pt x="738669" y="745125"/>
                  <a:pt x="745587" y="717453"/>
                </a:cubicBezTo>
                <a:cubicBezTo>
                  <a:pt x="801324" y="494505"/>
                  <a:pt x="750977" y="769518"/>
                  <a:pt x="787791" y="548640"/>
                </a:cubicBezTo>
                <a:cubicBezTo>
                  <a:pt x="780136" y="410859"/>
                  <a:pt x="788113" y="338913"/>
                  <a:pt x="759655" y="225083"/>
                </a:cubicBezTo>
                <a:cubicBezTo>
                  <a:pt x="756058" y="210697"/>
                  <a:pt x="752944" y="195755"/>
                  <a:pt x="745587" y="182880"/>
                </a:cubicBezTo>
                <a:cubicBezTo>
                  <a:pt x="733954" y="162523"/>
                  <a:pt x="718643" y="144411"/>
                  <a:pt x="703384" y="126609"/>
                </a:cubicBezTo>
                <a:cubicBezTo>
                  <a:pt x="682997" y="102824"/>
                  <a:pt x="649035" y="69629"/>
                  <a:pt x="618978" y="56271"/>
                </a:cubicBezTo>
                <a:cubicBezTo>
                  <a:pt x="591877" y="44226"/>
                  <a:pt x="562707" y="37514"/>
                  <a:pt x="534572" y="28136"/>
                </a:cubicBezTo>
                <a:lnTo>
                  <a:pt x="492369" y="14068"/>
                </a:lnTo>
                <a:lnTo>
                  <a:pt x="450166" y="0"/>
                </a:lnTo>
                <a:cubicBezTo>
                  <a:pt x="314178" y="4689"/>
                  <a:pt x="177677" y="1367"/>
                  <a:pt x="42203" y="14068"/>
                </a:cubicBezTo>
                <a:cubicBezTo>
                  <a:pt x="25370" y="15646"/>
                  <a:pt x="0" y="42203"/>
                  <a:pt x="0" y="422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178390" y="2379830"/>
            <a:ext cx="3723007" cy="369332"/>
          </a:xfrm>
          <a:prstGeom prst="rect">
            <a:avLst/>
          </a:prstGeom>
          <a:noFill/>
        </p:spPr>
        <p:txBody>
          <a:bodyPr wrap="none" rtlCol="0">
            <a:spAutoFit/>
          </a:bodyPr>
          <a:lstStyle/>
          <a:p>
            <a:r>
              <a:rPr lang="en-GB" dirty="0"/>
              <a:t>Rama and </a:t>
            </a:r>
            <a:r>
              <a:rPr lang="en-GB" dirty="0" err="1"/>
              <a:t>Sita</a:t>
            </a:r>
            <a:r>
              <a:rPr lang="en-GB" dirty="0"/>
              <a:t> lived happily ever after.</a:t>
            </a:r>
          </a:p>
        </p:txBody>
      </p:sp>
    </p:spTree>
    <p:extLst>
      <p:ext uri="{BB962C8B-B14F-4D97-AF65-F5344CB8AC3E}">
        <p14:creationId xmlns:p14="http://schemas.microsoft.com/office/powerpoint/2010/main" val="26438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4726" y="446005"/>
            <a:ext cx="7060715" cy="553998"/>
          </a:xfrm>
          <a:prstGeom prst="rect">
            <a:avLst/>
          </a:prstGeom>
          <a:noFill/>
        </p:spPr>
        <p:txBody>
          <a:bodyPr wrap="none" rtlCol="0">
            <a:spAutoFit/>
          </a:bodyPr>
          <a:lstStyle/>
          <a:p>
            <a:r>
              <a:rPr lang="en-GB" sz="3000" b="1" dirty="0">
                <a:solidFill>
                  <a:srgbClr val="00B050"/>
                </a:solidFill>
              </a:rPr>
              <a:t>Transitional Writing using groups of letters:</a:t>
            </a:r>
          </a:p>
        </p:txBody>
      </p:sp>
      <p:sp>
        <p:nvSpPr>
          <p:cNvPr id="5" name="Freeform 4"/>
          <p:cNvSpPr/>
          <p:nvPr/>
        </p:nvSpPr>
        <p:spPr>
          <a:xfrm>
            <a:off x="2061636" y="1280160"/>
            <a:ext cx="476730" cy="704254"/>
          </a:xfrm>
          <a:custGeom>
            <a:avLst/>
            <a:gdLst>
              <a:gd name="connsiteX0" fmla="*/ 329872 w 476730"/>
              <a:gd name="connsiteY0" fmla="*/ 70338 h 704254"/>
              <a:gd name="connsiteX1" fmla="*/ 259533 w 476730"/>
              <a:gd name="connsiteY1" fmla="*/ 42203 h 704254"/>
              <a:gd name="connsiteX2" fmla="*/ 175127 w 476730"/>
              <a:gd name="connsiteY2" fmla="*/ 0 h 704254"/>
              <a:gd name="connsiteX3" fmla="*/ 76653 w 476730"/>
              <a:gd name="connsiteY3" fmla="*/ 14068 h 704254"/>
              <a:gd name="connsiteX4" fmla="*/ 62586 w 476730"/>
              <a:gd name="connsiteY4" fmla="*/ 56271 h 704254"/>
              <a:gd name="connsiteX5" fmla="*/ 34450 w 476730"/>
              <a:gd name="connsiteY5" fmla="*/ 84406 h 704254"/>
              <a:gd name="connsiteX6" fmla="*/ 20382 w 476730"/>
              <a:gd name="connsiteY6" fmla="*/ 267286 h 704254"/>
              <a:gd name="connsiteX7" fmla="*/ 161059 w 476730"/>
              <a:gd name="connsiteY7" fmla="*/ 295422 h 704254"/>
              <a:gd name="connsiteX8" fmla="*/ 259533 w 476730"/>
              <a:gd name="connsiteY8" fmla="*/ 323557 h 704254"/>
              <a:gd name="connsiteX9" fmla="*/ 301736 w 476730"/>
              <a:gd name="connsiteY9" fmla="*/ 337625 h 704254"/>
              <a:gd name="connsiteX10" fmla="*/ 414278 w 476730"/>
              <a:gd name="connsiteY10" fmla="*/ 422031 h 704254"/>
              <a:gd name="connsiteX11" fmla="*/ 428346 w 476730"/>
              <a:gd name="connsiteY11" fmla="*/ 464234 h 704254"/>
              <a:gd name="connsiteX12" fmla="*/ 442413 w 476730"/>
              <a:gd name="connsiteY12" fmla="*/ 675249 h 704254"/>
              <a:gd name="connsiteX13" fmla="*/ 400210 w 476730"/>
              <a:gd name="connsiteY13" fmla="*/ 689317 h 704254"/>
              <a:gd name="connsiteX14" fmla="*/ 343939 w 476730"/>
              <a:gd name="connsiteY14" fmla="*/ 703385 h 704254"/>
              <a:gd name="connsiteX15" fmla="*/ 76653 w 476730"/>
              <a:gd name="connsiteY15" fmla="*/ 661182 h 704254"/>
              <a:gd name="connsiteX16" fmla="*/ 62586 w 476730"/>
              <a:gd name="connsiteY16" fmla="*/ 618978 h 704254"/>
              <a:gd name="connsiteX17" fmla="*/ 20382 w 476730"/>
              <a:gd name="connsiteY17" fmla="*/ 604911 h 704254"/>
              <a:gd name="connsiteX18" fmla="*/ 6315 w 476730"/>
              <a:gd name="connsiteY18" fmla="*/ 590843 h 70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6730" h="704254">
                <a:moveTo>
                  <a:pt x="329872" y="70338"/>
                </a:moveTo>
                <a:cubicBezTo>
                  <a:pt x="306426" y="60960"/>
                  <a:pt x="282120" y="53496"/>
                  <a:pt x="259533" y="42203"/>
                </a:cubicBezTo>
                <a:cubicBezTo>
                  <a:pt x="150445" y="-12340"/>
                  <a:pt x="281211" y="35362"/>
                  <a:pt x="175127" y="0"/>
                </a:cubicBezTo>
                <a:cubicBezTo>
                  <a:pt x="142302" y="4689"/>
                  <a:pt x="106310" y="-761"/>
                  <a:pt x="76653" y="14068"/>
                </a:cubicBezTo>
                <a:cubicBezTo>
                  <a:pt x="63390" y="20700"/>
                  <a:pt x="70215" y="43556"/>
                  <a:pt x="62586" y="56271"/>
                </a:cubicBezTo>
                <a:cubicBezTo>
                  <a:pt x="55762" y="67644"/>
                  <a:pt x="43829" y="75028"/>
                  <a:pt x="34450" y="84406"/>
                </a:cubicBezTo>
                <a:cubicBezTo>
                  <a:pt x="22275" y="120932"/>
                  <a:pt x="-27446" y="228154"/>
                  <a:pt x="20382" y="267286"/>
                </a:cubicBezTo>
                <a:cubicBezTo>
                  <a:pt x="57393" y="297568"/>
                  <a:pt x="115692" y="280300"/>
                  <a:pt x="161059" y="295422"/>
                </a:cubicBezTo>
                <a:cubicBezTo>
                  <a:pt x="262267" y="329156"/>
                  <a:pt x="135858" y="288220"/>
                  <a:pt x="259533" y="323557"/>
                </a:cubicBezTo>
                <a:cubicBezTo>
                  <a:pt x="273791" y="327631"/>
                  <a:pt x="288773" y="330424"/>
                  <a:pt x="301736" y="337625"/>
                </a:cubicBezTo>
                <a:cubicBezTo>
                  <a:pt x="373319" y="377393"/>
                  <a:pt x="371590" y="379343"/>
                  <a:pt x="414278" y="422031"/>
                </a:cubicBezTo>
                <a:cubicBezTo>
                  <a:pt x="418967" y="436099"/>
                  <a:pt x="421714" y="450971"/>
                  <a:pt x="428346" y="464234"/>
                </a:cubicBezTo>
                <a:cubicBezTo>
                  <a:pt x="474419" y="556380"/>
                  <a:pt x="502582" y="479701"/>
                  <a:pt x="442413" y="675249"/>
                </a:cubicBezTo>
                <a:cubicBezTo>
                  <a:pt x="438052" y="689422"/>
                  <a:pt x="414468" y="685243"/>
                  <a:pt x="400210" y="689317"/>
                </a:cubicBezTo>
                <a:cubicBezTo>
                  <a:pt x="381620" y="694629"/>
                  <a:pt x="362696" y="698696"/>
                  <a:pt x="343939" y="703385"/>
                </a:cubicBezTo>
                <a:cubicBezTo>
                  <a:pt x="326887" y="702248"/>
                  <a:pt x="132051" y="716581"/>
                  <a:pt x="76653" y="661182"/>
                </a:cubicBezTo>
                <a:cubicBezTo>
                  <a:pt x="66167" y="650696"/>
                  <a:pt x="73072" y="629464"/>
                  <a:pt x="62586" y="618978"/>
                </a:cubicBezTo>
                <a:cubicBezTo>
                  <a:pt x="52100" y="608492"/>
                  <a:pt x="33645" y="611543"/>
                  <a:pt x="20382" y="604911"/>
                </a:cubicBezTo>
                <a:cubicBezTo>
                  <a:pt x="14451" y="601945"/>
                  <a:pt x="11004" y="595532"/>
                  <a:pt x="6315" y="59084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757268" y="1237957"/>
            <a:ext cx="267305" cy="815931"/>
          </a:xfrm>
          <a:custGeom>
            <a:avLst/>
            <a:gdLst>
              <a:gd name="connsiteX0" fmla="*/ 0 w 267305"/>
              <a:gd name="connsiteY0" fmla="*/ 0 h 815931"/>
              <a:gd name="connsiteX1" fmla="*/ 14067 w 267305"/>
              <a:gd name="connsiteY1" fmla="*/ 801858 h 815931"/>
              <a:gd name="connsiteX2" fmla="*/ 56270 w 267305"/>
              <a:gd name="connsiteY2" fmla="*/ 815926 h 815931"/>
              <a:gd name="connsiteX3" fmla="*/ 168812 w 267305"/>
              <a:gd name="connsiteY3" fmla="*/ 801858 h 815931"/>
              <a:gd name="connsiteX4" fmla="*/ 211015 w 267305"/>
              <a:gd name="connsiteY4" fmla="*/ 773723 h 815931"/>
              <a:gd name="connsiteX5" fmla="*/ 225083 w 267305"/>
              <a:gd name="connsiteY5" fmla="*/ 731520 h 815931"/>
              <a:gd name="connsiteX6" fmla="*/ 253218 w 267305"/>
              <a:gd name="connsiteY6" fmla="*/ 689317 h 815931"/>
              <a:gd name="connsiteX7" fmla="*/ 267286 w 267305"/>
              <a:gd name="connsiteY7" fmla="*/ 618978 h 81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305" h="815931">
                <a:moveTo>
                  <a:pt x="0" y="0"/>
                </a:moveTo>
                <a:cubicBezTo>
                  <a:pt x="4689" y="267286"/>
                  <a:pt x="-4325" y="535164"/>
                  <a:pt x="14067" y="801858"/>
                </a:cubicBezTo>
                <a:cubicBezTo>
                  <a:pt x="15087" y="816652"/>
                  <a:pt x="41441" y="815926"/>
                  <a:pt x="56270" y="815926"/>
                </a:cubicBezTo>
                <a:cubicBezTo>
                  <a:pt x="94076" y="815926"/>
                  <a:pt x="131298" y="806547"/>
                  <a:pt x="168812" y="801858"/>
                </a:cubicBezTo>
                <a:cubicBezTo>
                  <a:pt x="182880" y="792480"/>
                  <a:pt x="200453" y="786925"/>
                  <a:pt x="211015" y="773723"/>
                </a:cubicBezTo>
                <a:cubicBezTo>
                  <a:pt x="220278" y="762144"/>
                  <a:pt x="218451" y="744783"/>
                  <a:pt x="225083" y="731520"/>
                </a:cubicBezTo>
                <a:cubicBezTo>
                  <a:pt x="232644" y="716398"/>
                  <a:pt x="243840" y="703385"/>
                  <a:pt x="253218" y="689317"/>
                </a:cubicBezTo>
                <a:cubicBezTo>
                  <a:pt x="268423" y="628497"/>
                  <a:pt x="267286" y="652380"/>
                  <a:pt x="267286" y="61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2574388" y="1617785"/>
            <a:ext cx="379827" cy="14394"/>
          </a:xfrm>
          <a:custGeom>
            <a:avLst/>
            <a:gdLst>
              <a:gd name="connsiteX0" fmla="*/ 0 w 379827"/>
              <a:gd name="connsiteY0" fmla="*/ 0 h 14394"/>
              <a:gd name="connsiteX1" fmla="*/ 379827 w 379827"/>
              <a:gd name="connsiteY1" fmla="*/ 14067 h 14394"/>
            </a:gdLst>
            <a:ahLst/>
            <a:cxnLst>
              <a:cxn ang="0">
                <a:pos x="connsiteX0" y="connsiteY0"/>
              </a:cxn>
              <a:cxn ang="0">
                <a:pos x="connsiteX1" y="connsiteY1"/>
              </a:cxn>
            </a:cxnLst>
            <a:rect l="l" t="t" r="r" b="b"/>
            <a:pathLst>
              <a:path w="379827" h="14394">
                <a:moveTo>
                  <a:pt x="0" y="0"/>
                </a:moveTo>
                <a:cubicBezTo>
                  <a:pt x="267161" y="17810"/>
                  <a:pt x="140521" y="14067"/>
                  <a:pt x="379827" y="140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151833" y="1316858"/>
            <a:ext cx="787121" cy="849567"/>
          </a:xfrm>
          <a:custGeom>
            <a:avLst/>
            <a:gdLst>
              <a:gd name="connsiteX0" fmla="*/ 393225 w 787121"/>
              <a:gd name="connsiteY0" fmla="*/ 33640 h 849567"/>
              <a:gd name="connsiteX1" fmla="*/ 13398 w 787121"/>
              <a:gd name="connsiteY1" fmla="*/ 371265 h 849567"/>
              <a:gd name="connsiteX2" fmla="*/ 69669 w 787121"/>
              <a:gd name="connsiteY2" fmla="*/ 638551 h 849567"/>
              <a:gd name="connsiteX3" fmla="*/ 111872 w 787121"/>
              <a:gd name="connsiteY3" fmla="*/ 680754 h 849567"/>
              <a:gd name="connsiteX4" fmla="*/ 140007 w 787121"/>
              <a:gd name="connsiteY4" fmla="*/ 722957 h 849567"/>
              <a:gd name="connsiteX5" fmla="*/ 182210 w 787121"/>
              <a:gd name="connsiteY5" fmla="*/ 751093 h 849567"/>
              <a:gd name="connsiteX6" fmla="*/ 238481 w 787121"/>
              <a:gd name="connsiteY6" fmla="*/ 807364 h 849567"/>
              <a:gd name="connsiteX7" fmla="*/ 336955 w 787121"/>
              <a:gd name="connsiteY7" fmla="*/ 849567 h 849567"/>
              <a:gd name="connsiteX8" fmla="*/ 590173 w 787121"/>
              <a:gd name="connsiteY8" fmla="*/ 821431 h 849567"/>
              <a:gd name="connsiteX9" fmla="*/ 646444 w 787121"/>
              <a:gd name="connsiteY9" fmla="*/ 793296 h 849567"/>
              <a:gd name="connsiteX10" fmla="*/ 674579 w 787121"/>
              <a:gd name="connsiteY10" fmla="*/ 751093 h 849567"/>
              <a:gd name="connsiteX11" fmla="*/ 702715 w 787121"/>
              <a:gd name="connsiteY11" fmla="*/ 722957 h 849567"/>
              <a:gd name="connsiteX12" fmla="*/ 730850 w 787121"/>
              <a:gd name="connsiteY12" fmla="*/ 666687 h 849567"/>
              <a:gd name="connsiteX13" fmla="*/ 744918 w 787121"/>
              <a:gd name="connsiteY13" fmla="*/ 624484 h 849567"/>
              <a:gd name="connsiteX14" fmla="*/ 758985 w 787121"/>
              <a:gd name="connsiteY14" fmla="*/ 568213 h 849567"/>
              <a:gd name="connsiteX15" fmla="*/ 787121 w 787121"/>
              <a:gd name="connsiteY15" fmla="*/ 526010 h 849567"/>
              <a:gd name="connsiteX16" fmla="*/ 773053 w 787121"/>
              <a:gd name="connsiteY16" fmla="*/ 314994 h 849567"/>
              <a:gd name="connsiteX17" fmla="*/ 744918 w 787121"/>
              <a:gd name="connsiteY17" fmla="*/ 258724 h 849567"/>
              <a:gd name="connsiteX18" fmla="*/ 730850 w 787121"/>
              <a:gd name="connsiteY18" fmla="*/ 216520 h 849567"/>
              <a:gd name="connsiteX19" fmla="*/ 590173 w 787121"/>
              <a:gd name="connsiteY19" fmla="*/ 47708 h 849567"/>
              <a:gd name="connsiteX20" fmla="*/ 547970 w 787121"/>
              <a:gd name="connsiteY20" fmla="*/ 19573 h 849567"/>
              <a:gd name="connsiteX21" fmla="*/ 393225 w 787121"/>
              <a:gd name="connsiteY21" fmla="*/ 33640 h 8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7121" h="849567">
                <a:moveTo>
                  <a:pt x="393225" y="33640"/>
                </a:moveTo>
                <a:cubicBezTo>
                  <a:pt x="304130" y="92255"/>
                  <a:pt x="93294" y="221893"/>
                  <a:pt x="13398" y="371265"/>
                </a:cubicBezTo>
                <a:cubicBezTo>
                  <a:pt x="-29545" y="451550"/>
                  <a:pt x="42063" y="551789"/>
                  <a:pt x="69669" y="638551"/>
                </a:cubicBezTo>
                <a:cubicBezTo>
                  <a:pt x="75701" y="657509"/>
                  <a:pt x="99136" y="665470"/>
                  <a:pt x="111872" y="680754"/>
                </a:cubicBezTo>
                <a:cubicBezTo>
                  <a:pt x="122696" y="693742"/>
                  <a:pt x="128052" y="711002"/>
                  <a:pt x="140007" y="722957"/>
                </a:cubicBezTo>
                <a:cubicBezTo>
                  <a:pt x="151962" y="734912"/>
                  <a:pt x="169373" y="740090"/>
                  <a:pt x="182210" y="751093"/>
                </a:cubicBezTo>
                <a:cubicBezTo>
                  <a:pt x="202350" y="768356"/>
                  <a:pt x="217260" y="791448"/>
                  <a:pt x="238481" y="807364"/>
                </a:cubicBezTo>
                <a:cubicBezTo>
                  <a:pt x="266293" y="828223"/>
                  <a:pt x="304360" y="838702"/>
                  <a:pt x="336955" y="849567"/>
                </a:cubicBezTo>
                <a:cubicBezTo>
                  <a:pt x="384819" y="846148"/>
                  <a:pt x="519511" y="847929"/>
                  <a:pt x="590173" y="821431"/>
                </a:cubicBezTo>
                <a:cubicBezTo>
                  <a:pt x="609809" y="814068"/>
                  <a:pt x="627687" y="802674"/>
                  <a:pt x="646444" y="793296"/>
                </a:cubicBezTo>
                <a:cubicBezTo>
                  <a:pt x="655822" y="779228"/>
                  <a:pt x="664017" y="764295"/>
                  <a:pt x="674579" y="751093"/>
                </a:cubicBezTo>
                <a:cubicBezTo>
                  <a:pt x="682865" y="740736"/>
                  <a:pt x="695358" y="733993"/>
                  <a:pt x="702715" y="722957"/>
                </a:cubicBezTo>
                <a:cubicBezTo>
                  <a:pt x="714347" y="705508"/>
                  <a:pt x="722589" y="685962"/>
                  <a:pt x="730850" y="666687"/>
                </a:cubicBezTo>
                <a:cubicBezTo>
                  <a:pt x="736691" y="653057"/>
                  <a:pt x="740844" y="638742"/>
                  <a:pt x="744918" y="624484"/>
                </a:cubicBezTo>
                <a:cubicBezTo>
                  <a:pt x="750229" y="605894"/>
                  <a:pt x="751369" y="585984"/>
                  <a:pt x="758985" y="568213"/>
                </a:cubicBezTo>
                <a:cubicBezTo>
                  <a:pt x="765645" y="552673"/>
                  <a:pt x="777742" y="540078"/>
                  <a:pt x="787121" y="526010"/>
                </a:cubicBezTo>
                <a:cubicBezTo>
                  <a:pt x="782432" y="455671"/>
                  <a:pt x="784048" y="384626"/>
                  <a:pt x="773053" y="314994"/>
                </a:cubicBezTo>
                <a:cubicBezTo>
                  <a:pt x="769782" y="294280"/>
                  <a:pt x="753179" y="277999"/>
                  <a:pt x="744918" y="258724"/>
                </a:cubicBezTo>
                <a:cubicBezTo>
                  <a:pt x="739077" y="245094"/>
                  <a:pt x="738052" y="229483"/>
                  <a:pt x="730850" y="216520"/>
                </a:cubicBezTo>
                <a:cubicBezTo>
                  <a:pt x="700320" y="161566"/>
                  <a:pt x="642229" y="82411"/>
                  <a:pt x="590173" y="47708"/>
                </a:cubicBezTo>
                <a:cubicBezTo>
                  <a:pt x="576105" y="38330"/>
                  <a:pt x="564549" y="22889"/>
                  <a:pt x="547970" y="19573"/>
                </a:cubicBezTo>
                <a:cubicBezTo>
                  <a:pt x="492601" y="8499"/>
                  <a:pt x="482320" y="-24975"/>
                  <a:pt x="393225" y="3364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178105" y="1223889"/>
            <a:ext cx="0" cy="1505243"/>
          </a:xfrm>
          <a:custGeom>
            <a:avLst/>
            <a:gdLst>
              <a:gd name="connsiteX0" fmla="*/ 0 w 0"/>
              <a:gd name="connsiteY0" fmla="*/ 0 h 1505243"/>
              <a:gd name="connsiteX1" fmla="*/ 0 w 0"/>
              <a:gd name="connsiteY1" fmla="*/ 1505243 h 1505243"/>
            </a:gdLst>
            <a:ahLst/>
            <a:cxnLst>
              <a:cxn ang="0">
                <a:pos x="connsiteX0" y="connsiteY0"/>
              </a:cxn>
              <a:cxn ang="0">
                <a:pos x="connsiteX1" y="connsiteY1"/>
              </a:cxn>
            </a:cxnLst>
            <a:rect l="l" t="t" r="r" b="b"/>
            <a:pathLst>
              <a:path h="1505243">
                <a:moveTo>
                  <a:pt x="0" y="0"/>
                </a:moveTo>
                <a:lnTo>
                  <a:pt x="0" y="150524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4149969" y="1223889"/>
            <a:ext cx="761007" cy="819729"/>
          </a:xfrm>
          <a:custGeom>
            <a:avLst/>
            <a:gdLst>
              <a:gd name="connsiteX0" fmla="*/ 0 w 761007"/>
              <a:gd name="connsiteY0" fmla="*/ 0 h 819729"/>
              <a:gd name="connsiteX1" fmla="*/ 717453 w 761007"/>
              <a:gd name="connsiteY1" fmla="*/ 407963 h 819729"/>
              <a:gd name="connsiteX2" fmla="*/ 576776 w 761007"/>
              <a:gd name="connsiteY2" fmla="*/ 618979 h 819729"/>
              <a:gd name="connsiteX3" fmla="*/ 548640 w 761007"/>
              <a:gd name="connsiteY3" fmla="*/ 647114 h 819729"/>
              <a:gd name="connsiteX4" fmla="*/ 464234 w 761007"/>
              <a:gd name="connsiteY4" fmla="*/ 675249 h 819729"/>
              <a:gd name="connsiteX5" fmla="*/ 422031 w 761007"/>
              <a:gd name="connsiteY5" fmla="*/ 689317 h 819729"/>
              <a:gd name="connsiteX6" fmla="*/ 379828 w 761007"/>
              <a:gd name="connsiteY6" fmla="*/ 703385 h 819729"/>
              <a:gd name="connsiteX7" fmla="*/ 337625 w 761007"/>
              <a:gd name="connsiteY7" fmla="*/ 717453 h 819729"/>
              <a:gd name="connsiteX8" fmla="*/ 267286 w 761007"/>
              <a:gd name="connsiteY8" fmla="*/ 759656 h 819729"/>
              <a:gd name="connsiteX9" fmla="*/ 225083 w 761007"/>
              <a:gd name="connsiteY9" fmla="*/ 801859 h 819729"/>
              <a:gd name="connsiteX10" fmla="*/ 42203 w 761007"/>
              <a:gd name="connsiteY10" fmla="*/ 815926 h 819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007" h="819729">
                <a:moveTo>
                  <a:pt x="0" y="0"/>
                </a:moveTo>
                <a:cubicBezTo>
                  <a:pt x="239151" y="135988"/>
                  <a:pt x="520697" y="215679"/>
                  <a:pt x="717453" y="407963"/>
                </a:cubicBezTo>
                <a:cubicBezTo>
                  <a:pt x="851112" y="538584"/>
                  <a:pt x="640373" y="597780"/>
                  <a:pt x="576776" y="618979"/>
                </a:cubicBezTo>
                <a:cubicBezTo>
                  <a:pt x="567397" y="628357"/>
                  <a:pt x="560503" y="641183"/>
                  <a:pt x="548640" y="647114"/>
                </a:cubicBezTo>
                <a:cubicBezTo>
                  <a:pt x="522114" y="660377"/>
                  <a:pt x="492369" y="665871"/>
                  <a:pt x="464234" y="675249"/>
                </a:cubicBezTo>
                <a:lnTo>
                  <a:pt x="422031" y="689317"/>
                </a:lnTo>
                <a:lnTo>
                  <a:pt x="379828" y="703385"/>
                </a:lnTo>
                <a:lnTo>
                  <a:pt x="337625" y="717453"/>
                </a:lnTo>
                <a:cubicBezTo>
                  <a:pt x="249996" y="805079"/>
                  <a:pt x="376863" y="686604"/>
                  <a:pt x="267286" y="759656"/>
                </a:cubicBezTo>
                <a:cubicBezTo>
                  <a:pt x="250733" y="770692"/>
                  <a:pt x="241636" y="790824"/>
                  <a:pt x="225083" y="801859"/>
                </a:cubicBezTo>
                <a:cubicBezTo>
                  <a:pt x="181740" y="830754"/>
                  <a:pt x="60635" y="815926"/>
                  <a:pt x="42203" y="815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6527409" y="1209822"/>
            <a:ext cx="225551" cy="830000"/>
          </a:xfrm>
          <a:custGeom>
            <a:avLst/>
            <a:gdLst>
              <a:gd name="connsiteX0" fmla="*/ 0 w 225551"/>
              <a:gd name="connsiteY0" fmla="*/ 0 h 830000"/>
              <a:gd name="connsiteX1" fmla="*/ 28136 w 225551"/>
              <a:gd name="connsiteY1" fmla="*/ 801858 h 830000"/>
              <a:gd name="connsiteX2" fmla="*/ 112542 w 225551"/>
              <a:gd name="connsiteY2" fmla="*/ 829993 h 830000"/>
              <a:gd name="connsiteX3" fmla="*/ 182880 w 225551"/>
              <a:gd name="connsiteY3" fmla="*/ 815926 h 830000"/>
              <a:gd name="connsiteX4" fmla="*/ 211016 w 225551"/>
              <a:gd name="connsiteY4" fmla="*/ 773723 h 830000"/>
              <a:gd name="connsiteX5" fmla="*/ 225083 w 225551"/>
              <a:gd name="connsiteY5" fmla="*/ 689316 h 8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51" h="830000">
                <a:moveTo>
                  <a:pt x="0" y="0"/>
                </a:moveTo>
                <a:cubicBezTo>
                  <a:pt x="9379" y="267286"/>
                  <a:pt x="-7800" y="536833"/>
                  <a:pt x="28136" y="801858"/>
                </a:cubicBezTo>
                <a:cubicBezTo>
                  <a:pt x="32121" y="831246"/>
                  <a:pt x="112542" y="829993"/>
                  <a:pt x="112542" y="829993"/>
                </a:cubicBezTo>
                <a:cubicBezTo>
                  <a:pt x="135988" y="825304"/>
                  <a:pt x="162120" y="827789"/>
                  <a:pt x="182880" y="815926"/>
                </a:cubicBezTo>
                <a:cubicBezTo>
                  <a:pt x="197560" y="807538"/>
                  <a:pt x="203455" y="788845"/>
                  <a:pt x="211016" y="773723"/>
                </a:cubicBezTo>
                <a:cubicBezTo>
                  <a:pt x="229532" y="736692"/>
                  <a:pt x="225083" y="728780"/>
                  <a:pt x="225083" y="6893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6288258" y="1617785"/>
            <a:ext cx="520505" cy="28135"/>
          </a:xfrm>
          <a:custGeom>
            <a:avLst/>
            <a:gdLst>
              <a:gd name="connsiteX0" fmla="*/ 0 w 520505"/>
              <a:gd name="connsiteY0" fmla="*/ 28135 h 28135"/>
              <a:gd name="connsiteX1" fmla="*/ 520505 w 520505"/>
              <a:gd name="connsiteY1" fmla="*/ 0 h 28135"/>
            </a:gdLst>
            <a:ahLst/>
            <a:cxnLst>
              <a:cxn ang="0">
                <a:pos x="connsiteX0" y="connsiteY0"/>
              </a:cxn>
              <a:cxn ang="0">
                <a:pos x="connsiteX1" y="connsiteY1"/>
              </a:cxn>
            </a:cxnLst>
            <a:rect l="l" t="t" r="r" b="b"/>
            <a:pathLst>
              <a:path w="520505" h="28135">
                <a:moveTo>
                  <a:pt x="0" y="28135"/>
                </a:moveTo>
                <a:lnTo>
                  <a:pt x="52050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6963508" y="1194218"/>
            <a:ext cx="520542" cy="859665"/>
          </a:xfrm>
          <a:custGeom>
            <a:avLst/>
            <a:gdLst>
              <a:gd name="connsiteX0" fmla="*/ 0 w 520542"/>
              <a:gd name="connsiteY0" fmla="*/ 775259 h 859665"/>
              <a:gd name="connsiteX1" fmla="*/ 196947 w 520542"/>
              <a:gd name="connsiteY1" fmla="*/ 15604 h 859665"/>
              <a:gd name="connsiteX2" fmla="*/ 323557 w 520542"/>
              <a:gd name="connsiteY2" fmla="*/ 43739 h 859665"/>
              <a:gd name="connsiteX3" fmla="*/ 337624 w 520542"/>
              <a:gd name="connsiteY3" fmla="*/ 100010 h 859665"/>
              <a:gd name="connsiteX4" fmla="*/ 393895 w 520542"/>
              <a:gd name="connsiteY4" fmla="*/ 226619 h 859665"/>
              <a:gd name="connsiteX5" fmla="*/ 422030 w 520542"/>
              <a:gd name="connsiteY5" fmla="*/ 395431 h 859665"/>
              <a:gd name="connsiteX6" fmla="*/ 436098 w 520542"/>
              <a:gd name="connsiteY6" fmla="*/ 479837 h 859665"/>
              <a:gd name="connsiteX7" fmla="*/ 450166 w 520542"/>
              <a:gd name="connsiteY7" fmla="*/ 522040 h 859665"/>
              <a:gd name="connsiteX8" fmla="*/ 478301 w 520542"/>
              <a:gd name="connsiteY8" fmla="*/ 648650 h 859665"/>
              <a:gd name="connsiteX9" fmla="*/ 492369 w 520542"/>
              <a:gd name="connsiteY9" fmla="*/ 704920 h 859665"/>
              <a:gd name="connsiteX10" fmla="*/ 506437 w 520542"/>
              <a:gd name="connsiteY10" fmla="*/ 803394 h 859665"/>
              <a:gd name="connsiteX11" fmla="*/ 520504 w 520542"/>
              <a:gd name="connsiteY11" fmla="*/ 859665 h 85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42" h="859665">
                <a:moveTo>
                  <a:pt x="0" y="775259"/>
                </a:moveTo>
                <a:cubicBezTo>
                  <a:pt x="65649" y="522041"/>
                  <a:pt x="91132" y="254837"/>
                  <a:pt x="196947" y="15604"/>
                </a:cubicBezTo>
                <a:cubicBezTo>
                  <a:pt x="214435" y="-23934"/>
                  <a:pt x="286485" y="21496"/>
                  <a:pt x="323557" y="43739"/>
                </a:cubicBezTo>
                <a:cubicBezTo>
                  <a:pt x="340136" y="53686"/>
                  <a:pt x="331510" y="81668"/>
                  <a:pt x="337624" y="100010"/>
                </a:cubicBezTo>
                <a:cubicBezTo>
                  <a:pt x="355583" y="153887"/>
                  <a:pt x="369387" y="177601"/>
                  <a:pt x="393895" y="226619"/>
                </a:cubicBezTo>
                <a:cubicBezTo>
                  <a:pt x="425505" y="479495"/>
                  <a:pt x="391049" y="240526"/>
                  <a:pt x="422030" y="395431"/>
                </a:cubicBezTo>
                <a:cubicBezTo>
                  <a:pt x="427624" y="423401"/>
                  <a:pt x="429910" y="451993"/>
                  <a:pt x="436098" y="479837"/>
                </a:cubicBezTo>
                <a:cubicBezTo>
                  <a:pt x="439315" y="494313"/>
                  <a:pt x="446092" y="507782"/>
                  <a:pt x="450166" y="522040"/>
                </a:cubicBezTo>
                <a:cubicBezTo>
                  <a:pt x="467324" y="582090"/>
                  <a:pt x="463793" y="583365"/>
                  <a:pt x="478301" y="648650"/>
                </a:cubicBezTo>
                <a:cubicBezTo>
                  <a:pt x="482495" y="667524"/>
                  <a:pt x="488910" y="685898"/>
                  <a:pt x="492369" y="704920"/>
                </a:cubicBezTo>
                <a:cubicBezTo>
                  <a:pt x="498301" y="737543"/>
                  <a:pt x="499934" y="770880"/>
                  <a:pt x="506437" y="803394"/>
                </a:cubicBezTo>
                <a:cubicBezTo>
                  <a:pt x="521987" y="881144"/>
                  <a:pt x="520504" y="820934"/>
                  <a:pt x="520504" y="85966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7061982" y="1561514"/>
            <a:ext cx="281353" cy="0"/>
          </a:xfrm>
          <a:custGeom>
            <a:avLst/>
            <a:gdLst>
              <a:gd name="connsiteX0" fmla="*/ 0 w 281353"/>
              <a:gd name="connsiteY0" fmla="*/ 0 h 0"/>
              <a:gd name="connsiteX1" fmla="*/ 281353 w 281353"/>
              <a:gd name="connsiteY1" fmla="*/ 0 h 0"/>
            </a:gdLst>
            <a:ahLst/>
            <a:cxnLst>
              <a:cxn ang="0">
                <a:pos x="connsiteX0" y="connsiteY0"/>
              </a:cxn>
              <a:cxn ang="0">
                <a:pos x="connsiteX1" y="connsiteY1"/>
              </a:cxn>
            </a:cxnLst>
            <a:rect l="l" t="t" r="r" b="b"/>
            <a:pathLst>
              <a:path w="281353">
                <a:moveTo>
                  <a:pt x="0" y="0"/>
                </a:moveTo>
                <a:lnTo>
                  <a:pt x="281353"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7609293" y="1252025"/>
            <a:ext cx="184209" cy="872197"/>
          </a:xfrm>
          <a:custGeom>
            <a:avLst/>
            <a:gdLst>
              <a:gd name="connsiteX0" fmla="*/ 29464 w 184209"/>
              <a:gd name="connsiteY0" fmla="*/ 0 h 872197"/>
              <a:gd name="connsiteX1" fmla="*/ 15396 w 184209"/>
              <a:gd name="connsiteY1" fmla="*/ 844061 h 872197"/>
              <a:gd name="connsiteX2" fmla="*/ 57599 w 184209"/>
              <a:gd name="connsiteY2" fmla="*/ 872197 h 872197"/>
              <a:gd name="connsiteX3" fmla="*/ 156073 w 184209"/>
              <a:gd name="connsiteY3" fmla="*/ 829993 h 872197"/>
              <a:gd name="connsiteX4" fmla="*/ 184209 w 184209"/>
              <a:gd name="connsiteY4" fmla="*/ 745587 h 872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9" h="872197">
                <a:moveTo>
                  <a:pt x="29464" y="0"/>
                </a:moveTo>
                <a:cubicBezTo>
                  <a:pt x="16398" y="228654"/>
                  <a:pt x="-20773" y="599918"/>
                  <a:pt x="15396" y="844061"/>
                </a:cubicBezTo>
                <a:cubicBezTo>
                  <a:pt x="17874" y="860786"/>
                  <a:pt x="43531" y="862818"/>
                  <a:pt x="57599" y="872197"/>
                </a:cubicBezTo>
                <a:cubicBezTo>
                  <a:pt x="95833" y="864550"/>
                  <a:pt x="136053" y="870032"/>
                  <a:pt x="156073" y="829993"/>
                </a:cubicBezTo>
                <a:cubicBezTo>
                  <a:pt x="169336" y="803467"/>
                  <a:pt x="184209" y="745587"/>
                  <a:pt x="184209" y="74558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9130261" y="1237957"/>
            <a:ext cx="590514" cy="812226"/>
          </a:xfrm>
          <a:custGeom>
            <a:avLst/>
            <a:gdLst>
              <a:gd name="connsiteX0" fmla="*/ 84077 w 590514"/>
              <a:gd name="connsiteY0" fmla="*/ 0 h 812226"/>
              <a:gd name="connsiteX1" fmla="*/ 41874 w 590514"/>
              <a:gd name="connsiteY1" fmla="*/ 731520 h 812226"/>
              <a:gd name="connsiteX2" fmla="*/ 492041 w 590514"/>
              <a:gd name="connsiteY2" fmla="*/ 689317 h 812226"/>
              <a:gd name="connsiteX3" fmla="*/ 590514 w 590514"/>
              <a:gd name="connsiteY3" fmla="*/ 689317 h 812226"/>
            </a:gdLst>
            <a:ahLst/>
            <a:cxnLst>
              <a:cxn ang="0">
                <a:pos x="connsiteX0" y="connsiteY0"/>
              </a:cxn>
              <a:cxn ang="0">
                <a:pos x="connsiteX1" y="connsiteY1"/>
              </a:cxn>
              <a:cxn ang="0">
                <a:pos x="connsiteX2" y="connsiteY2"/>
              </a:cxn>
              <a:cxn ang="0">
                <a:pos x="connsiteX3" y="connsiteY3"/>
              </a:cxn>
            </a:cxnLst>
            <a:rect l="l" t="t" r="r" b="b"/>
            <a:pathLst>
              <a:path w="590514" h="812226">
                <a:moveTo>
                  <a:pt x="84077" y="0"/>
                </a:moveTo>
                <a:cubicBezTo>
                  <a:pt x="70009" y="243840"/>
                  <a:pt x="-67356" y="513060"/>
                  <a:pt x="41874" y="731520"/>
                </a:cubicBezTo>
                <a:cubicBezTo>
                  <a:pt x="141028" y="929827"/>
                  <a:pt x="354192" y="701849"/>
                  <a:pt x="492041" y="689317"/>
                </a:cubicBezTo>
                <a:cubicBezTo>
                  <a:pt x="524731" y="686345"/>
                  <a:pt x="557690" y="689317"/>
                  <a:pt x="590514" y="68931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9158068" y="1575582"/>
            <a:ext cx="393895" cy="14067"/>
          </a:xfrm>
          <a:custGeom>
            <a:avLst/>
            <a:gdLst>
              <a:gd name="connsiteX0" fmla="*/ 0 w 393895"/>
              <a:gd name="connsiteY0" fmla="*/ 14067 h 14067"/>
              <a:gd name="connsiteX1" fmla="*/ 393895 w 393895"/>
              <a:gd name="connsiteY1" fmla="*/ 0 h 14067"/>
            </a:gdLst>
            <a:ahLst/>
            <a:cxnLst>
              <a:cxn ang="0">
                <a:pos x="connsiteX0" y="connsiteY0"/>
              </a:cxn>
              <a:cxn ang="0">
                <a:pos x="connsiteX1" y="connsiteY1"/>
              </a:cxn>
            </a:cxnLst>
            <a:rect l="l" t="t" r="r" b="b"/>
            <a:pathLst>
              <a:path w="393895" h="14067">
                <a:moveTo>
                  <a:pt x="0" y="14067"/>
                </a:moveTo>
                <a:lnTo>
                  <a:pt x="39389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9242474" y="1209822"/>
            <a:ext cx="393895" cy="28135"/>
          </a:xfrm>
          <a:custGeom>
            <a:avLst/>
            <a:gdLst>
              <a:gd name="connsiteX0" fmla="*/ 0 w 393895"/>
              <a:gd name="connsiteY0" fmla="*/ 28135 h 28135"/>
              <a:gd name="connsiteX1" fmla="*/ 393895 w 393895"/>
              <a:gd name="connsiteY1" fmla="*/ 0 h 28135"/>
            </a:gdLst>
            <a:ahLst/>
            <a:cxnLst>
              <a:cxn ang="0">
                <a:pos x="connsiteX0" y="connsiteY0"/>
              </a:cxn>
              <a:cxn ang="0">
                <a:pos x="connsiteX1" y="connsiteY1"/>
              </a:cxn>
            </a:cxnLst>
            <a:rect l="l" t="t" r="r" b="b"/>
            <a:pathLst>
              <a:path w="393895" h="28135">
                <a:moveTo>
                  <a:pt x="0" y="28135"/>
                </a:moveTo>
                <a:lnTo>
                  <a:pt x="39389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9917723" y="1617785"/>
            <a:ext cx="14069" cy="956603"/>
          </a:xfrm>
          <a:custGeom>
            <a:avLst/>
            <a:gdLst>
              <a:gd name="connsiteX0" fmla="*/ 0 w 14069"/>
              <a:gd name="connsiteY0" fmla="*/ 0 h 956603"/>
              <a:gd name="connsiteX1" fmla="*/ 14068 w 14069"/>
              <a:gd name="connsiteY1" fmla="*/ 956603 h 956603"/>
            </a:gdLst>
            <a:ahLst/>
            <a:cxnLst>
              <a:cxn ang="0">
                <a:pos x="connsiteX0" y="connsiteY0"/>
              </a:cxn>
              <a:cxn ang="0">
                <a:pos x="connsiteX1" y="connsiteY1"/>
              </a:cxn>
            </a:cxnLst>
            <a:rect l="l" t="t" r="r" b="b"/>
            <a:pathLst>
              <a:path w="14069" h="956603">
                <a:moveTo>
                  <a:pt x="0" y="0"/>
                </a:moveTo>
                <a:cubicBezTo>
                  <a:pt x="14522" y="900329"/>
                  <a:pt x="14068" y="581427"/>
                  <a:pt x="14068" y="9566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9917723" y="1617785"/>
            <a:ext cx="373458" cy="311223"/>
          </a:xfrm>
          <a:custGeom>
            <a:avLst/>
            <a:gdLst>
              <a:gd name="connsiteX0" fmla="*/ 0 w 373458"/>
              <a:gd name="connsiteY0" fmla="*/ 0 h 311223"/>
              <a:gd name="connsiteX1" fmla="*/ 365760 w 373458"/>
              <a:gd name="connsiteY1" fmla="*/ 182880 h 311223"/>
              <a:gd name="connsiteX2" fmla="*/ 295422 w 373458"/>
              <a:gd name="connsiteY2" fmla="*/ 295421 h 311223"/>
              <a:gd name="connsiteX3" fmla="*/ 253219 w 373458"/>
              <a:gd name="connsiteY3" fmla="*/ 309489 h 311223"/>
              <a:gd name="connsiteX4" fmla="*/ 42203 w 373458"/>
              <a:gd name="connsiteY4" fmla="*/ 309489 h 311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458" h="311223">
                <a:moveTo>
                  <a:pt x="0" y="0"/>
                </a:moveTo>
                <a:cubicBezTo>
                  <a:pt x="121920" y="60960"/>
                  <a:pt x="269374" y="86494"/>
                  <a:pt x="365760" y="182880"/>
                </a:cubicBezTo>
                <a:cubicBezTo>
                  <a:pt x="397041" y="214161"/>
                  <a:pt x="324812" y="262357"/>
                  <a:pt x="295422" y="295421"/>
                </a:cubicBezTo>
                <a:cubicBezTo>
                  <a:pt x="285570" y="306504"/>
                  <a:pt x="268025" y="308666"/>
                  <a:pt x="253219" y="309489"/>
                </a:cubicBezTo>
                <a:cubicBezTo>
                  <a:pt x="182989" y="313391"/>
                  <a:pt x="112542" y="309489"/>
                  <a:pt x="42203" y="30948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8894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16934" y="1044208"/>
            <a:ext cx="5174566" cy="4769583"/>
          </a:xfrm>
        </p:spPr>
        <p:txBody>
          <a:bodyPr/>
          <a:lstStyle/>
          <a:p>
            <a:pPr algn="ctr"/>
            <a:r>
              <a:rPr lang="en-GB" dirty="0">
                <a:latin typeface="Ashcan BB" panose="02000503000000020004" pitchFamily="2" charset="0"/>
              </a:rPr>
              <a:t>Different stages of mark making and emergent writing:</a:t>
            </a:r>
            <a:br>
              <a:rPr lang="en-GB" dirty="0">
                <a:latin typeface="Ashcan BB" panose="02000503000000020004" pitchFamily="2" charset="0"/>
              </a:rPr>
            </a:br>
            <a:r>
              <a:rPr lang="en-GB" dirty="0">
                <a:latin typeface="Ashcan BB" panose="02000503000000020004" pitchFamily="2" charset="0"/>
              </a:rPr>
              <a:t>Phonic application in emergent writing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49" y="319234"/>
            <a:ext cx="1628739" cy="1617105"/>
          </a:xfrm>
          <a:prstGeom prst="rect">
            <a:avLst/>
          </a:prstGeom>
        </p:spPr>
      </p:pic>
    </p:spTree>
    <p:extLst>
      <p:ext uri="{BB962C8B-B14F-4D97-AF65-F5344CB8AC3E}">
        <p14:creationId xmlns:p14="http://schemas.microsoft.com/office/powerpoint/2010/main" val="2312859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4726" y="446005"/>
            <a:ext cx="4677114" cy="553998"/>
          </a:xfrm>
          <a:prstGeom prst="rect">
            <a:avLst/>
          </a:prstGeom>
          <a:noFill/>
        </p:spPr>
        <p:txBody>
          <a:bodyPr wrap="none" rtlCol="0">
            <a:spAutoFit/>
          </a:bodyPr>
          <a:lstStyle/>
          <a:p>
            <a:r>
              <a:rPr lang="en-GB" sz="3000" b="1" dirty="0">
                <a:solidFill>
                  <a:srgbClr val="00B050"/>
                </a:solidFill>
              </a:rPr>
              <a:t>Letter/word representation:</a:t>
            </a:r>
          </a:p>
        </p:txBody>
      </p:sp>
      <p:sp>
        <p:nvSpPr>
          <p:cNvPr id="5" name="Freeform 4"/>
          <p:cNvSpPr/>
          <p:nvPr/>
        </p:nvSpPr>
        <p:spPr>
          <a:xfrm>
            <a:off x="2349304" y="1266092"/>
            <a:ext cx="28136" cy="771528"/>
          </a:xfrm>
          <a:custGeom>
            <a:avLst/>
            <a:gdLst>
              <a:gd name="connsiteX0" fmla="*/ 1 w 28136"/>
              <a:gd name="connsiteY0" fmla="*/ 0 h 771528"/>
              <a:gd name="connsiteX1" fmla="*/ 14068 w 28136"/>
              <a:gd name="connsiteY1" fmla="*/ 70339 h 771528"/>
              <a:gd name="connsiteX2" fmla="*/ 28136 w 28136"/>
              <a:gd name="connsiteY2" fmla="*/ 126610 h 771528"/>
              <a:gd name="connsiteX3" fmla="*/ 14068 w 28136"/>
              <a:gd name="connsiteY3" fmla="*/ 576776 h 771528"/>
              <a:gd name="connsiteX4" fmla="*/ 1 w 28136"/>
              <a:gd name="connsiteY4" fmla="*/ 703385 h 771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6" h="771528">
                <a:moveTo>
                  <a:pt x="1" y="0"/>
                </a:moveTo>
                <a:cubicBezTo>
                  <a:pt x="4690" y="23446"/>
                  <a:pt x="8881" y="46998"/>
                  <a:pt x="14068" y="70339"/>
                </a:cubicBezTo>
                <a:cubicBezTo>
                  <a:pt x="18262" y="89213"/>
                  <a:pt x="28136" y="107276"/>
                  <a:pt x="28136" y="126610"/>
                </a:cubicBezTo>
                <a:cubicBezTo>
                  <a:pt x="28136" y="276739"/>
                  <a:pt x="21209" y="426817"/>
                  <a:pt x="14068" y="576776"/>
                </a:cubicBezTo>
                <a:cubicBezTo>
                  <a:pt x="-466" y="881985"/>
                  <a:pt x="1" y="748672"/>
                  <a:pt x="1" y="70338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096086" y="1266092"/>
            <a:ext cx="562708" cy="0"/>
          </a:xfrm>
          <a:custGeom>
            <a:avLst/>
            <a:gdLst>
              <a:gd name="connsiteX0" fmla="*/ 0 w 562708"/>
              <a:gd name="connsiteY0" fmla="*/ 0 h 0"/>
              <a:gd name="connsiteX1" fmla="*/ 562708 w 562708"/>
              <a:gd name="connsiteY1" fmla="*/ 0 h 0"/>
            </a:gdLst>
            <a:ahLst/>
            <a:cxnLst>
              <a:cxn ang="0">
                <a:pos x="connsiteX0" y="connsiteY0"/>
              </a:cxn>
              <a:cxn ang="0">
                <a:pos x="connsiteX1" y="connsiteY1"/>
              </a:cxn>
            </a:cxnLst>
            <a:rect l="l" t="t" r="r" b="b"/>
            <a:pathLst>
              <a:path w="562708">
                <a:moveTo>
                  <a:pt x="0" y="0"/>
                </a:moveTo>
                <a:lnTo>
                  <a:pt x="56270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2166425" y="2039815"/>
            <a:ext cx="492369" cy="14068"/>
          </a:xfrm>
          <a:custGeom>
            <a:avLst/>
            <a:gdLst>
              <a:gd name="connsiteX0" fmla="*/ 0 w 492369"/>
              <a:gd name="connsiteY0" fmla="*/ 0 h 14068"/>
              <a:gd name="connsiteX1" fmla="*/ 239150 w 492369"/>
              <a:gd name="connsiteY1" fmla="*/ 14068 h 14068"/>
              <a:gd name="connsiteX2" fmla="*/ 492369 w 492369"/>
              <a:gd name="connsiteY2" fmla="*/ 0 h 14068"/>
            </a:gdLst>
            <a:ahLst/>
            <a:cxnLst>
              <a:cxn ang="0">
                <a:pos x="connsiteX0" y="connsiteY0"/>
              </a:cxn>
              <a:cxn ang="0">
                <a:pos x="connsiteX1" y="connsiteY1"/>
              </a:cxn>
              <a:cxn ang="0">
                <a:pos x="connsiteX2" y="connsiteY2"/>
              </a:cxn>
            </a:cxnLst>
            <a:rect l="l" t="t" r="r" b="b"/>
            <a:pathLst>
              <a:path w="492369" h="14068">
                <a:moveTo>
                  <a:pt x="0" y="0"/>
                </a:moveTo>
                <a:cubicBezTo>
                  <a:pt x="79717" y="4689"/>
                  <a:pt x="159296" y="14068"/>
                  <a:pt x="239150" y="14068"/>
                </a:cubicBezTo>
                <a:cubicBezTo>
                  <a:pt x="323686" y="14068"/>
                  <a:pt x="492369" y="0"/>
                  <a:pt x="49236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615397" y="1209822"/>
            <a:ext cx="914597" cy="773914"/>
          </a:xfrm>
          <a:custGeom>
            <a:avLst/>
            <a:gdLst>
              <a:gd name="connsiteX0" fmla="*/ 0 w 914597"/>
              <a:gd name="connsiteY0" fmla="*/ 42203 h 773914"/>
              <a:gd name="connsiteX1" fmla="*/ 112541 w 914597"/>
              <a:gd name="connsiteY1" fmla="*/ 618978 h 773914"/>
              <a:gd name="connsiteX2" fmla="*/ 154745 w 914597"/>
              <a:gd name="connsiteY2" fmla="*/ 759655 h 773914"/>
              <a:gd name="connsiteX3" fmla="*/ 225083 w 914597"/>
              <a:gd name="connsiteY3" fmla="*/ 703384 h 773914"/>
              <a:gd name="connsiteX4" fmla="*/ 267286 w 914597"/>
              <a:gd name="connsiteY4" fmla="*/ 661181 h 773914"/>
              <a:gd name="connsiteX5" fmla="*/ 309489 w 914597"/>
              <a:gd name="connsiteY5" fmla="*/ 633046 h 773914"/>
              <a:gd name="connsiteX6" fmla="*/ 337625 w 914597"/>
              <a:gd name="connsiteY6" fmla="*/ 604910 h 773914"/>
              <a:gd name="connsiteX7" fmla="*/ 393895 w 914597"/>
              <a:gd name="connsiteY7" fmla="*/ 562707 h 773914"/>
              <a:gd name="connsiteX8" fmla="*/ 520505 w 914597"/>
              <a:gd name="connsiteY8" fmla="*/ 618978 h 773914"/>
              <a:gd name="connsiteX9" fmla="*/ 548640 w 914597"/>
              <a:gd name="connsiteY9" fmla="*/ 661181 h 773914"/>
              <a:gd name="connsiteX10" fmla="*/ 618978 w 914597"/>
              <a:gd name="connsiteY10" fmla="*/ 731520 h 773914"/>
              <a:gd name="connsiteX11" fmla="*/ 633046 w 914597"/>
              <a:gd name="connsiteY11" fmla="*/ 773723 h 773914"/>
              <a:gd name="connsiteX12" fmla="*/ 689317 w 914597"/>
              <a:gd name="connsiteY12" fmla="*/ 717452 h 773914"/>
              <a:gd name="connsiteX13" fmla="*/ 731520 w 914597"/>
              <a:gd name="connsiteY13" fmla="*/ 576775 h 773914"/>
              <a:gd name="connsiteX14" fmla="*/ 759655 w 914597"/>
              <a:gd name="connsiteY14" fmla="*/ 520504 h 773914"/>
              <a:gd name="connsiteX15" fmla="*/ 815926 w 914597"/>
              <a:gd name="connsiteY15" fmla="*/ 365760 h 773914"/>
              <a:gd name="connsiteX16" fmla="*/ 829994 w 914597"/>
              <a:gd name="connsiteY16" fmla="*/ 281353 h 773914"/>
              <a:gd name="connsiteX17" fmla="*/ 872197 w 914597"/>
              <a:gd name="connsiteY17" fmla="*/ 182880 h 773914"/>
              <a:gd name="connsiteX18" fmla="*/ 900332 w 914597"/>
              <a:gd name="connsiteY18" fmla="*/ 70338 h 773914"/>
              <a:gd name="connsiteX19" fmla="*/ 914400 w 914597"/>
              <a:gd name="connsiteY19" fmla="*/ 0 h 77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597" h="773914">
                <a:moveTo>
                  <a:pt x="0" y="42203"/>
                </a:moveTo>
                <a:cubicBezTo>
                  <a:pt x="37514" y="234461"/>
                  <a:pt x="77154" y="426317"/>
                  <a:pt x="112541" y="618978"/>
                </a:cubicBezTo>
                <a:cubicBezTo>
                  <a:pt x="137289" y="753715"/>
                  <a:pt x="96706" y="701618"/>
                  <a:pt x="154745" y="759655"/>
                </a:cubicBezTo>
                <a:cubicBezTo>
                  <a:pt x="217667" y="665271"/>
                  <a:pt x="143544" y="757744"/>
                  <a:pt x="225083" y="703384"/>
                </a:cubicBezTo>
                <a:cubicBezTo>
                  <a:pt x="241636" y="692348"/>
                  <a:pt x="252002" y="673917"/>
                  <a:pt x="267286" y="661181"/>
                </a:cubicBezTo>
                <a:cubicBezTo>
                  <a:pt x="280274" y="650357"/>
                  <a:pt x="296287" y="643608"/>
                  <a:pt x="309489" y="633046"/>
                </a:cubicBezTo>
                <a:cubicBezTo>
                  <a:pt x="319846" y="624760"/>
                  <a:pt x="327436" y="613401"/>
                  <a:pt x="337625" y="604910"/>
                </a:cubicBezTo>
                <a:cubicBezTo>
                  <a:pt x="355637" y="589900"/>
                  <a:pt x="375138" y="576775"/>
                  <a:pt x="393895" y="562707"/>
                </a:cubicBezTo>
                <a:cubicBezTo>
                  <a:pt x="410658" y="569412"/>
                  <a:pt x="502309" y="603815"/>
                  <a:pt x="520505" y="618978"/>
                </a:cubicBezTo>
                <a:cubicBezTo>
                  <a:pt x="533493" y="629802"/>
                  <a:pt x="537507" y="648457"/>
                  <a:pt x="548640" y="661181"/>
                </a:cubicBezTo>
                <a:cubicBezTo>
                  <a:pt x="570474" y="686135"/>
                  <a:pt x="618978" y="731520"/>
                  <a:pt x="618978" y="731520"/>
                </a:cubicBezTo>
                <a:cubicBezTo>
                  <a:pt x="623667" y="745588"/>
                  <a:pt x="618505" y="776631"/>
                  <a:pt x="633046" y="773723"/>
                </a:cubicBezTo>
                <a:cubicBezTo>
                  <a:pt x="659057" y="768521"/>
                  <a:pt x="689317" y="717452"/>
                  <a:pt x="689317" y="717452"/>
                </a:cubicBezTo>
                <a:cubicBezTo>
                  <a:pt x="699414" y="677066"/>
                  <a:pt x="714396" y="611023"/>
                  <a:pt x="731520" y="576775"/>
                </a:cubicBezTo>
                <a:cubicBezTo>
                  <a:pt x="740898" y="558018"/>
                  <a:pt x="752488" y="540212"/>
                  <a:pt x="759655" y="520504"/>
                </a:cubicBezTo>
                <a:cubicBezTo>
                  <a:pt x="827447" y="334078"/>
                  <a:pt x="751703" y="494206"/>
                  <a:pt x="815926" y="365760"/>
                </a:cubicBezTo>
                <a:cubicBezTo>
                  <a:pt x="820615" y="337624"/>
                  <a:pt x="823806" y="309198"/>
                  <a:pt x="829994" y="281353"/>
                </a:cubicBezTo>
                <a:cubicBezTo>
                  <a:pt x="838275" y="244090"/>
                  <a:pt x="854991" y="217292"/>
                  <a:pt x="872197" y="182880"/>
                </a:cubicBezTo>
                <a:cubicBezTo>
                  <a:pt x="881575" y="145366"/>
                  <a:pt x="890158" y="107644"/>
                  <a:pt x="900332" y="70338"/>
                </a:cubicBezTo>
                <a:cubicBezTo>
                  <a:pt x="917366" y="7881"/>
                  <a:pt x="914400" y="50147"/>
                  <a:pt x="91440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457284" y="1252025"/>
            <a:ext cx="296402" cy="747192"/>
          </a:xfrm>
          <a:custGeom>
            <a:avLst/>
            <a:gdLst>
              <a:gd name="connsiteX0" fmla="*/ 71319 w 296402"/>
              <a:gd name="connsiteY0" fmla="*/ 0 h 747192"/>
              <a:gd name="connsiteX1" fmla="*/ 197928 w 296402"/>
              <a:gd name="connsiteY1" fmla="*/ 731520 h 747192"/>
              <a:gd name="connsiteX2" fmla="*/ 226064 w 296402"/>
              <a:gd name="connsiteY2" fmla="*/ 703384 h 747192"/>
              <a:gd name="connsiteX3" fmla="*/ 268267 w 296402"/>
              <a:gd name="connsiteY3" fmla="*/ 675249 h 747192"/>
              <a:gd name="connsiteX4" fmla="*/ 296402 w 296402"/>
              <a:gd name="connsiteY4" fmla="*/ 618978 h 74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02" h="747192">
                <a:moveTo>
                  <a:pt x="71319" y="0"/>
                </a:moveTo>
                <a:cubicBezTo>
                  <a:pt x="78346" y="372400"/>
                  <a:pt x="-160087" y="838924"/>
                  <a:pt x="197928" y="731520"/>
                </a:cubicBezTo>
                <a:cubicBezTo>
                  <a:pt x="210632" y="727709"/>
                  <a:pt x="215707" y="711670"/>
                  <a:pt x="226064" y="703384"/>
                </a:cubicBezTo>
                <a:cubicBezTo>
                  <a:pt x="239266" y="692822"/>
                  <a:pt x="254199" y="684627"/>
                  <a:pt x="268267" y="675249"/>
                </a:cubicBezTo>
                <a:cubicBezTo>
                  <a:pt x="284431" y="626755"/>
                  <a:pt x="271849" y="643531"/>
                  <a:pt x="296402" y="61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5247249" y="1617785"/>
            <a:ext cx="604911" cy="70338"/>
          </a:xfrm>
          <a:custGeom>
            <a:avLst/>
            <a:gdLst>
              <a:gd name="connsiteX0" fmla="*/ 0 w 604911"/>
              <a:gd name="connsiteY0" fmla="*/ 0 h 70338"/>
              <a:gd name="connsiteX1" fmla="*/ 604911 w 604911"/>
              <a:gd name="connsiteY1" fmla="*/ 70338 h 70338"/>
            </a:gdLst>
            <a:ahLst/>
            <a:cxnLst>
              <a:cxn ang="0">
                <a:pos x="connsiteX0" y="connsiteY0"/>
              </a:cxn>
              <a:cxn ang="0">
                <a:pos x="connsiteX1" y="connsiteY1"/>
              </a:cxn>
            </a:cxnLst>
            <a:rect l="l" t="t" r="r" b="b"/>
            <a:pathLst>
              <a:path w="604911" h="70338">
                <a:moveTo>
                  <a:pt x="0" y="0"/>
                </a:moveTo>
                <a:lnTo>
                  <a:pt x="604911" y="7033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6386732" y="1237957"/>
            <a:ext cx="338653" cy="759655"/>
          </a:xfrm>
          <a:custGeom>
            <a:avLst/>
            <a:gdLst>
              <a:gd name="connsiteX0" fmla="*/ 0 w 338653"/>
              <a:gd name="connsiteY0" fmla="*/ 0 h 759655"/>
              <a:gd name="connsiteX1" fmla="*/ 28136 w 338653"/>
              <a:gd name="connsiteY1" fmla="*/ 604911 h 759655"/>
              <a:gd name="connsiteX2" fmla="*/ 42203 w 338653"/>
              <a:gd name="connsiteY2" fmla="*/ 647114 h 759655"/>
              <a:gd name="connsiteX3" fmla="*/ 98474 w 338653"/>
              <a:gd name="connsiteY3" fmla="*/ 703385 h 759655"/>
              <a:gd name="connsiteX4" fmla="*/ 168813 w 338653"/>
              <a:gd name="connsiteY4" fmla="*/ 759655 h 759655"/>
              <a:gd name="connsiteX5" fmla="*/ 267286 w 338653"/>
              <a:gd name="connsiteY5" fmla="*/ 745588 h 759655"/>
              <a:gd name="connsiteX6" fmla="*/ 295422 w 338653"/>
              <a:gd name="connsiteY6" fmla="*/ 717452 h 759655"/>
              <a:gd name="connsiteX7" fmla="*/ 337625 w 338653"/>
              <a:gd name="connsiteY7" fmla="*/ 618978 h 759655"/>
              <a:gd name="connsiteX8" fmla="*/ 337625 w 338653"/>
              <a:gd name="connsiteY8" fmla="*/ 576775 h 7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653" h="759655">
                <a:moveTo>
                  <a:pt x="0" y="0"/>
                </a:moveTo>
                <a:cubicBezTo>
                  <a:pt x="9379" y="201637"/>
                  <a:pt x="14999" y="403484"/>
                  <a:pt x="28136" y="604911"/>
                </a:cubicBezTo>
                <a:cubicBezTo>
                  <a:pt x="29101" y="619708"/>
                  <a:pt x="33584" y="635047"/>
                  <a:pt x="42203" y="647114"/>
                </a:cubicBezTo>
                <a:cubicBezTo>
                  <a:pt x="57621" y="668699"/>
                  <a:pt x="83760" y="681314"/>
                  <a:pt x="98474" y="703385"/>
                </a:cubicBezTo>
                <a:cubicBezTo>
                  <a:pt x="134836" y="757926"/>
                  <a:pt x="110570" y="740242"/>
                  <a:pt x="168813" y="759655"/>
                </a:cubicBezTo>
                <a:cubicBezTo>
                  <a:pt x="201637" y="754966"/>
                  <a:pt x="235830" y="756073"/>
                  <a:pt x="267286" y="745588"/>
                </a:cubicBezTo>
                <a:cubicBezTo>
                  <a:pt x="279869" y="741394"/>
                  <a:pt x="288065" y="728488"/>
                  <a:pt x="295422" y="717452"/>
                </a:cubicBezTo>
                <a:cubicBezTo>
                  <a:pt x="306809" y="700371"/>
                  <a:pt x="333457" y="643986"/>
                  <a:pt x="337625" y="618978"/>
                </a:cubicBezTo>
                <a:cubicBezTo>
                  <a:pt x="339938" y="605102"/>
                  <a:pt x="337625" y="590843"/>
                  <a:pt x="337625" y="5767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6161649" y="1631852"/>
            <a:ext cx="506437" cy="14068"/>
          </a:xfrm>
          <a:custGeom>
            <a:avLst/>
            <a:gdLst>
              <a:gd name="connsiteX0" fmla="*/ 0 w 506437"/>
              <a:gd name="connsiteY0" fmla="*/ 14068 h 14068"/>
              <a:gd name="connsiteX1" fmla="*/ 506437 w 506437"/>
              <a:gd name="connsiteY1" fmla="*/ 0 h 14068"/>
            </a:gdLst>
            <a:ahLst/>
            <a:cxnLst>
              <a:cxn ang="0">
                <a:pos x="connsiteX0" y="connsiteY0"/>
              </a:cxn>
              <a:cxn ang="0">
                <a:pos x="connsiteX1" y="connsiteY1"/>
              </a:cxn>
            </a:cxnLst>
            <a:rect l="l" t="t" r="r" b="b"/>
            <a:pathLst>
              <a:path w="506437" h="14068">
                <a:moveTo>
                  <a:pt x="0" y="14068"/>
                </a:moveTo>
                <a:lnTo>
                  <a:pt x="506437"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059574" y="2375435"/>
            <a:ext cx="4940840" cy="369332"/>
          </a:xfrm>
          <a:prstGeom prst="rect">
            <a:avLst/>
          </a:prstGeom>
          <a:noFill/>
        </p:spPr>
        <p:txBody>
          <a:bodyPr wrap="none" rtlCol="0">
            <a:spAutoFit/>
          </a:bodyPr>
          <a:lstStyle/>
          <a:p>
            <a:r>
              <a:rPr lang="en-GB" dirty="0"/>
              <a:t>I                             went                        to              town</a:t>
            </a:r>
          </a:p>
        </p:txBody>
      </p:sp>
    </p:spTree>
    <p:extLst>
      <p:ext uri="{BB962C8B-B14F-4D97-AF65-F5344CB8AC3E}">
        <p14:creationId xmlns:p14="http://schemas.microsoft.com/office/powerpoint/2010/main" val="263017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5584" y="374525"/>
            <a:ext cx="6951518" cy="584775"/>
          </a:xfrm>
          <a:prstGeom prst="rect">
            <a:avLst/>
          </a:prstGeom>
        </p:spPr>
        <p:txBody>
          <a:bodyPr wrap="none">
            <a:spAutoFit/>
          </a:bodyPr>
          <a:lstStyle/>
          <a:p>
            <a:r>
              <a:rPr lang="en-GB" sz="3200" b="1" dirty="0">
                <a:solidFill>
                  <a:srgbClr val="00B050"/>
                </a:solidFill>
              </a:rPr>
              <a:t>First and last letter to represent a word:</a:t>
            </a:r>
          </a:p>
        </p:txBody>
      </p:sp>
      <p:sp>
        <p:nvSpPr>
          <p:cNvPr id="8" name="Freeform 7"/>
          <p:cNvSpPr/>
          <p:nvPr/>
        </p:nvSpPr>
        <p:spPr>
          <a:xfrm>
            <a:off x="2475914" y="1266092"/>
            <a:ext cx="28135" cy="717453"/>
          </a:xfrm>
          <a:custGeom>
            <a:avLst/>
            <a:gdLst>
              <a:gd name="connsiteX0" fmla="*/ 0 w 28135"/>
              <a:gd name="connsiteY0" fmla="*/ 0 h 717453"/>
              <a:gd name="connsiteX1" fmla="*/ 14068 w 28135"/>
              <a:gd name="connsiteY1" fmla="*/ 70339 h 717453"/>
              <a:gd name="connsiteX2" fmla="*/ 28135 w 28135"/>
              <a:gd name="connsiteY2" fmla="*/ 112542 h 717453"/>
              <a:gd name="connsiteX3" fmla="*/ 14068 w 28135"/>
              <a:gd name="connsiteY3" fmla="*/ 717453 h 717453"/>
            </a:gdLst>
            <a:ahLst/>
            <a:cxnLst>
              <a:cxn ang="0">
                <a:pos x="connsiteX0" y="connsiteY0"/>
              </a:cxn>
              <a:cxn ang="0">
                <a:pos x="connsiteX1" y="connsiteY1"/>
              </a:cxn>
              <a:cxn ang="0">
                <a:pos x="connsiteX2" y="connsiteY2"/>
              </a:cxn>
              <a:cxn ang="0">
                <a:pos x="connsiteX3" y="connsiteY3"/>
              </a:cxn>
            </a:cxnLst>
            <a:rect l="l" t="t" r="r" b="b"/>
            <a:pathLst>
              <a:path w="28135" h="717453">
                <a:moveTo>
                  <a:pt x="0" y="0"/>
                </a:moveTo>
                <a:cubicBezTo>
                  <a:pt x="4689" y="23446"/>
                  <a:pt x="8269" y="47142"/>
                  <a:pt x="14068" y="70339"/>
                </a:cubicBezTo>
                <a:cubicBezTo>
                  <a:pt x="17664" y="84725"/>
                  <a:pt x="28135" y="97713"/>
                  <a:pt x="28135" y="112542"/>
                </a:cubicBezTo>
                <a:cubicBezTo>
                  <a:pt x="28135" y="314234"/>
                  <a:pt x="14068" y="515761"/>
                  <a:pt x="14068" y="7174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532185" y="1637548"/>
            <a:ext cx="325889" cy="374132"/>
          </a:xfrm>
          <a:custGeom>
            <a:avLst/>
            <a:gdLst>
              <a:gd name="connsiteX0" fmla="*/ 0 w 325889"/>
              <a:gd name="connsiteY0" fmla="*/ 22440 h 374132"/>
              <a:gd name="connsiteX1" fmla="*/ 267286 w 325889"/>
              <a:gd name="connsiteY1" fmla="*/ 8372 h 374132"/>
              <a:gd name="connsiteX2" fmla="*/ 309489 w 325889"/>
              <a:gd name="connsiteY2" fmla="*/ 106846 h 374132"/>
              <a:gd name="connsiteX3" fmla="*/ 253218 w 325889"/>
              <a:gd name="connsiteY3" fmla="*/ 317861 h 374132"/>
              <a:gd name="connsiteX4" fmla="*/ 225083 w 325889"/>
              <a:gd name="connsiteY4" fmla="*/ 345997 h 374132"/>
              <a:gd name="connsiteX5" fmla="*/ 140677 w 325889"/>
              <a:gd name="connsiteY5" fmla="*/ 374132 h 374132"/>
              <a:gd name="connsiteX6" fmla="*/ 14067 w 325889"/>
              <a:gd name="connsiteY6" fmla="*/ 331929 h 374132"/>
              <a:gd name="connsiteX7" fmla="*/ 0 w 325889"/>
              <a:gd name="connsiteY7" fmla="*/ 317861 h 37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89" h="374132">
                <a:moveTo>
                  <a:pt x="0" y="22440"/>
                </a:moveTo>
                <a:cubicBezTo>
                  <a:pt x="89095" y="17751"/>
                  <a:pt x="181211" y="-15103"/>
                  <a:pt x="267286" y="8372"/>
                </a:cubicBezTo>
                <a:cubicBezTo>
                  <a:pt x="301740" y="17768"/>
                  <a:pt x="306103" y="71295"/>
                  <a:pt x="309489" y="106846"/>
                </a:cubicBezTo>
                <a:cubicBezTo>
                  <a:pt x="328569" y="307184"/>
                  <a:pt x="350154" y="285550"/>
                  <a:pt x="253218" y="317861"/>
                </a:cubicBezTo>
                <a:cubicBezTo>
                  <a:pt x="243840" y="327240"/>
                  <a:pt x="236946" y="340065"/>
                  <a:pt x="225083" y="345997"/>
                </a:cubicBezTo>
                <a:cubicBezTo>
                  <a:pt x="198557" y="359260"/>
                  <a:pt x="140677" y="374132"/>
                  <a:pt x="140677" y="374132"/>
                </a:cubicBezTo>
                <a:cubicBezTo>
                  <a:pt x="29078" y="358189"/>
                  <a:pt x="65647" y="383509"/>
                  <a:pt x="14067" y="331929"/>
                </a:cubicBezTo>
                <a:lnTo>
                  <a:pt x="0" y="31786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055022" y="1221558"/>
            <a:ext cx="422030" cy="782976"/>
          </a:xfrm>
          <a:custGeom>
            <a:avLst/>
            <a:gdLst>
              <a:gd name="connsiteX0" fmla="*/ 323557 w 422030"/>
              <a:gd name="connsiteY0" fmla="*/ 452044 h 782976"/>
              <a:gd name="connsiteX1" fmla="*/ 42203 w 422030"/>
              <a:gd name="connsiteY1" fmla="*/ 452044 h 782976"/>
              <a:gd name="connsiteX2" fmla="*/ 28135 w 422030"/>
              <a:gd name="connsiteY2" fmla="*/ 508314 h 782976"/>
              <a:gd name="connsiteX3" fmla="*/ 0 w 422030"/>
              <a:gd name="connsiteY3" fmla="*/ 536450 h 782976"/>
              <a:gd name="connsiteX4" fmla="*/ 14067 w 422030"/>
              <a:gd name="connsiteY4" fmla="*/ 719330 h 782976"/>
              <a:gd name="connsiteX5" fmla="*/ 70338 w 422030"/>
              <a:gd name="connsiteY5" fmla="*/ 775601 h 782976"/>
              <a:gd name="connsiteX6" fmla="*/ 253218 w 422030"/>
              <a:gd name="connsiteY6" fmla="*/ 761533 h 782976"/>
              <a:gd name="connsiteX7" fmla="*/ 281354 w 422030"/>
              <a:gd name="connsiteY7" fmla="*/ 719330 h 782976"/>
              <a:gd name="connsiteX8" fmla="*/ 295421 w 422030"/>
              <a:gd name="connsiteY8" fmla="*/ 663059 h 782976"/>
              <a:gd name="connsiteX9" fmla="*/ 323557 w 422030"/>
              <a:gd name="connsiteY9" fmla="*/ 480179 h 782976"/>
              <a:gd name="connsiteX10" fmla="*/ 337624 w 422030"/>
              <a:gd name="connsiteY10" fmla="*/ 30013 h 782976"/>
              <a:gd name="connsiteX11" fmla="*/ 351692 w 422030"/>
              <a:gd name="connsiteY11" fmla="*/ 775601 h 782976"/>
              <a:gd name="connsiteX12" fmla="*/ 407963 w 422030"/>
              <a:gd name="connsiteY12" fmla="*/ 761533 h 782976"/>
              <a:gd name="connsiteX13" fmla="*/ 422030 w 422030"/>
              <a:gd name="connsiteY13" fmla="*/ 733398 h 78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030" h="782976">
                <a:moveTo>
                  <a:pt x="323557" y="452044"/>
                </a:moveTo>
                <a:cubicBezTo>
                  <a:pt x="222808" y="430455"/>
                  <a:pt x="127179" y="367069"/>
                  <a:pt x="42203" y="452044"/>
                </a:cubicBezTo>
                <a:cubicBezTo>
                  <a:pt x="28532" y="465715"/>
                  <a:pt x="36781" y="491021"/>
                  <a:pt x="28135" y="508314"/>
                </a:cubicBezTo>
                <a:cubicBezTo>
                  <a:pt x="22204" y="520177"/>
                  <a:pt x="9378" y="527071"/>
                  <a:pt x="0" y="536450"/>
                </a:cubicBezTo>
                <a:cubicBezTo>
                  <a:pt x="4689" y="597410"/>
                  <a:pt x="-3185" y="660674"/>
                  <a:pt x="14067" y="719330"/>
                </a:cubicBezTo>
                <a:cubicBezTo>
                  <a:pt x="21552" y="744779"/>
                  <a:pt x="70338" y="775601"/>
                  <a:pt x="70338" y="775601"/>
                </a:cubicBezTo>
                <a:cubicBezTo>
                  <a:pt x="131298" y="770912"/>
                  <a:pt x="194142" y="777287"/>
                  <a:pt x="253218" y="761533"/>
                </a:cubicBezTo>
                <a:cubicBezTo>
                  <a:pt x="269554" y="757177"/>
                  <a:pt x="274694" y="734870"/>
                  <a:pt x="281354" y="719330"/>
                </a:cubicBezTo>
                <a:cubicBezTo>
                  <a:pt x="288970" y="701559"/>
                  <a:pt x="291227" y="681933"/>
                  <a:pt x="295421" y="663059"/>
                </a:cubicBezTo>
                <a:cubicBezTo>
                  <a:pt x="313836" y="580192"/>
                  <a:pt x="311374" y="577641"/>
                  <a:pt x="323557" y="480179"/>
                </a:cubicBezTo>
                <a:cubicBezTo>
                  <a:pt x="328246" y="330124"/>
                  <a:pt x="323391" y="-119439"/>
                  <a:pt x="337624" y="30013"/>
                </a:cubicBezTo>
                <a:cubicBezTo>
                  <a:pt x="361191" y="277467"/>
                  <a:pt x="327900" y="528169"/>
                  <a:pt x="351692" y="775601"/>
                </a:cubicBezTo>
                <a:cubicBezTo>
                  <a:pt x="353543" y="794847"/>
                  <a:pt x="391384" y="771480"/>
                  <a:pt x="407963" y="761533"/>
                </a:cubicBezTo>
                <a:cubicBezTo>
                  <a:pt x="416954" y="756138"/>
                  <a:pt x="417341" y="742776"/>
                  <a:pt x="422030" y="73339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5190978" y="1588474"/>
            <a:ext cx="422031" cy="437274"/>
          </a:xfrm>
          <a:custGeom>
            <a:avLst/>
            <a:gdLst>
              <a:gd name="connsiteX0" fmla="*/ 267287 w 422031"/>
              <a:gd name="connsiteY0" fmla="*/ 29311 h 437274"/>
              <a:gd name="connsiteX1" fmla="*/ 196948 w 422031"/>
              <a:gd name="connsiteY1" fmla="*/ 1175 h 437274"/>
              <a:gd name="connsiteX2" fmla="*/ 70339 w 422031"/>
              <a:gd name="connsiteY2" fmla="*/ 43378 h 437274"/>
              <a:gd name="connsiteX3" fmla="*/ 56271 w 422031"/>
              <a:gd name="connsiteY3" fmla="*/ 113717 h 437274"/>
              <a:gd name="connsiteX4" fmla="*/ 351693 w 422031"/>
              <a:gd name="connsiteY4" fmla="*/ 212191 h 437274"/>
              <a:gd name="connsiteX5" fmla="*/ 393896 w 422031"/>
              <a:gd name="connsiteY5" fmla="*/ 226258 h 437274"/>
              <a:gd name="connsiteX6" fmla="*/ 422031 w 422031"/>
              <a:gd name="connsiteY6" fmla="*/ 310664 h 437274"/>
              <a:gd name="connsiteX7" fmla="*/ 407964 w 422031"/>
              <a:gd name="connsiteY7" fmla="*/ 366935 h 437274"/>
              <a:gd name="connsiteX8" fmla="*/ 351693 w 422031"/>
              <a:gd name="connsiteY8" fmla="*/ 395071 h 437274"/>
              <a:gd name="connsiteX9" fmla="*/ 309490 w 422031"/>
              <a:gd name="connsiteY9" fmla="*/ 409138 h 437274"/>
              <a:gd name="connsiteX10" fmla="*/ 126610 w 422031"/>
              <a:gd name="connsiteY10" fmla="*/ 437274 h 437274"/>
              <a:gd name="connsiteX11" fmla="*/ 0 w 422031"/>
              <a:gd name="connsiteY11" fmla="*/ 409138 h 43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031" h="437274">
                <a:moveTo>
                  <a:pt x="267287" y="29311"/>
                </a:moveTo>
                <a:cubicBezTo>
                  <a:pt x="243841" y="19932"/>
                  <a:pt x="222097" y="3461"/>
                  <a:pt x="196948" y="1175"/>
                </a:cubicBezTo>
                <a:cubicBezTo>
                  <a:pt x="130234" y="-4890"/>
                  <a:pt x="115903" y="13003"/>
                  <a:pt x="70339" y="43378"/>
                </a:cubicBezTo>
                <a:cubicBezTo>
                  <a:pt x="65650" y="66824"/>
                  <a:pt x="56271" y="89806"/>
                  <a:pt x="56271" y="113717"/>
                </a:cubicBezTo>
                <a:cubicBezTo>
                  <a:pt x="56271" y="289272"/>
                  <a:pt x="138987" y="201555"/>
                  <a:pt x="351693" y="212191"/>
                </a:cubicBezTo>
                <a:cubicBezTo>
                  <a:pt x="365761" y="216880"/>
                  <a:pt x="385277" y="214192"/>
                  <a:pt x="393896" y="226258"/>
                </a:cubicBezTo>
                <a:cubicBezTo>
                  <a:pt x="411134" y="250391"/>
                  <a:pt x="422031" y="310664"/>
                  <a:pt x="422031" y="310664"/>
                </a:cubicBezTo>
                <a:cubicBezTo>
                  <a:pt x="417342" y="329421"/>
                  <a:pt x="420341" y="352082"/>
                  <a:pt x="407964" y="366935"/>
                </a:cubicBezTo>
                <a:cubicBezTo>
                  <a:pt x="394539" y="383046"/>
                  <a:pt x="370968" y="386810"/>
                  <a:pt x="351693" y="395071"/>
                </a:cubicBezTo>
                <a:cubicBezTo>
                  <a:pt x="338063" y="400912"/>
                  <a:pt x="323748" y="405064"/>
                  <a:pt x="309490" y="409138"/>
                </a:cubicBezTo>
                <a:cubicBezTo>
                  <a:pt x="231956" y="431290"/>
                  <a:pt x="228659" y="425935"/>
                  <a:pt x="126610" y="437274"/>
                </a:cubicBezTo>
                <a:cubicBezTo>
                  <a:pt x="7487" y="422383"/>
                  <a:pt x="40801" y="449939"/>
                  <a:pt x="0" y="40913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5809957" y="1223889"/>
            <a:ext cx="365760" cy="815926"/>
          </a:xfrm>
          <a:custGeom>
            <a:avLst/>
            <a:gdLst>
              <a:gd name="connsiteX0" fmla="*/ 0 w 365760"/>
              <a:gd name="connsiteY0" fmla="*/ 0 h 815926"/>
              <a:gd name="connsiteX1" fmla="*/ 14068 w 365760"/>
              <a:gd name="connsiteY1" fmla="*/ 618979 h 815926"/>
              <a:gd name="connsiteX2" fmla="*/ 56271 w 365760"/>
              <a:gd name="connsiteY2" fmla="*/ 576776 h 815926"/>
              <a:gd name="connsiteX3" fmla="*/ 84406 w 365760"/>
              <a:gd name="connsiteY3" fmla="*/ 534573 h 815926"/>
              <a:gd name="connsiteX4" fmla="*/ 140677 w 365760"/>
              <a:gd name="connsiteY4" fmla="*/ 478302 h 815926"/>
              <a:gd name="connsiteX5" fmla="*/ 225083 w 365760"/>
              <a:gd name="connsiteY5" fmla="*/ 422031 h 815926"/>
              <a:gd name="connsiteX6" fmla="*/ 267286 w 365760"/>
              <a:gd name="connsiteY6" fmla="*/ 534573 h 815926"/>
              <a:gd name="connsiteX7" fmla="*/ 98474 w 365760"/>
              <a:gd name="connsiteY7" fmla="*/ 576776 h 815926"/>
              <a:gd name="connsiteX8" fmla="*/ 140677 w 365760"/>
              <a:gd name="connsiteY8" fmla="*/ 604911 h 815926"/>
              <a:gd name="connsiteX9" fmla="*/ 196948 w 365760"/>
              <a:gd name="connsiteY9" fmla="*/ 689317 h 815926"/>
              <a:gd name="connsiteX10" fmla="*/ 225083 w 365760"/>
              <a:gd name="connsiteY10" fmla="*/ 773723 h 815926"/>
              <a:gd name="connsiteX11" fmla="*/ 239151 w 365760"/>
              <a:gd name="connsiteY11" fmla="*/ 815926 h 815926"/>
              <a:gd name="connsiteX12" fmla="*/ 295421 w 365760"/>
              <a:gd name="connsiteY12" fmla="*/ 801859 h 815926"/>
              <a:gd name="connsiteX13" fmla="*/ 351692 w 365760"/>
              <a:gd name="connsiteY13" fmla="*/ 703385 h 815926"/>
              <a:gd name="connsiteX14" fmla="*/ 365760 w 365760"/>
              <a:gd name="connsiteY14" fmla="*/ 675249 h 8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 h="815926">
                <a:moveTo>
                  <a:pt x="0" y="0"/>
                </a:moveTo>
                <a:cubicBezTo>
                  <a:pt x="4689" y="206326"/>
                  <a:pt x="-5972" y="413575"/>
                  <a:pt x="14068" y="618979"/>
                </a:cubicBezTo>
                <a:cubicBezTo>
                  <a:pt x="16000" y="638780"/>
                  <a:pt x="43535" y="592060"/>
                  <a:pt x="56271" y="576776"/>
                </a:cubicBezTo>
                <a:cubicBezTo>
                  <a:pt x="67095" y="563788"/>
                  <a:pt x="73403" y="547410"/>
                  <a:pt x="84406" y="534573"/>
                </a:cubicBezTo>
                <a:cubicBezTo>
                  <a:pt x="101669" y="514433"/>
                  <a:pt x="118606" y="493016"/>
                  <a:pt x="140677" y="478302"/>
                </a:cubicBezTo>
                <a:lnTo>
                  <a:pt x="225083" y="422031"/>
                </a:lnTo>
                <a:cubicBezTo>
                  <a:pt x="277067" y="435027"/>
                  <a:pt x="346607" y="432589"/>
                  <a:pt x="267286" y="534573"/>
                </a:cubicBezTo>
                <a:cubicBezTo>
                  <a:pt x="250685" y="555917"/>
                  <a:pt x="120895" y="573039"/>
                  <a:pt x="98474" y="576776"/>
                </a:cubicBezTo>
                <a:cubicBezTo>
                  <a:pt x="112542" y="586154"/>
                  <a:pt x="129544" y="592187"/>
                  <a:pt x="140677" y="604911"/>
                </a:cubicBezTo>
                <a:cubicBezTo>
                  <a:pt x="162944" y="630359"/>
                  <a:pt x="196948" y="689317"/>
                  <a:pt x="196948" y="689317"/>
                </a:cubicBezTo>
                <a:lnTo>
                  <a:pt x="225083" y="773723"/>
                </a:lnTo>
                <a:lnTo>
                  <a:pt x="239151" y="815926"/>
                </a:lnTo>
                <a:cubicBezTo>
                  <a:pt x="257908" y="811237"/>
                  <a:pt x="279688" y="813097"/>
                  <a:pt x="295421" y="801859"/>
                </a:cubicBezTo>
                <a:cubicBezTo>
                  <a:pt x="338320" y="771217"/>
                  <a:pt x="335398" y="744120"/>
                  <a:pt x="351692" y="703385"/>
                </a:cubicBezTo>
                <a:cubicBezTo>
                  <a:pt x="355586" y="693649"/>
                  <a:pt x="361071" y="684628"/>
                  <a:pt x="365760" y="67524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5824025" y="1856935"/>
            <a:ext cx="0" cy="182880"/>
          </a:xfrm>
          <a:custGeom>
            <a:avLst/>
            <a:gdLst>
              <a:gd name="connsiteX0" fmla="*/ 0 w 0"/>
              <a:gd name="connsiteY0" fmla="*/ 0 h 182880"/>
              <a:gd name="connsiteX1" fmla="*/ 0 w 0"/>
              <a:gd name="connsiteY1" fmla="*/ 182880 h 182880"/>
            </a:gdLst>
            <a:ahLst/>
            <a:cxnLst>
              <a:cxn ang="0">
                <a:pos x="connsiteX0" y="connsiteY0"/>
              </a:cxn>
              <a:cxn ang="0">
                <a:pos x="connsiteX1" y="connsiteY1"/>
              </a:cxn>
            </a:cxnLst>
            <a:rect l="l" t="t" r="r" b="b"/>
            <a:pathLst>
              <a:path h="182880">
                <a:moveTo>
                  <a:pt x="0" y="0"/>
                </a:moveTo>
                <a:lnTo>
                  <a:pt x="0" y="1828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695129" y="2380784"/>
            <a:ext cx="3529171" cy="369332"/>
          </a:xfrm>
          <a:prstGeom prst="rect">
            <a:avLst/>
          </a:prstGeom>
          <a:noFill/>
        </p:spPr>
        <p:txBody>
          <a:bodyPr wrap="none" rtlCol="0">
            <a:spAutoFit/>
          </a:bodyPr>
          <a:lstStyle/>
          <a:p>
            <a:r>
              <a:rPr lang="en-GB" dirty="0"/>
              <a:t>bird                                              snake</a:t>
            </a:r>
          </a:p>
        </p:txBody>
      </p:sp>
    </p:spTree>
    <p:extLst>
      <p:ext uri="{BB962C8B-B14F-4D97-AF65-F5344CB8AC3E}">
        <p14:creationId xmlns:p14="http://schemas.microsoft.com/office/powerpoint/2010/main" val="42819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5584" y="374525"/>
            <a:ext cx="5261569" cy="584775"/>
          </a:xfrm>
          <a:prstGeom prst="rect">
            <a:avLst/>
          </a:prstGeom>
        </p:spPr>
        <p:txBody>
          <a:bodyPr wrap="none">
            <a:spAutoFit/>
          </a:bodyPr>
          <a:lstStyle/>
          <a:p>
            <a:r>
              <a:rPr lang="en-GB" sz="3200" b="1" dirty="0">
                <a:solidFill>
                  <a:srgbClr val="00B050"/>
                </a:solidFill>
              </a:rPr>
              <a:t>Medial letter sound inclusion:</a:t>
            </a:r>
          </a:p>
        </p:txBody>
      </p:sp>
      <p:sp>
        <p:nvSpPr>
          <p:cNvPr id="7" name="Freeform 6"/>
          <p:cNvSpPr/>
          <p:nvPr/>
        </p:nvSpPr>
        <p:spPr>
          <a:xfrm>
            <a:off x="2250831" y="1237957"/>
            <a:ext cx="0" cy="379828"/>
          </a:xfrm>
          <a:custGeom>
            <a:avLst/>
            <a:gdLst>
              <a:gd name="connsiteX0" fmla="*/ 0 w 0"/>
              <a:gd name="connsiteY0" fmla="*/ 0 h 379828"/>
              <a:gd name="connsiteX1" fmla="*/ 0 w 0"/>
              <a:gd name="connsiteY1" fmla="*/ 379828 h 379828"/>
            </a:gdLst>
            <a:ahLst/>
            <a:cxnLst>
              <a:cxn ang="0">
                <a:pos x="connsiteX0" y="connsiteY0"/>
              </a:cxn>
              <a:cxn ang="0">
                <a:pos x="connsiteX1" y="connsiteY1"/>
              </a:cxn>
            </a:cxnLst>
            <a:rect l="l" t="t" r="r" b="b"/>
            <a:pathLst>
              <a:path h="379828">
                <a:moveTo>
                  <a:pt x="0" y="0"/>
                </a:moveTo>
                <a:lnTo>
                  <a:pt x="0" y="37982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124222" y="1659988"/>
            <a:ext cx="379827" cy="14067"/>
          </a:xfrm>
          <a:custGeom>
            <a:avLst/>
            <a:gdLst>
              <a:gd name="connsiteX0" fmla="*/ 0 w 379827"/>
              <a:gd name="connsiteY0" fmla="*/ 14067 h 14067"/>
              <a:gd name="connsiteX1" fmla="*/ 379827 w 379827"/>
              <a:gd name="connsiteY1" fmla="*/ 0 h 14067"/>
            </a:gdLst>
            <a:ahLst/>
            <a:cxnLst>
              <a:cxn ang="0">
                <a:pos x="connsiteX0" y="connsiteY0"/>
              </a:cxn>
              <a:cxn ang="0">
                <a:pos x="connsiteX1" y="connsiteY1"/>
              </a:cxn>
            </a:cxnLst>
            <a:rect l="l" t="t" r="r" b="b"/>
            <a:pathLst>
              <a:path w="379827" h="14067">
                <a:moveTo>
                  <a:pt x="0" y="14067"/>
                </a:moveTo>
                <a:lnTo>
                  <a:pt x="379827"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110154" y="1252025"/>
            <a:ext cx="323557" cy="0"/>
          </a:xfrm>
          <a:custGeom>
            <a:avLst/>
            <a:gdLst>
              <a:gd name="connsiteX0" fmla="*/ 0 w 323557"/>
              <a:gd name="connsiteY0" fmla="*/ 0 h 0"/>
              <a:gd name="connsiteX1" fmla="*/ 323557 w 323557"/>
              <a:gd name="connsiteY1" fmla="*/ 0 h 0"/>
            </a:gdLst>
            <a:ahLst/>
            <a:cxnLst>
              <a:cxn ang="0">
                <a:pos x="connsiteX0" y="connsiteY0"/>
              </a:cxn>
              <a:cxn ang="0">
                <a:pos x="connsiteX1" y="connsiteY1"/>
              </a:cxn>
            </a:cxnLst>
            <a:rect l="l" t="t" r="r" b="b"/>
            <a:pathLst>
              <a:path w="323557">
                <a:moveTo>
                  <a:pt x="0" y="0"/>
                </a:moveTo>
                <a:lnTo>
                  <a:pt x="323557"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3657600" y="1223889"/>
            <a:ext cx="142082" cy="464234"/>
          </a:xfrm>
          <a:custGeom>
            <a:avLst/>
            <a:gdLst>
              <a:gd name="connsiteX0" fmla="*/ 0 w 142082"/>
              <a:gd name="connsiteY0" fmla="*/ 0 h 464234"/>
              <a:gd name="connsiteX1" fmla="*/ 42203 w 142082"/>
              <a:gd name="connsiteY1" fmla="*/ 407963 h 464234"/>
              <a:gd name="connsiteX2" fmla="*/ 56271 w 142082"/>
              <a:gd name="connsiteY2" fmla="*/ 450166 h 464234"/>
              <a:gd name="connsiteX3" fmla="*/ 98474 w 142082"/>
              <a:gd name="connsiteY3" fmla="*/ 464234 h 464234"/>
              <a:gd name="connsiteX4" fmla="*/ 140677 w 142082"/>
              <a:gd name="connsiteY4" fmla="*/ 407963 h 46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82" h="464234">
                <a:moveTo>
                  <a:pt x="0" y="0"/>
                </a:moveTo>
                <a:cubicBezTo>
                  <a:pt x="14068" y="135988"/>
                  <a:pt x="25246" y="272305"/>
                  <a:pt x="42203" y="407963"/>
                </a:cubicBezTo>
                <a:cubicBezTo>
                  <a:pt x="44042" y="422677"/>
                  <a:pt x="45786" y="439681"/>
                  <a:pt x="56271" y="450166"/>
                </a:cubicBezTo>
                <a:cubicBezTo>
                  <a:pt x="66756" y="460651"/>
                  <a:pt x="84406" y="459545"/>
                  <a:pt x="98474" y="464234"/>
                </a:cubicBezTo>
                <a:cubicBezTo>
                  <a:pt x="154023" y="445717"/>
                  <a:pt x="140677" y="464995"/>
                  <a:pt x="140677" y="407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921530" y="1420837"/>
            <a:ext cx="144033" cy="282461"/>
          </a:xfrm>
          <a:custGeom>
            <a:avLst/>
            <a:gdLst>
              <a:gd name="connsiteX0" fmla="*/ 3356 w 144033"/>
              <a:gd name="connsiteY0" fmla="*/ 0 h 282461"/>
              <a:gd name="connsiteX1" fmla="*/ 87762 w 144033"/>
              <a:gd name="connsiteY1" fmla="*/ 281354 h 282461"/>
              <a:gd name="connsiteX2" fmla="*/ 129965 w 144033"/>
              <a:gd name="connsiteY2" fmla="*/ 267286 h 282461"/>
              <a:gd name="connsiteX3" fmla="*/ 144033 w 144033"/>
              <a:gd name="connsiteY3" fmla="*/ 225083 h 282461"/>
            </a:gdLst>
            <a:ahLst/>
            <a:cxnLst>
              <a:cxn ang="0">
                <a:pos x="connsiteX0" y="connsiteY0"/>
              </a:cxn>
              <a:cxn ang="0">
                <a:pos x="connsiteX1" y="connsiteY1"/>
              </a:cxn>
              <a:cxn ang="0">
                <a:pos x="connsiteX2" y="connsiteY2"/>
              </a:cxn>
              <a:cxn ang="0">
                <a:pos x="connsiteX3" y="connsiteY3"/>
              </a:cxn>
            </a:cxnLst>
            <a:rect l="l" t="t" r="r" b="b"/>
            <a:pathLst>
              <a:path w="144033" h="282461">
                <a:moveTo>
                  <a:pt x="3356" y="0"/>
                </a:moveTo>
                <a:cubicBezTo>
                  <a:pt x="10509" y="114448"/>
                  <a:pt x="-37767" y="234281"/>
                  <a:pt x="87762" y="281354"/>
                </a:cubicBezTo>
                <a:cubicBezTo>
                  <a:pt x="101646" y="286561"/>
                  <a:pt x="115897" y="271975"/>
                  <a:pt x="129965" y="267286"/>
                </a:cubicBezTo>
                <a:lnTo>
                  <a:pt x="144033" y="22508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910818" y="1266092"/>
            <a:ext cx="70339" cy="84911"/>
          </a:xfrm>
          <a:custGeom>
            <a:avLst/>
            <a:gdLst>
              <a:gd name="connsiteX0" fmla="*/ 0 w 70339"/>
              <a:gd name="connsiteY0" fmla="*/ 0 h 84911"/>
              <a:gd name="connsiteX1" fmla="*/ 56271 w 70339"/>
              <a:gd name="connsiteY1" fmla="*/ 84406 h 84911"/>
              <a:gd name="connsiteX2" fmla="*/ 70339 w 70339"/>
              <a:gd name="connsiteY2" fmla="*/ 84406 h 84911"/>
            </a:gdLst>
            <a:ahLst/>
            <a:cxnLst>
              <a:cxn ang="0">
                <a:pos x="connsiteX0" y="connsiteY0"/>
              </a:cxn>
              <a:cxn ang="0">
                <a:pos x="connsiteX1" y="connsiteY1"/>
              </a:cxn>
              <a:cxn ang="0">
                <a:pos x="connsiteX2" y="connsiteY2"/>
              </a:cxn>
            </a:cxnLst>
            <a:rect l="l" t="t" r="r" b="b"/>
            <a:pathLst>
              <a:path w="70339" h="84911">
                <a:moveTo>
                  <a:pt x="0" y="0"/>
                </a:moveTo>
                <a:cubicBezTo>
                  <a:pt x="15141" y="75702"/>
                  <a:pt x="-7477" y="68470"/>
                  <a:pt x="56271" y="84406"/>
                </a:cubicBezTo>
                <a:cubicBezTo>
                  <a:pt x="60820" y="85543"/>
                  <a:pt x="65650" y="84406"/>
                  <a:pt x="70339" y="8440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4206240" y="1195754"/>
            <a:ext cx="211015" cy="539455"/>
          </a:xfrm>
          <a:custGeom>
            <a:avLst/>
            <a:gdLst>
              <a:gd name="connsiteX0" fmla="*/ 42203 w 211015"/>
              <a:gd name="connsiteY0" fmla="*/ 0 h 539455"/>
              <a:gd name="connsiteX1" fmla="*/ 14068 w 211015"/>
              <a:gd name="connsiteY1" fmla="*/ 464234 h 539455"/>
              <a:gd name="connsiteX2" fmla="*/ 0 w 211015"/>
              <a:gd name="connsiteY2" fmla="*/ 534572 h 539455"/>
              <a:gd name="connsiteX3" fmla="*/ 42203 w 211015"/>
              <a:gd name="connsiteY3" fmla="*/ 323557 h 539455"/>
              <a:gd name="connsiteX4" fmla="*/ 98474 w 211015"/>
              <a:gd name="connsiteY4" fmla="*/ 239151 h 539455"/>
              <a:gd name="connsiteX5" fmla="*/ 182880 w 211015"/>
              <a:gd name="connsiteY5" fmla="*/ 253218 h 539455"/>
              <a:gd name="connsiteX6" fmla="*/ 84406 w 211015"/>
              <a:gd name="connsiteY6" fmla="*/ 323557 h 539455"/>
              <a:gd name="connsiteX7" fmla="*/ 42203 w 211015"/>
              <a:gd name="connsiteY7" fmla="*/ 309489 h 539455"/>
              <a:gd name="connsiteX8" fmla="*/ 56271 w 211015"/>
              <a:gd name="connsiteY8" fmla="*/ 351692 h 539455"/>
              <a:gd name="connsiteX9" fmla="*/ 140677 w 211015"/>
              <a:gd name="connsiteY9" fmla="*/ 450166 h 539455"/>
              <a:gd name="connsiteX10" fmla="*/ 154745 w 211015"/>
              <a:gd name="connsiteY10" fmla="*/ 492369 h 539455"/>
              <a:gd name="connsiteX11" fmla="*/ 211015 w 211015"/>
              <a:gd name="connsiteY11" fmla="*/ 450166 h 5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015" h="539455">
                <a:moveTo>
                  <a:pt x="42203" y="0"/>
                </a:moveTo>
                <a:cubicBezTo>
                  <a:pt x="32825" y="154745"/>
                  <a:pt x="26269" y="309686"/>
                  <a:pt x="14068" y="464234"/>
                </a:cubicBezTo>
                <a:cubicBezTo>
                  <a:pt x="12186" y="488070"/>
                  <a:pt x="0" y="558482"/>
                  <a:pt x="0" y="534572"/>
                </a:cubicBezTo>
                <a:cubicBezTo>
                  <a:pt x="0" y="493768"/>
                  <a:pt x="12753" y="367731"/>
                  <a:pt x="42203" y="323557"/>
                </a:cubicBezTo>
                <a:lnTo>
                  <a:pt x="98474" y="239151"/>
                </a:lnTo>
                <a:cubicBezTo>
                  <a:pt x="126609" y="243840"/>
                  <a:pt x="166301" y="230008"/>
                  <a:pt x="182880" y="253218"/>
                </a:cubicBezTo>
                <a:cubicBezTo>
                  <a:pt x="276664" y="384515"/>
                  <a:pt x="84406" y="323557"/>
                  <a:pt x="84406" y="323557"/>
                </a:cubicBezTo>
                <a:cubicBezTo>
                  <a:pt x="70338" y="318868"/>
                  <a:pt x="52688" y="299004"/>
                  <a:pt x="42203" y="309489"/>
                </a:cubicBezTo>
                <a:cubicBezTo>
                  <a:pt x="31718" y="319974"/>
                  <a:pt x="47652" y="339625"/>
                  <a:pt x="56271" y="351692"/>
                </a:cubicBezTo>
                <a:cubicBezTo>
                  <a:pt x="113959" y="432455"/>
                  <a:pt x="104544" y="377901"/>
                  <a:pt x="140677" y="450166"/>
                </a:cubicBezTo>
                <a:cubicBezTo>
                  <a:pt x="147309" y="463429"/>
                  <a:pt x="150056" y="478301"/>
                  <a:pt x="154745" y="492369"/>
                </a:cubicBezTo>
                <a:cubicBezTo>
                  <a:pt x="206895" y="474985"/>
                  <a:pt x="190317" y="491564"/>
                  <a:pt x="211015" y="45016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5105935" y="1252025"/>
            <a:ext cx="267923" cy="389613"/>
          </a:xfrm>
          <a:custGeom>
            <a:avLst/>
            <a:gdLst>
              <a:gd name="connsiteX0" fmla="*/ 267923 w 267923"/>
              <a:gd name="connsiteY0" fmla="*/ 98473 h 389613"/>
              <a:gd name="connsiteX1" fmla="*/ 197585 w 267923"/>
              <a:gd name="connsiteY1" fmla="*/ 42203 h 389613"/>
              <a:gd name="connsiteX2" fmla="*/ 169450 w 267923"/>
              <a:gd name="connsiteY2" fmla="*/ 14067 h 389613"/>
              <a:gd name="connsiteX3" fmla="*/ 127247 w 267923"/>
              <a:gd name="connsiteY3" fmla="*/ 0 h 389613"/>
              <a:gd name="connsiteX4" fmla="*/ 14705 w 267923"/>
              <a:gd name="connsiteY4" fmla="*/ 42203 h 389613"/>
              <a:gd name="connsiteX5" fmla="*/ 637 w 267923"/>
              <a:gd name="connsiteY5" fmla="*/ 84406 h 389613"/>
              <a:gd name="connsiteX6" fmla="*/ 14705 w 267923"/>
              <a:gd name="connsiteY6" fmla="*/ 168812 h 389613"/>
              <a:gd name="connsiteX7" fmla="*/ 183517 w 267923"/>
              <a:gd name="connsiteY7" fmla="*/ 182880 h 389613"/>
              <a:gd name="connsiteX8" fmla="*/ 225720 w 267923"/>
              <a:gd name="connsiteY8" fmla="*/ 211015 h 389613"/>
              <a:gd name="connsiteX9" fmla="*/ 211653 w 267923"/>
              <a:gd name="connsiteY9" fmla="*/ 351692 h 389613"/>
              <a:gd name="connsiteX10" fmla="*/ 169450 w 267923"/>
              <a:gd name="connsiteY10" fmla="*/ 379827 h 389613"/>
              <a:gd name="connsiteX11" fmla="*/ 637 w 267923"/>
              <a:gd name="connsiteY11" fmla="*/ 337624 h 38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923" h="389613">
                <a:moveTo>
                  <a:pt x="267923" y="98473"/>
                </a:moveTo>
                <a:cubicBezTo>
                  <a:pt x="244477" y="79716"/>
                  <a:pt x="220382" y="61743"/>
                  <a:pt x="197585" y="42203"/>
                </a:cubicBezTo>
                <a:cubicBezTo>
                  <a:pt x="187515" y="33571"/>
                  <a:pt x="180823" y="20891"/>
                  <a:pt x="169450" y="14067"/>
                </a:cubicBezTo>
                <a:cubicBezTo>
                  <a:pt x="156735" y="6438"/>
                  <a:pt x="141315" y="4689"/>
                  <a:pt x="127247" y="0"/>
                </a:cubicBezTo>
                <a:cubicBezTo>
                  <a:pt x="75925" y="8553"/>
                  <a:pt x="41542" y="-2525"/>
                  <a:pt x="14705" y="42203"/>
                </a:cubicBezTo>
                <a:cubicBezTo>
                  <a:pt x="7076" y="54919"/>
                  <a:pt x="5326" y="70338"/>
                  <a:pt x="637" y="84406"/>
                </a:cubicBezTo>
                <a:cubicBezTo>
                  <a:pt x="5326" y="112541"/>
                  <a:pt x="-10409" y="155289"/>
                  <a:pt x="14705" y="168812"/>
                </a:cubicBezTo>
                <a:cubicBezTo>
                  <a:pt x="64421" y="195582"/>
                  <a:pt x="128148" y="171806"/>
                  <a:pt x="183517" y="182880"/>
                </a:cubicBezTo>
                <a:cubicBezTo>
                  <a:pt x="200096" y="186196"/>
                  <a:pt x="211652" y="201637"/>
                  <a:pt x="225720" y="211015"/>
                </a:cubicBezTo>
                <a:cubicBezTo>
                  <a:pt x="221031" y="257907"/>
                  <a:pt x="226555" y="306984"/>
                  <a:pt x="211653" y="351692"/>
                </a:cubicBezTo>
                <a:cubicBezTo>
                  <a:pt x="206307" y="367732"/>
                  <a:pt x="186314" y="378622"/>
                  <a:pt x="169450" y="379827"/>
                </a:cubicBezTo>
                <a:cubicBezTo>
                  <a:pt x="17208" y="390702"/>
                  <a:pt x="35247" y="406845"/>
                  <a:pt x="637" y="33762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5472162" y="1167618"/>
            <a:ext cx="281524" cy="531772"/>
          </a:xfrm>
          <a:custGeom>
            <a:avLst/>
            <a:gdLst>
              <a:gd name="connsiteX0" fmla="*/ 14238 w 281524"/>
              <a:gd name="connsiteY0" fmla="*/ 0 h 531772"/>
              <a:gd name="connsiteX1" fmla="*/ 170 w 281524"/>
              <a:gd name="connsiteY1" fmla="*/ 520505 h 531772"/>
              <a:gd name="connsiteX2" fmla="*/ 14238 w 281524"/>
              <a:gd name="connsiteY2" fmla="*/ 351693 h 531772"/>
              <a:gd name="connsiteX3" fmla="*/ 70509 w 281524"/>
              <a:gd name="connsiteY3" fmla="*/ 295422 h 531772"/>
              <a:gd name="connsiteX4" fmla="*/ 183050 w 281524"/>
              <a:gd name="connsiteY4" fmla="*/ 309490 h 531772"/>
              <a:gd name="connsiteX5" fmla="*/ 168983 w 281524"/>
              <a:gd name="connsiteY5" fmla="*/ 379828 h 531772"/>
              <a:gd name="connsiteX6" fmla="*/ 42373 w 281524"/>
              <a:gd name="connsiteY6" fmla="*/ 365760 h 531772"/>
              <a:gd name="connsiteX7" fmla="*/ 112712 w 281524"/>
              <a:gd name="connsiteY7" fmla="*/ 422031 h 531772"/>
              <a:gd name="connsiteX8" fmla="*/ 140847 w 281524"/>
              <a:gd name="connsiteY8" fmla="*/ 450167 h 531772"/>
              <a:gd name="connsiteX9" fmla="*/ 154915 w 281524"/>
              <a:gd name="connsiteY9" fmla="*/ 492370 h 531772"/>
              <a:gd name="connsiteX10" fmla="*/ 267456 w 281524"/>
              <a:gd name="connsiteY10" fmla="*/ 492370 h 531772"/>
              <a:gd name="connsiteX11" fmla="*/ 281524 w 281524"/>
              <a:gd name="connsiteY11" fmla="*/ 450167 h 53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524" h="531772">
                <a:moveTo>
                  <a:pt x="14238" y="0"/>
                </a:moveTo>
                <a:cubicBezTo>
                  <a:pt x="9549" y="173502"/>
                  <a:pt x="170" y="346940"/>
                  <a:pt x="170" y="520505"/>
                </a:cubicBezTo>
                <a:cubicBezTo>
                  <a:pt x="170" y="576971"/>
                  <a:pt x="-2604" y="405588"/>
                  <a:pt x="14238" y="351693"/>
                </a:cubicBezTo>
                <a:cubicBezTo>
                  <a:pt x="22150" y="326374"/>
                  <a:pt x="70509" y="295422"/>
                  <a:pt x="70509" y="295422"/>
                </a:cubicBezTo>
                <a:lnTo>
                  <a:pt x="183050" y="309490"/>
                </a:lnTo>
                <a:cubicBezTo>
                  <a:pt x="201204" y="325051"/>
                  <a:pt x="191183" y="370948"/>
                  <a:pt x="168983" y="379828"/>
                </a:cubicBezTo>
                <a:cubicBezTo>
                  <a:pt x="129557" y="395598"/>
                  <a:pt x="84576" y="370449"/>
                  <a:pt x="42373" y="365760"/>
                </a:cubicBezTo>
                <a:cubicBezTo>
                  <a:pt x="110312" y="433699"/>
                  <a:pt x="23975" y="351040"/>
                  <a:pt x="112712" y="422031"/>
                </a:cubicBezTo>
                <a:cubicBezTo>
                  <a:pt x="123069" y="430317"/>
                  <a:pt x="131469" y="440788"/>
                  <a:pt x="140847" y="450167"/>
                </a:cubicBezTo>
                <a:cubicBezTo>
                  <a:pt x="145536" y="464235"/>
                  <a:pt x="144429" y="481885"/>
                  <a:pt x="154915" y="492370"/>
                </a:cubicBezTo>
                <a:cubicBezTo>
                  <a:pt x="183753" y="521207"/>
                  <a:pt x="240704" y="497720"/>
                  <a:pt x="267456" y="492370"/>
                </a:cubicBezTo>
                <a:lnTo>
                  <a:pt x="281524" y="45016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5880295" y="1223889"/>
            <a:ext cx="154745" cy="570354"/>
          </a:xfrm>
          <a:custGeom>
            <a:avLst/>
            <a:gdLst>
              <a:gd name="connsiteX0" fmla="*/ 0 w 154745"/>
              <a:gd name="connsiteY0" fmla="*/ 0 h 570354"/>
              <a:gd name="connsiteX1" fmla="*/ 42203 w 154745"/>
              <a:gd name="connsiteY1" fmla="*/ 562708 h 570354"/>
              <a:gd name="connsiteX2" fmla="*/ 98474 w 154745"/>
              <a:gd name="connsiteY2" fmla="*/ 548640 h 570354"/>
              <a:gd name="connsiteX3" fmla="*/ 112542 w 154745"/>
              <a:gd name="connsiteY3" fmla="*/ 506437 h 570354"/>
              <a:gd name="connsiteX4" fmla="*/ 140677 w 154745"/>
              <a:gd name="connsiteY4" fmla="*/ 450166 h 570354"/>
              <a:gd name="connsiteX5" fmla="*/ 154745 w 154745"/>
              <a:gd name="connsiteY5" fmla="*/ 407963 h 57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745" h="570354">
                <a:moveTo>
                  <a:pt x="0" y="0"/>
                </a:moveTo>
                <a:cubicBezTo>
                  <a:pt x="14068" y="187569"/>
                  <a:pt x="8973" y="377570"/>
                  <a:pt x="42203" y="562708"/>
                </a:cubicBezTo>
                <a:cubicBezTo>
                  <a:pt x="45619" y="581738"/>
                  <a:pt x="83376" y="560718"/>
                  <a:pt x="98474" y="548640"/>
                </a:cubicBezTo>
                <a:cubicBezTo>
                  <a:pt x="110053" y="539377"/>
                  <a:pt x="106701" y="520067"/>
                  <a:pt x="112542" y="506437"/>
                </a:cubicBezTo>
                <a:cubicBezTo>
                  <a:pt x="120803" y="487162"/>
                  <a:pt x="132416" y="469441"/>
                  <a:pt x="140677" y="450166"/>
                </a:cubicBezTo>
                <a:cubicBezTo>
                  <a:pt x="146518" y="436536"/>
                  <a:pt x="154745" y="407963"/>
                  <a:pt x="154745" y="407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46431" y="1978047"/>
            <a:ext cx="3811236" cy="369332"/>
          </a:xfrm>
          <a:prstGeom prst="rect">
            <a:avLst/>
          </a:prstGeom>
          <a:noFill/>
        </p:spPr>
        <p:txBody>
          <a:bodyPr wrap="none" rtlCol="0">
            <a:spAutoFit/>
          </a:bodyPr>
          <a:lstStyle/>
          <a:p>
            <a:r>
              <a:rPr lang="en-GB" dirty="0"/>
              <a:t>I                              like                    school</a:t>
            </a:r>
          </a:p>
        </p:txBody>
      </p:sp>
    </p:spTree>
    <p:extLst>
      <p:ext uri="{BB962C8B-B14F-4D97-AF65-F5344CB8AC3E}">
        <p14:creationId xmlns:p14="http://schemas.microsoft.com/office/powerpoint/2010/main" val="421334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5584" y="374525"/>
            <a:ext cx="4392549" cy="584775"/>
          </a:xfrm>
          <a:prstGeom prst="rect">
            <a:avLst/>
          </a:prstGeom>
        </p:spPr>
        <p:txBody>
          <a:bodyPr wrap="none">
            <a:spAutoFit/>
          </a:bodyPr>
          <a:lstStyle/>
          <a:p>
            <a:r>
              <a:rPr lang="en-GB" sz="3200" b="1" dirty="0">
                <a:solidFill>
                  <a:srgbClr val="00B050"/>
                </a:solidFill>
              </a:rPr>
              <a:t>Beginning phase writing:</a:t>
            </a:r>
          </a:p>
        </p:txBody>
      </p:sp>
      <p:sp>
        <p:nvSpPr>
          <p:cNvPr id="5" name="Freeform 4"/>
          <p:cNvSpPr/>
          <p:nvPr/>
        </p:nvSpPr>
        <p:spPr>
          <a:xfrm>
            <a:off x="2138289" y="1643307"/>
            <a:ext cx="492962" cy="326170"/>
          </a:xfrm>
          <a:custGeom>
            <a:avLst/>
            <a:gdLst>
              <a:gd name="connsiteX0" fmla="*/ 0 w 492962"/>
              <a:gd name="connsiteY0" fmla="*/ 326170 h 326170"/>
              <a:gd name="connsiteX1" fmla="*/ 14068 w 492962"/>
              <a:gd name="connsiteY1" fmla="*/ 101087 h 326170"/>
              <a:gd name="connsiteX2" fmla="*/ 28136 w 492962"/>
              <a:gd name="connsiteY2" fmla="*/ 2613 h 326170"/>
              <a:gd name="connsiteX3" fmla="*/ 56271 w 492962"/>
              <a:gd name="connsiteY3" fmla="*/ 44816 h 326170"/>
              <a:gd name="connsiteX4" fmla="*/ 98474 w 492962"/>
              <a:gd name="connsiteY4" fmla="*/ 87019 h 326170"/>
              <a:gd name="connsiteX5" fmla="*/ 154745 w 492962"/>
              <a:gd name="connsiteY5" fmla="*/ 157358 h 326170"/>
              <a:gd name="connsiteX6" fmla="*/ 196948 w 492962"/>
              <a:gd name="connsiteY6" fmla="*/ 143290 h 326170"/>
              <a:gd name="connsiteX7" fmla="*/ 281354 w 492962"/>
              <a:gd name="connsiteY7" fmla="*/ 30748 h 326170"/>
              <a:gd name="connsiteX8" fmla="*/ 351693 w 492962"/>
              <a:gd name="connsiteY8" fmla="*/ 44816 h 326170"/>
              <a:gd name="connsiteX9" fmla="*/ 379828 w 492962"/>
              <a:gd name="connsiteY9" fmla="*/ 87019 h 326170"/>
              <a:gd name="connsiteX10" fmla="*/ 407963 w 492962"/>
              <a:gd name="connsiteY10" fmla="*/ 171425 h 326170"/>
              <a:gd name="connsiteX11" fmla="*/ 422031 w 492962"/>
              <a:gd name="connsiteY11" fmla="*/ 213628 h 326170"/>
              <a:gd name="connsiteX12" fmla="*/ 436099 w 492962"/>
              <a:gd name="connsiteY12" fmla="*/ 255831 h 326170"/>
              <a:gd name="connsiteX13" fmla="*/ 450166 w 492962"/>
              <a:gd name="connsiteY13" fmla="*/ 298035 h 326170"/>
              <a:gd name="connsiteX14" fmla="*/ 492369 w 492962"/>
              <a:gd name="connsiteY14" fmla="*/ 255831 h 32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2962" h="326170">
                <a:moveTo>
                  <a:pt x="0" y="326170"/>
                </a:moveTo>
                <a:cubicBezTo>
                  <a:pt x="4689" y="251142"/>
                  <a:pt x="7556" y="175978"/>
                  <a:pt x="14068" y="101087"/>
                </a:cubicBezTo>
                <a:cubicBezTo>
                  <a:pt x="16941" y="68054"/>
                  <a:pt x="8241" y="29139"/>
                  <a:pt x="28136" y="2613"/>
                </a:cubicBezTo>
                <a:cubicBezTo>
                  <a:pt x="38280" y="-10913"/>
                  <a:pt x="45447" y="31828"/>
                  <a:pt x="56271" y="44816"/>
                </a:cubicBezTo>
                <a:cubicBezTo>
                  <a:pt x="69007" y="60100"/>
                  <a:pt x="84406" y="72951"/>
                  <a:pt x="98474" y="87019"/>
                </a:cubicBezTo>
                <a:cubicBezTo>
                  <a:pt x="109447" y="119936"/>
                  <a:pt x="109829" y="149872"/>
                  <a:pt x="154745" y="157358"/>
                </a:cubicBezTo>
                <a:cubicBezTo>
                  <a:pt x="169372" y="159796"/>
                  <a:pt x="182880" y="147979"/>
                  <a:pt x="196948" y="143290"/>
                </a:cubicBezTo>
                <a:cubicBezTo>
                  <a:pt x="260576" y="47848"/>
                  <a:pt x="229309" y="82795"/>
                  <a:pt x="281354" y="30748"/>
                </a:cubicBezTo>
                <a:cubicBezTo>
                  <a:pt x="304800" y="35437"/>
                  <a:pt x="330933" y="32953"/>
                  <a:pt x="351693" y="44816"/>
                </a:cubicBezTo>
                <a:cubicBezTo>
                  <a:pt x="366373" y="53204"/>
                  <a:pt x="372961" y="71569"/>
                  <a:pt x="379828" y="87019"/>
                </a:cubicBezTo>
                <a:cubicBezTo>
                  <a:pt x="391873" y="114120"/>
                  <a:pt x="398585" y="143290"/>
                  <a:pt x="407963" y="171425"/>
                </a:cubicBezTo>
                <a:lnTo>
                  <a:pt x="422031" y="213628"/>
                </a:lnTo>
                <a:lnTo>
                  <a:pt x="436099" y="255831"/>
                </a:lnTo>
                <a:lnTo>
                  <a:pt x="450166" y="298035"/>
                </a:lnTo>
                <a:cubicBezTo>
                  <a:pt x="501266" y="281001"/>
                  <a:pt x="492369" y="298796"/>
                  <a:pt x="492369" y="2558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2725004" y="1744394"/>
            <a:ext cx="514913" cy="801858"/>
          </a:xfrm>
          <a:custGeom>
            <a:avLst/>
            <a:gdLst>
              <a:gd name="connsiteX0" fmla="*/ 4128 w 514913"/>
              <a:gd name="connsiteY0" fmla="*/ 0 h 801858"/>
              <a:gd name="connsiteX1" fmla="*/ 144805 w 514913"/>
              <a:gd name="connsiteY1" fmla="*/ 253218 h 801858"/>
              <a:gd name="connsiteX2" fmla="*/ 243279 w 514913"/>
              <a:gd name="connsiteY2" fmla="*/ 239151 h 801858"/>
              <a:gd name="connsiteX3" fmla="*/ 271414 w 514913"/>
              <a:gd name="connsiteY3" fmla="*/ 211015 h 801858"/>
              <a:gd name="connsiteX4" fmla="*/ 285482 w 514913"/>
              <a:gd name="connsiteY4" fmla="*/ 168812 h 801858"/>
              <a:gd name="connsiteX5" fmla="*/ 257347 w 514913"/>
              <a:gd name="connsiteY5" fmla="*/ 14068 h 801858"/>
              <a:gd name="connsiteX6" fmla="*/ 257347 w 514913"/>
              <a:gd name="connsiteY6" fmla="*/ 703384 h 801858"/>
              <a:gd name="connsiteX7" fmla="*/ 229211 w 514913"/>
              <a:gd name="connsiteY7" fmla="*/ 745588 h 801858"/>
              <a:gd name="connsiteX8" fmla="*/ 144805 w 514913"/>
              <a:gd name="connsiteY8" fmla="*/ 801858 h 801858"/>
              <a:gd name="connsiteX9" fmla="*/ 32264 w 514913"/>
              <a:gd name="connsiteY9" fmla="*/ 604911 h 801858"/>
              <a:gd name="connsiteX10" fmla="*/ 74467 w 514913"/>
              <a:gd name="connsiteY10" fmla="*/ 576775 h 801858"/>
              <a:gd name="connsiteX11" fmla="*/ 130738 w 514913"/>
              <a:gd name="connsiteY11" fmla="*/ 534572 h 801858"/>
              <a:gd name="connsiteX12" fmla="*/ 229211 w 514913"/>
              <a:gd name="connsiteY12" fmla="*/ 450166 h 801858"/>
              <a:gd name="connsiteX13" fmla="*/ 271414 w 514913"/>
              <a:gd name="connsiteY13" fmla="*/ 422031 h 801858"/>
              <a:gd name="connsiteX14" fmla="*/ 383956 w 514913"/>
              <a:gd name="connsiteY14" fmla="*/ 393895 h 801858"/>
              <a:gd name="connsiteX15" fmla="*/ 426159 w 514913"/>
              <a:gd name="connsiteY15" fmla="*/ 365760 h 801858"/>
              <a:gd name="connsiteX16" fmla="*/ 496498 w 514913"/>
              <a:gd name="connsiteY16" fmla="*/ 337624 h 80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913" h="801858">
                <a:moveTo>
                  <a:pt x="4128" y="0"/>
                </a:moveTo>
                <a:cubicBezTo>
                  <a:pt x="50179" y="156574"/>
                  <a:pt x="1917" y="253218"/>
                  <a:pt x="144805" y="253218"/>
                </a:cubicBezTo>
                <a:cubicBezTo>
                  <a:pt x="177963" y="253218"/>
                  <a:pt x="210454" y="243840"/>
                  <a:pt x="243279" y="239151"/>
                </a:cubicBezTo>
                <a:cubicBezTo>
                  <a:pt x="252657" y="229772"/>
                  <a:pt x="264590" y="222388"/>
                  <a:pt x="271414" y="211015"/>
                </a:cubicBezTo>
                <a:cubicBezTo>
                  <a:pt x="279043" y="198299"/>
                  <a:pt x="285482" y="183641"/>
                  <a:pt x="285482" y="168812"/>
                </a:cubicBezTo>
                <a:cubicBezTo>
                  <a:pt x="285482" y="89281"/>
                  <a:pt x="277129" y="73418"/>
                  <a:pt x="257347" y="14068"/>
                </a:cubicBezTo>
                <a:cubicBezTo>
                  <a:pt x="271070" y="288536"/>
                  <a:pt x="284994" y="408476"/>
                  <a:pt x="257347" y="703384"/>
                </a:cubicBezTo>
                <a:cubicBezTo>
                  <a:pt x="255769" y="720218"/>
                  <a:pt x="241935" y="734454"/>
                  <a:pt x="229211" y="745588"/>
                </a:cubicBezTo>
                <a:cubicBezTo>
                  <a:pt x="203763" y="767855"/>
                  <a:pt x="144805" y="801858"/>
                  <a:pt x="144805" y="801858"/>
                </a:cubicBezTo>
                <a:cubicBezTo>
                  <a:pt x="-13745" y="784242"/>
                  <a:pt x="-26564" y="825517"/>
                  <a:pt x="32264" y="604911"/>
                </a:cubicBezTo>
                <a:cubicBezTo>
                  <a:pt x="36620" y="588575"/>
                  <a:pt x="60709" y="586602"/>
                  <a:pt x="74467" y="576775"/>
                </a:cubicBezTo>
                <a:cubicBezTo>
                  <a:pt x="93546" y="563147"/>
                  <a:pt x="112936" y="549831"/>
                  <a:pt x="130738" y="534572"/>
                </a:cubicBezTo>
                <a:cubicBezTo>
                  <a:pt x="232988" y="446930"/>
                  <a:pt x="105798" y="538318"/>
                  <a:pt x="229211" y="450166"/>
                </a:cubicBezTo>
                <a:cubicBezTo>
                  <a:pt x="242969" y="440339"/>
                  <a:pt x="255525" y="427809"/>
                  <a:pt x="271414" y="422031"/>
                </a:cubicBezTo>
                <a:cubicBezTo>
                  <a:pt x="307754" y="408816"/>
                  <a:pt x="383956" y="393895"/>
                  <a:pt x="383956" y="393895"/>
                </a:cubicBezTo>
                <a:cubicBezTo>
                  <a:pt x="398024" y="384517"/>
                  <a:pt x="410709" y="372627"/>
                  <a:pt x="426159" y="365760"/>
                </a:cubicBezTo>
                <a:cubicBezTo>
                  <a:pt x="492801" y="336141"/>
                  <a:pt x="543734" y="337624"/>
                  <a:pt x="496498" y="33762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3896751" y="1672369"/>
            <a:ext cx="281354" cy="731342"/>
          </a:xfrm>
          <a:custGeom>
            <a:avLst/>
            <a:gdLst>
              <a:gd name="connsiteX0" fmla="*/ 0 w 281354"/>
              <a:gd name="connsiteY0" fmla="*/ 15754 h 731342"/>
              <a:gd name="connsiteX1" fmla="*/ 56271 w 281354"/>
              <a:gd name="connsiteY1" fmla="*/ 550326 h 731342"/>
              <a:gd name="connsiteX2" fmla="*/ 70338 w 281354"/>
              <a:gd name="connsiteY2" fmla="*/ 479988 h 731342"/>
              <a:gd name="connsiteX3" fmla="*/ 84406 w 281354"/>
              <a:gd name="connsiteY3" fmla="*/ 43889 h 731342"/>
              <a:gd name="connsiteX4" fmla="*/ 112541 w 281354"/>
              <a:gd name="connsiteY4" fmla="*/ 1686 h 731342"/>
              <a:gd name="connsiteX5" fmla="*/ 196947 w 281354"/>
              <a:gd name="connsiteY5" fmla="*/ 15754 h 731342"/>
              <a:gd name="connsiteX6" fmla="*/ 267286 w 281354"/>
              <a:gd name="connsiteY6" fmla="*/ 72025 h 731342"/>
              <a:gd name="connsiteX7" fmla="*/ 281354 w 281354"/>
              <a:gd name="connsiteY7" fmla="*/ 114228 h 731342"/>
              <a:gd name="connsiteX8" fmla="*/ 267286 w 281354"/>
              <a:gd name="connsiteY8" fmla="*/ 226769 h 731342"/>
              <a:gd name="connsiteX9" fmla="*/ 225083 w 281354"/>
              <a:gd name="connsiteY9" fmla="*/ 254905 h 731342"/>
              <a:gd name="connsiteX10" fmla="*/ 154744 w 281354"/>
              <a:gd name="connsiteY10" fmla="*/ 297108 h 731342"/>
              <a:gd name="connsiteX11" fmla="*/ 253218 w 281354"/>
              <a:gd name="connsiteY11" fmla="*/ 311176 h 73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54" h="731342">
                <a:moveTo>
                  <a:pt x="0" y="15754"/>
                </a:moveTo>
                <a:cubicBezTo>
                  <a:pt x="57762" y="882190"/>
                  <a:pt x="10200" y="826753"/>
                  <a:pt x="56271" y="550326"/>
                </a:cubicBezTo>
                <a:cubicBezTo>
                  <a:pt x="60202" y="526741"/>
                  <a:pt x="65649" y="503434"/>
                  <a:pt x="70338" y="479988"/>
                </a:cubicBezTo>
                <a:cubicBezTo>
                  <a:pt x="75027" y="334622"/>
                  <a:pt x="71623" y="188768"/>
                  <a:pt x="84406" y="43889"/>
                </a:cubicBezTo>
                <a:cubicBezTo>
                  <a:pt x="85892" y="27047"/>
                  <a:pt x="96139" y="5787"/>
                  <a:pt x="112541" y="1686"/>
                </a:cubicBezTo>
                <a:cubicBezTo>
                  <a:pt x="140213" y="-5232"/>
                  <a:pt x="168812" y="11065"/>
                  <a:pt x="196947" y="15754"/>
                </a:cubicBezTo>
                <a:cubicBezTo>
                  <a:pt x="216119" y="28535"/>
                  <a:pt x="253921" y="49749"/>
                  <a:pt x="267286" y="72025"/>
                </a:cubicBezTo>
                <a:cubicBezTo>
                  <a:pt x="274915" y="84741"/>
                  <a:pt x="276665" y="100160"/>
                  <a:pt x="281354" y="114228"/>
                </a:cubicBezTo>
                <a:cubicBezTo>
                  <a:pt x="276665" y="151742"/>
                  <a:pt x="281327" y="191667"/>
                  <a:pt x="267286" y="226769"/>
                </a:cubicBezTo>
                <a:cubicBezTo>
                  <a:pt x="261007" y="242467"/>
                  <a:pt x="238285" y="244343"/>
                  <a:pt x="225083" y="254905"/>
                </a:cubicBezTo>
                <a:cubicBezTo>
                  <a:pt x="169912" y="299042"/>
                  <a:pt x="228033" y="272678"/>
                  <a:pt x="154744" y="297108"/>
                </a:cubicBezTo>
                <a:lnTo>
                  <a:pt x="253218" y="31117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4304714" y="1688123"/>
            <a:ext cx="295926" cy="309489"/>
          </a:xfrm>
          <a:custGeom>
            <a:avLst/>
            <a:gdLst>
              <a:gd name="connsiteX0" fmla="*/ 0 w 295926"/>
              <a:gd name="connsiteY0" fmla="*/ 225083 h 309489"/>
              <a:gd name="connsiteX1" fmla="*/ 168812 w 295926"/>
              <a:gd name="connsiteY1" fmla="*/ 56271 h 309489"/>
              <a:gd name="connsiteX2" fmla="*/ 154744 w 295926"/>
              <a:gd name="connsiteY2" fmla="*/ 14068 h 309489"/>
              <a:gd name="connsiteX3" fmla="*/ 112541 w 295926"/>
              <a:gd name="connsiteY3" fmla="*/ 0 h 309489"/>
              <a:gd name="connsiteX4" fmla="*/ 56271 w 295926"/>
              <a:gd name="connsiteY4" fmla="*/ 14068 h 309489"/>
              <a:gd name="connsiteX5" fmla="*/ 14068 w 295926"/>
              <a:gd name="connsiteY5" fmla="*/ 126609 h 309489"/>
              <a:gd name="connsiteX6" fmla="*/ 56271 w 295926"/>
              <a:gd name="connsiteY6" fmla="*/ 295422 h 309489"/>
              <a:gd name="connsiteX7" fmla="*/ 98474 w 295926"/>
              <a:gd name="connsiteY7" fmla="*/ 309489 h 309489"/>
              <a:gd name="connsiteX8" fmla="*/ 239151 w 295926"/>
              <a:gd name="connsiteY8" fmla="*/ 295422 h 309489"/>
              <a:gd name="connsiteX9" fmla="*/ 295421 w 295926"/>
              <a:gd name="connsiteY9" fmla="*/ 211015 h 309489"/>
              <a:gd name="connsiteX10" fmla="*/ 295421 w 295926"/>
              <a:gd name="connsiteY10" fmla="*/ 196948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926" h="309489">
                <a:moveTo>
                  <a:pt x="0" y="225083"/>
                </a:moveTo>
                <a:cubicBezTo>
                  <a:pt x="56271" y="168812"/>
                  <a:pt x="121752" y="120444"/>
                  <a:pt x="168812" y="56271"/>
                </a:cubicBezTo>
                <a:cubicBezTo>
                  <a:pt x="177581" y="44313"/>
                  <a:pt x="165229" y="24553"/>
                  <a:pt x="154744" y="14068"/>
                </a:cubicBezTo>
                <a:cubicBezTo>
                  <a:pt x="144259" y="3583"/>
                  <a:pt x="126609" y="4689"/>
                  <a:pt x="112541" y="0"/>
                </a:cubicBezTo>
                <a:cubicBezTo>
                  <a:pt x="93784" y="4689"/>
                  <a:pt x="73564" y="5422"/>
                  <a:pt x="56271" y="14068"/>
                </a:cubicBezTo>
                <a:cubicBezTo>
                  <a:pt x="12356" y="36025"/>
                  <a:pt x="20873" y="85780"/>
                  <a:pt x="14068" y="126609"/>
                </a:cubicBezTo>
                <a:cubicBezTo>
                  <a:pt x="20163" y="187559"/>
                  <a:pt x="-2573" y="260116"/>
                  <a:pt x="56271" y="295422"/>
                </a:cubicBezTo>
                <a:cubicBezTo>
                  <a:pt x="68986" y="303051"/>
                  <a:pt x="84406" y="304800"/>
                  <a:pt x="98474" y="309489"/>
                </a:cubicBezTo>
                <a:cubicBezTo>
                  <a:pt x="145366" y="304800"/>
                  <a:pt x="194109" y="309281"/>
                  <a:pt x="239151" y="295422"/>
                </a:cubicBezTo>
                <a:cubicBezTo>
                  <a:pt x="274564" y="284526"/>
                  <a:pt x="287940" y="240942"/>
                  <a:pt x="295421" y="211015"/>
                </a:cubicBezTo>
                <a:cubicBezTo>
                  <a:pt x="296558" y="206466"/>
                  <a:pt x="295421" y="201637"/>
                  <a:pt x="295421" y="19694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783015" y="1280160"/>
            <a:ext cx="169281" cy="717452"/>
          </a:xfrm>
          <a:custGeom>
            <a:avLst/>
            <a:gdLst>
              <a:gd name="connsiteX0" fmla="*/ 0 w 169281"/>
              <a:gd name="connsiteY0" fmla="*/ 0 h 717452"/>
              <a:gd name="connsiteX1" fmla="*/ 14068 w 169281"/>
              <a:gd name="connsiteY1" fmla="*/ 661182 h 717452"/>
              <a:gd name="connsiteX2" fmla="*/ 70339 w 169281"/>
              <a:gd name="connsiteY2" fmla="*/ 717452 h 717452"/>
              <a:gd name="connsiteX3" fmla="*/ 126610 w 169281"/>
              <a:gd name="connsiteY3" fmla="*/ 703385 h 717452"/>
              <a:gd name="connsiteX4" fmla="*/ 154745 w 169281"/>
              <a:gd name="connsiteY4" fmla="*/ 661182 h 717452"/>
              <a:gd name="connsiteX5" fmla="*/ 168813 w 169281"/>
              <a:gd name="connsiteY5" fmla="*/ 576775 h 71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81" h="717452">
                <a:moveTo>
                  <a:pt x="0" y="0"/>
                </a:moveTo>
                <a:cubicBezTo>
                  <a:pt x="4689" y="220394"/>
                  <a:pt x="5257" y="440914"/>
                  <a:pt x="14068" y="661182"/>
                </a:cubicBezTo>
                <a:cubicBezTo>
                  <a:pt x="16096" y="711876"/>
                  <a:pt x="30798" y="704272"/>
                  <a:pt x="70339" y="717452"/>
                </a:cubicBezTo>
                <a:cubicBezTo>
                  <a:pt x="89096" y="712763"/>
                  <a:pt x="110523" y="714110"/>
                  <a:pt x="126610" y="703385"/>
                </a:cubicBezTo>
                <a:cubicBezTo>
                  <a:pt x="140678" y="694007"/>
                  <a:pt x="147184" y="676304"/>
                  <a:pt x="154745" y="661182"/>
                </a:cubicBezTo>
                <a:cubicBezTo>
                  <a:pt x="173262" y="624148"/>
                  <a:pt x="168813" y="616241"/>
                  <a:pt x="168813" y="5767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4600135" y="1702191"/>
            <a:ext cx="295422" cy="0"/>
          </a:xfrm>
          <a:custGeom>
            <a:avLst/>
            <a:gdLst>
              <a:gd name="connsiteX0" fmla="*/ 0 w 295422"/>
              <a:gd name="connsiteY0" fmla="*/ 0 h 0"/>
              <a:gd name="connsiteX1" fmla="*/ 295422 w 295422"/>
              <a:gd name="connsiteY1" fmla="*/ 0 h 0"/>
            </a:gdLst>
            <a:ahLst/>
            <a:cxnLst>
              <a:cxn ang="0">
                <a:pos x="connsiteX0" y="connsiteY0"/>
              </a:cxn>
              <a:cxn ang="0">
                <a:pos x="connsiteX1" y="connsiteY1"/>
              </a:cxn>
            </a:cxnLst>
            <a:rect l="l" t="t" r="r" b="b"/>
            <a:pathLst>
              <a:path w="295422">
                <a:moveTo>
                  <a:pt x="0" y="0"/>
                </a:moveTo>
                <a:lnTo>
                  <a:pt x="295422"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5472332" y="1631683"/>
            <a:ext cx="295422" cy="380553"/>
          </a:xfrm>
          <a:custGeom>
            <a:avLst/>
            <a:gdLst>
              <a:gd name="connsiteX0" fmla="*/ 295422 w 295422"/>
              <a:gd name="connsiteY0" fmla="*/ 84575 h 380553"/>
              <a:gd name="connsiteX1" fmla="*/ 70339 w 295422"/>
              <a:gd name="connsiteY1" fmla="*/ 42372 h 380553"/>
              <a:gd name="connsiteX2" fmla="*/ 42203 w 295422"/>
              <a:gd name="connsiteY2" fmla="*/ 70508 h 380553"/>
              <a:gd name="connsiteX3" fmla="*/ 0 w 295422"/>
              <a:gd name="connsiteY3" fmla="*/ 211185 h 380553"/>
              <a:gd name="connsiteX4" fmla="*/ 14068 w 295422"/>
              <a:gd name="connsiteY4" fmla="*/ 351862 h 380553"/>
              <a:gd name="connsiteX5" fmla="*/ 70339 w 295422"/>
              <a:gd name="connsiteY5" fmla="*/ 379997 h 380553"/>
              <a:gd name="connsiteX6" fmla="*/ 211016 w 295422"/>
              <a:gd name="connsiteY6" fmla="*/ 365929 h 380553"/>
              <a:gd name="connsiteX7" fmla="*/ 239151 w 295422"/>
              <a:gd name="connsiteY7" fmla="*/ 309659 h 380553"/>
              <a:gd name="connsiteX8" fmla="*/ 281354 w 295422"/>
              <a:gd name="connsiteY8" fmla="*/ 253388 h 38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422" h="380553">
                <a:moveTo>
                  <a:pt x="295422" y="84575"/>
                </a:moveTo>
                <a:cubicBezTo>
                  <a:pt x="151422" y="-1825"/>
                  <a:pt x="190053" y="-32449"/>
                  <a:pt x="70339" y="42372"/>
                </a:cubicBezTo>
                <a:cubicBezTo>
                  <a:pt x="59092" y="49402"/>
                  <a:pt x="51582" y="61129"/>
                  <a:pt x="42203" y="70508"/>
                </a:cubicBezTo>
                <a:cubicBezTo>
                  <a:pt x="7954" y="173256"/>
                  <a:pt x="21261" y="126142"/>
                  <a:pt x="0" y="211185"/>
                </a:cubicBezTo>
                <a:cubicBezTo>
                  <a:pt x="4689" y="258077"/>
                  <a:pt x="-4058" y="308361"/>
                  <a:pt x="14068" y="351862"/>
                </a:cubicBezTo>
                <a:cubicBezTo>
                  <a:pt x="22134" y="371220"/>
                  <a:pt x="49421" y="378503"/>
                  <a:pt x="70339" y="379997"/>
                </a:cubicBezTo>
                <a:cubicBezTo>
                  <a:pt x="117345" y="383354"/>
                  <a:pt x="164124" y="370618"/>
                  <a:pt x="211016" y="365929"/>
                </a:cubicBezTo>
                <a:cubicBezTo>
                  <a:pt x="220394" y="347172"/>
                  <a:pt x="227519" y="327108"/>
                  <a:pt x="239151" y="309659"/>
                </a:cubicBezTo>
                <a:cubicBezTo>
                  <a:pt x="310254" y="203003"/>
                  <a:pt x="233247" y="349599"/>
                  <a:pt x="281354" y="2533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5829442" y="1716258"/>
            <a:ext cx="501051" cy="281354"/>
          </a:xfrm>
          <a:custGeom>
            <a:avLst/>
            <a:gdLst>
              <a:gd name="connsiteX0" fmla="*/ 304072 w 501051"/>
              <a:gd name="connsiteY0" fmla="*/ 0 h 281354"/>
              <a:gd name="connsiteX1" fmla="*/ 50853 w 501051"/>
              <a:gd name="connsiteY1" fmla="*/ 56271 h 281354"/>
              <a:gd name="connsiteX2" fmla="*/ 107124 w 501051"/>
              <a:gd name="connsiteY2" fmla="*/ 253219 h 281354"/>
              <a:gd name="connsiteX3" fmla="*/ 135260 w 501051"/>
              <a:gd name="connsiteY3" fmla="*/ 281354 h 281354"/>
              <a:gd name="connsiteX4" fmla="*/ 275936 w 501051"/>
              <a:gd name="connsiteY4" fmla="*/ 267287 h 281354"/>
              <a:gd name="connsiteX5" fmla="*/ 318140 w 501051"/>
              <a:gd name="connsiteY5" fmla="*/ 253219 h 281354"/>
              <a:gd name="connsiteX6" fmla="*/ 346275 w 501051"/>
              <a:gd name="connsiteY6" fmla="*/ 211016 h 281354"/>
              <a:gd name="connsiteX7" fmla="*/ 360343 w 501051"/>
              <a:gd name="connsiteY7" fmla="*/ 112542 h 281354"/>
              <a:gd name="connsiteX8" fmla="*/ 332207 w 501051"/>
              <a:gd name="connsiteY8" fmla="*/ 14068 h 281354"/>
              <a:gd name="connsiteX9" fmla="*/ 346275 w 501051"/>
              <a:gd name="connsiteY9" fmla="*/ 196948 h 281354"/>
              <a:gd name="connsiteX10" fmla="*/ 402546 w 501051"/>
              <a:gd name="connsiteY10" fmla="*/ 253219 h 281354"/>
              <a:gd name="connsiteX11" fmla="*/ 501020 w 501051"/>
              <a:gd name="connsiteY11" fmla="*/ 225084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051" h="281354">
                <a:moveTo>
                  <a:pt x="304072" y="0"/>
                </a:moveTo>
                <a:cubicBezTo>
                  <a:pt x="219666" y="18757"/>
                  <a:pt x="113817" y="-2989"/>
                  <a:pt x="50853" y="56271"/>
                </a:cubicBezTo>
                <a:cubicBezTo>
                  <a:pt x="-71477" y="171405"/>
                  <a:pt x="59199" y="214880"/>
                  <a:pt x="107124" y="253219"/>
                </a:cubicBezTo>
                <a:cubicBezTo>
                  <a:pt x="117481" y="261504"/>
                  <a:pt x="125881" y="271976"/>
                  <a:pt x="135260" y="281354"/>
                </a:cubicBezTo>
                <a:cubicBezTo>
                  <a:pt x="182152" y="276665"/>
                  <a:pt x="229358" y="274453"/>
                  <a:pt x="275936" y="267287"/>
                </a:cubicBezTo>
                <a:cubicBezTo>
                  <a:pt x="290593" y="265032"/>
                  <a:pt x="306561" y="262483"/>
                  <a:pt x="318140" y="253219"/>
                </a:cubicBezTo>
                <a:cubicBezTo>
                  <a:pt x="331342" y="242657"/>
                  <a:pt x="336897" y="225084"/>
                  <a:pt x="346275" y="211016"/>
                </a:cubicBezTo>
                <a:cubicBezTo>
                  <a:pt x="350964" y="178191"/>
                  <a:pt x="360343" y="145700"/>
                  <a:pt x="360343" y="112542"/>
                </a:cubicBezTo>
                <a:cubicBezTo>
                  <a:pt x="360343" y="94877"/>
                  <a:pt x="338841" y="33970"/>
                  <a:pt x="332207" y="14068"/>
                </a:cubicBezTo>
                <a:cubicBezTo>
                  <a:pt x="336896" y="75028"/>
                  <a:pt x="329023" y="138292"/>
                  <a:pt x="346275" y="196948"/>
                </a:cubicBezTo>
                <a:cubicBezTo>
                  <a:pt x="353760" y="222397"/>
                  <a:pt x="402546" y="253219"/>
                  <a:pt x="402546" y="253219"/>
                </a:cubicBezTo>
                <a:cubicBezTo>
                  <a:pt x="505662" y="238488"/>
                  <a:pt x="501020" y="272309"/>
                  <a:pt x="501020" y="22508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6456693" y="1294228"/>
            <a:ext cx="183274" cy="731520"/>
          </a:xfrm>
          <a:custGeom>
            <a:avLst/>
            <a:gdLst>
              <a:gd name="connsiteX0" fmla="*/ 14445 w 183274"/>
              <a:gd name="connsiteY0" fmla="*/ 0 h 731520"/>
              <a:gd name="connsiteX1" fmla="*/ 14445 w 183274"/>
              <a:gd name="connsiteY1" fmla="*/ 661181 h 731520"/>
              <a:gd name="connsiteX2" fmla="*/ 56649 w 183274"/>
              <a:gd name="connsiteY2" fmla="*/ 731520 h 731520"/>
              <a:gd name="connsiteX3" fmla="*/ 98852 w 183274"/>
              <a:gd name="connsiteY3" fmla="*/ 717452 h 731520"/>
              <a:gd name="connsiteX4" fmla="*/ 183258 w 183274"/>
              <a:gd name="connsiteY4" fmla="*/ 618978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74" h="731520">
                <a:moveTo>
                  <a:pt x="14445" y="0"/>
                </a:moveTo>
                <a:cubicBezTo>
                  <a:pt x="5673" y="280720"/>
                  <a:pt x="-13128" y="413020"/>
                  <a:pt x="14445" y="661181"/>
                </a:cubicBezTo>
                <a:cubicBezTo>
                  <a:pt x="19010" y="702270"/>
                  <a:pt x="30279" y="705150"/>
                  <a:pt x="56649" y="731520"/>
                </a:cubicBezTo>
                <a:cubicBezTo>
                  <a:pt x="70717" y="726831"/>
                  <a:pt x="87147" y="726556"/>
                  <a:pt x="98852" y="717452"/>
                </a:cubicBezTo>
                <a:cubicBezTo>
                  <a:pt x="186574" y="649224"/>
                  <a:pt x="183258" y="670538"/>
                  <a:pt x="183258" y="61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6302326" y="1589649"/>
            <a:ext cx="365760" cy="42203"/>
          </a:xfrm>
          <a:custGeom>
            <a:avLst/>
            <a:gdLst>
              <a:gd name="connsiteX0" fmla="*/ 0 w 365760"/>
              <a:gd name="connsiteY0" fmla="*/ 42203 h 42203"/>
              <a:gd name="connsiteX1" fmla="*/ 365760 w 365760"/>
              <a:gd name="connsiteY1" fmla="*/ 0 h 42203"/>
            </a:gdLst>
            <a:ahLst/>
            <a:cxnLst>
              <a:cxn ang="0">
                <a:pos x="connsiteX0" y="connsiteY0"/>
              </a:cxn>
              <a:cxn ang="0">
                <a:pos x="connsiteX1" y="connsiteY1"/>
              </a:cxn>
            </a:cxnLst>
            <a:rect l="l" t="t" r="r" b="b"/>
            <a:pathLst>
              <a:path w="365760" h="42203">
                <a:moveTo>
                  <a:pt x="0" y="42203"/>
                </a:moveTo>
                <a:lnTo>
                  <a:pt x="36576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5406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p:cNvPicPr>
          <p:nvPr>
            <p:ph idx="1"/>
          </p:nvPr>
        </p:nvPicPr>
        <p:blipFill rotWithShape="1">
          <a:blip r:embed="rId2"/>
          <a:srcRect t="9331" r="19181" b="11925"/>
          <a:stretch/>
        </p:blipFill>
        <p:spPr bwMode="auto">
          <a:xfrm>
            <a:off x="1207688" y="650875"/>
            <a:ext cx="9640209" cy="57138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0729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08453" y="788896"/>
            <a:ext cx="5174566" cy="4769583"/>
          </a:xfrm>
        </p:spPr>
        <p:txBody>
          <a:bodyPr/>
          <a:lstStyle/>
          <a:p>
            <a:pPr algn="ctr"/>
            <a:r>
              <a:rPr lang="en-GB" dirty="0">
                <a:latin typeface="Ashcan BB" panose="02000503000000020004" pitchFamily="2" charset="0"/>
              </a:rPr>
              <a:t>How to help your child use their Phonic skills in their writing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49" y="319234"/>
            <a:ext cx="1628739" cy="1617105"/>
          </a:xfrm>
          <a:prstGeom prst="rect">
            <a:avLst/>
          </a:prstGeom>
        </p:spPr>
      </p:pic>
    </p:spTree>
    <p:extLst>
      <p:ext uri="{BB962C8B-B14F-4D97-AF65-F5344CB8AC3E}">
        <p14:creationId xmlns:p14="http://schemas.microsoft.com/office/powerpoint/2010/main" val="1683038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49" y="319234"/>
            <a:ext cx="1628739" cy="1617105"/>
          </a:xfrm>
          <a:prstGeom prst="rect">
            <a:avLst/>
          </a:prstGeom>
        </p:spPr>
      </p:pic>
      <p:sp>
        <p:nvSpPr>
          <p:cNvPr id="5" name="TextBox 4"/>
          <p:cNvSpPr txBox="1"/>
          <p:nvPr/>
        </p:nvSpPr>
        <p:spPr>
          <a:xfrm>
            <a:off x="2419643" y="319234"/>
            <a:ext cx="9364526" cy="5632311"/>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Comic Sans MS" panose="030F0702030302020204" pitchFamily="66" charset="0"/>
              </a:rPr>
              <a:t>Ask your child what it is they would like to write</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It may be that your child has disjointed ideas that you need to discuss and help the to put into a sentence e.g. when writing about ‘The Gruffalo,’ they might say ‘he’s big, he’s scary.’ It’s Okay to model this back to your child in a proper sentence e.g. ‘The Gruffalo is big and scary.’</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It’s important to keep reiterating the sentence back to your child after every word as it’s easy for them to forget when putting so many skills together at once!</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Help your child to break the sentence down into individual words, focussing on one at a time, stressing the sounds in each word as they write.</a:t>
            </a:r>
          </a:p>
        </p:txBody>
      </p:sp>
    </p:spTree>
    <p:extLst>
      <p:ext uri="{BB962C8B-B14F-4D97-AF65-F5344CB8AC3E}">
        <p14:creationId xmlns:p14="http://schemas.microsoft.com/office/powerpoint/2010/main" val="3430105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49" y="319234"/>
            <a:ext cx="1628739" cy="1617105"/>
          </a:xfrm>
          <a:prstGeom prst="rect">
            <a:avLst/>
          </a:prstGeom>
        </p:spPr>
      </p:pic>
      <p:sp>
        <p:nvSpPr>
          <p:cNvPr id="5" name="TextBox 4"/>
          <p:cNvSpPr txBox="1"/>
          <p:nvPr/>
        </p:nvSpPr>
        <p:spPr>
          <a:xfrm>
            <a:off x="2419643" y="319234"/>
            <a:ext cx="9364526" cy="5509200"/>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Comic Sans MS" panose="030F0702030302020204" pitchFamily="66" charset="0"/>
              </a:rPr>
              <a:t>It might be that your child cannot hear all of the sounds in the word (as we have seen in examples of emergent writing) and this is absolutely fine. They may be hearing some sounds or perhaps only the initial sounds in words.</a:t>
            </a:r>
          </a:p>
          <a:p>
            <a:endParaRPr lang="en-GB" sz="2200" dirty="0">
              <a:latin typeface="Comic Sans MS" panose="030F0702030302020204" pitchFamily="66" charset="0"/>
            </a:endParaRPr>
          </a:p>
          <a:p>
            <a:pPr marL="342900" indent="-342900">
              <a:buFont typeface="Arial" panose="020B0604020202020204" pitchFamily="34" charset="0"/>
              <a:buChar char="•"/>
            </a:pPr>
            <a:r>
              <a:rPr lang="en-GB" sz="2200" dirty="0">
                <a:latin typeface="Comic Sans MS" panose="030F0702030302020204" pitchFamily="66" charset="0"/>
              </a:rPr>
              <a:t>It might be the case that your child will not be able to hear and write the correct grapheme in every word as so far, each year group is working at a different Phonics Phase. Children therefore might not yet have learned some graphemes. </a:t>
            </a:r>
          </a:p>
          <a:p>
            <a:pPr marL="342900" indent="-342900">
              <a:buFont typeface="Arial" panose="020B0604020202020204" pitchFamily="34" charset="0"/>
              <a:buChar char="•"/>
            </a:pPr>
            <a:endParaRPr lang="en-GB" sz="2200" dirty="0">
              <a:latin typeface="Comic Sans MS" panose="030F0702030302020204" pitchFamily="66" charset="0"/>
            </a:endParaRPr>
          </a:p>
          <a:p>
            <a:pPr marL="342900" indent="-342900">
              <a:buFont typeface="Arial" panose="020B0604020202020204" pitchFamily="34" charset="0"/>
              <a:buChar char="•"/>
            </a:pPr>
            <a:r>
              <a:rPr lang="en-GB" sz="2200" dirty="0">
                <a:latin typeface="Comic Sans MS" panose="030F0702030302020204" pitchFamily="66" charset="0"/>
              </a:rPr>
              <a:t>Because of this, your child may try to use the graphemes that they do know e.g. writing the word ‘bike’ as ‘</a:t>
            </a:r>
            <a:r>
              <a:rPr lang="en-GB" sz="2200" dirty="0" err="1">
                <a:latin typeface="Comic Sans MS" panose="030F0702030302020204" pitchFamily="66" charset="0"/>
              </a:rPr>
              <a:t>bik</a:t>
            </a:r>
            <a:r>
              <a:rPr lang="en-GB" sz="2200" dirty="0">
                <a:latin typeface="Comic Sans MS" panose="030F0702030302020204" pitchFamily="66" charset="0"/>
              </a:rPr>
              <a:t>’, or ‘cake’ as ‘</a:t>
            </a:r>
            <a:r>
              <a:rPr lang="en-GB" sz="2200" dirty="0" err="1">
                <a:latin typeface="Comic Sans MS" panose="030F0702030302020204" pitchFamily="66" charset="0"/>
              </a:rPr>
              <a:t>caic</a:t>
            </a:r>
            <a:r>
              <a:rPr lang="en-GB" sz="2200" dirty="0">
                <a:latin typeface="Comic Sans MS" panose="030F0702030302020204" pitchFamily="66" charset="0"/>
              </a:rPr>
              <a:t>’, ‘</a:t>
            </a:r>
            <a:r>
              <a:rPr lang="en-GB" sz="2200" dirty="0" err="1">
                <a:latin typeface="Comic Sans MS" panose="030F0702030302020204" pitchFamily="66" charset="0"/>
              </a:rPr>
              <a:t>kaik</a:t>
            </a:r>
            <a:r>
              <a:rPr lang="en-GB" sz="2200" dirty="0">
                <a:latin typeface="Comic Sans MS" panose="030F0702030302020204" pitchFamily="66" charset="0"/>
              </a:rPr>
              <a:t>, or ‘</a:t>
            </a:r>
            <a:r>
              <a:rPr lang="en-GB" sz="2200" dirty="0" err="1">
                <a:latin typeface="Comic Sans MS" panose="030F0702030302020204" pitchFamily="66" charset="0"/>
              </a:rPr>
              <a:t>cyk</a:t>
            </a:r>
            <a:r>
              <a:rPr lang="en-GB" sz="2200" dirty="0">
                <a:latin typeface="Comic Sans MS" panose="030F0702030302020204" pitchFamily="66" charset="0"/>
              </a:rPr>
              <a:t>’ etc. This is showing that your child is using their Phonic knowledge but hasn’t yet learned the alternate graphemes – and this is fine!</a:t>
            </a:r>
          </a:p>
          <a:p>
            <a:endParaRPr lang="en-GB" sz="2200" dirty="0">
              <a:solidFill>
                <a:schemeClr val="accent4">
                  <a:lumMod val="20000"/>
                  <a:lumOff val="80000"/>
                </a:schemeClr>
              </a:solidFill>
              <a:latin typeface="Comic Sans MS" panose="030F0702030302020204" pitchFamily="66" charset="0"/>
            </a:endParaRPr>
          </a:p>
        </p:txBody>
      </p:sp>
    </p:spTree>
    <p:extLst>
      <p:ext uri="{BB962C8B-B14F-4D97-AF65-F5344CB8AC3E}">
        <p14:creationId xmlns:p14="http://schemas.microsoft.com/office/powerpoint/2010/main" val="3904447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9305" y="436099"/>
            <a:ext cx="9425353" cy="3785652"/>
          </a:xfrm>
          <a:prstGeom prst="rect">
            <a:avLst/>
          </a:prstGeom>
        </p:spPr>
        <p:txBody>
          <a:bodyPr wrap="square">
            <a:spAutoFit/>
          </a:bodyPr>
          <a:lstStyle/>
          <a:p>
            <a:pPr marL="342900" indent="-342900">
              <a:buFont typeface="Arial" panose="020B0604020202020204" pitchFamily="34" charset="0"/>
              <a:buChar char="•"/>
            </a:pPr>
            <a:r>
              <a:rPr lang="en-GB" sz="2400" dirty="0">
                <a:latin typeface="Comic Sans MS" panose="030F0702030302020204" pitchFamily="66" charset="0"/>
              </a:rPr>
              <a:t>Encourage your child to write down the sounds that they can hear</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If your child can identify a sound (phoneme) but they cannot remember what it looks like, sound mats are essential! Often, as soon as children see they correct grapheme (written sound) on a sound mat, they can quickly identify it and use it appropriately. You can find Phase 2 and Phase 3 sound mats in the Useful Reference Resources section of FS2 on the Markeaton website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49" y="319234"/>
            <a:ext cx="1628739" cy="1617105"/>
          </a:xfrm>
          <a:prstGeom prst="rect">
            <a:avLst/>
          </a:prstGeom>
        </p:spPr>
      </p:pic>
    </p:spTree>
    <p:extLst>
      <p:ext uri="{BB962C8B-B14F-4D97-AF65-F5344CB8AC3E}">
        <p14:creationId xmlns:p14="http://schemas.microsoft.com/office/powerpoint/2010/main" val="3237381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49" y="319234"/>
            <a:ext cx="1628739" cy="1617105"/>
          </a:xfrm>
          <a:prstGeom prst="rect">
            <a:avLst/>
          </a:prstGeom>
        </p:spPr>
      </p:pic>
      <p:sp>
        <p:nvSpPr>
          <p:cNvPr id="5" name="Rectangle 4"/>
          <p:cNvSpPr/>
          <p:nvPr/>
        </p:nvSpPr>
        <p:spPr>
          <a:xfrm>
            <a:off x="2629182" y="613675"/>
            <a:ext cx="9342424" cy="4893647"/>
          </a:xfrm>
          <a:prstGeom prst="rect">
            <a:avLst/>
          </a:prstGeom>
        </p:spPr>
        <p:txBody>
          <a:bodyPr wrap="square">
            <a:spAutoFit/>
          </a:bodyPr>
          <a:lstStyle/>
          <a:p>
            <a:pPr marL="342900" indent="-342900">
              <a:buFont typeface="Arial" panose="020B0604020202020204" pitchFamily="34" charset="0"/>
              <a:buChar char="•"/>
            </a:pPr>
            <a:r>
              <a:rPr lang="en-GB" sz="2400" dirty="0">
                <a:latin typeface="Comic Sans MS" panose="030F0702030302020204" pitchFamily="66" charset="0"/>
              </a:rPr>
              <a:t>Although very tempting (!), please do not correct your child as they try to use their Phonics skills to write a word. For example, if they miss the double ‘b’ in the word rabbit, it’s important not to ask them to add letters in. This is due to the fact that they are using the Phonic knowledge that they already have, and will learn alternate graphemes and common exception word spellings as they progress! </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latin typeface="Comic Sans MS" panose="030F0702030302020204" pitchFamily="66" charset="0"/>
              </a:rPr>
              <a:t>As mentioned previously, staff will often ‘overwrite’ what the child has written to record exactly what it is that they were trying to say. </a:t>
            </a:r>
          </a:p>
          <a:p>
            <a:endParaRPr lang="en-GB" sz="2400" dirty="0">
              <a:solidFill>
                <a:schemeClr val="accent4">
                  <a:lumMod val="20000"/>
                  <a:lumOff val="80000"/>
                </a:schemeClr>
              </a:solidFill>
              <a:latin typeface="Comic Sans MS" panose="030F0702030302020204" pitchFamily="66" charset="0"/>
            </a:endParaRPr>
          </a:p>
          <a:p>
            <a:endParaRPr lang="en-GB" sz="2400" dirty="0">
              <a:solidFill>
                <a:schemeClr val="accent4">
                  <a:lumMod val="20000"/>
                  <a:lumOff val="80000"/>
                </a:schemeClr>
              </a:solidFill>
              <a:latin typeface="Comic Sans MS" panose="030F0702030302020204" pitchFamily="66" charset="0"/>
            </a:endParaRPr>
          </a:p>
        </p:txBody>
      </p:sp>
    </p:spTree>
    <p:extLst>
      <p:ext uri="{BB962C8B-B14F-4D97-AF65-F5344CB8AC3E}">
        <p14:creationId xmlns:p14="http://schemas.microsoft.com/office/powerpoint/2010/main" val="2914942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9814" y="376652"/>
            <a:ext cx="10152185" cy="6277366"/>
          </a:xfrm>
        </p:spPr>
        <p:txBody>
          <a:bodyPr>
            <a:normAutofit fontScale="62500" lnSpcReduction="20000"/>
          </a:bodyPr>
          <a:lstStyle/>
          <a:p>
            <a:pPr marL="0" indent="0">
              <a:buNone/>
            </a:pPr>
            <a:r>
              <a:rPr lang="en-US" sz="4000" u="sng" dirty="0">
                <a:latin typeface="Comic Sans MS" panose="030F0702030302020204" pitchFamily="66" charset="0"/>
              </a:rPr>
              <a:t>Handwriting</a:t>
            </a:r>
            <a:endParaRPr lang="en-GB" sz="4000" u="sng" dirty="0">
              <a:latin typeface="Comic Sans MS" panose="030F0702030302020204" pitchFamily="66" charset="0"/>
            </a:endParaRPr>
          </a:p>
          <a:p>
            <a:r>
              <a:rPr lang="en-GB" sz="4000" dirty="0">
                <a:latin typeface="Comic Sans MS" panose="030F0702030302020204" pitchFamily="66" charset="0"/>
              </a:rPr>
              <a:t>It is extremely important that children get into the habit of writing letters correctly – at this stage, it is not about how the finished letter looks, it’s about </a:t>
            </a:r>
            <a:r>
              <a:rPr lang="en-GB" sz="4000" i="1" dirty="0">
                <a:latin typeface="Comic Sans MS" panose="030F0702030302020204" pitchFamily="66" charset="0"/>
              </a:rPr>
              <a:t>how </a:t>
            </a:r>
            <a:r>
              <a:rPr lang="en-GB" sz="4000" dirty="0">
                <a:latin typeface="Comic Sans MS" panose="030F0702030302020204" pitchFamily="66" charset="0"/>
              </a:rPr>
              <a:t>your child writes the letter  - which direction they move their pencil</a:t>
            </a:r>
          </a:p>
          <a:p>
            <a:pPr marL="0" indent="0">
              <a:buNone/>
            </a:pPr>
            <a:endParaRPr lang="en-GB" sz="4000" dirty="0">
              <a:latin typeface="Comic Sans MS" panose="030F0702030302020204" pitchFamily="66" charset="0"/>
            </a:endParaRPr>
          </a:p>
          <a:p>
            <a:r>
              <a:rPr lang="en-GB" sz="4000" dirty="0">
                <a:latin typeface="Comic Sans MS" panose="030F0702030302020204" pitchFamily="66" charset="0"/>
              </a:rPr>
              <a:t>It’s very difficult to get children out of bad writing habits and, whilst it may seem easier to allow children to write in whichever way is easiest now, this makes handwriting much more complicated as children progress with their cursive handwriting</a:t>
            </a:r>
          </a:p>
          <a:p>
            <a:pPr marL="0" indent="0">
              <a:buNone/>
            </a:pPr>
            <a:endParaRPr lang="en-GB" sz="4000" dirty="0">
              <a:latin typeface="Comic Sans MS" panose="030F0702030302020204" pitchFamily="66" charset="0"/>
            </a:endParaRPr>
          </a:p>
          <a:p>
            <a:r>
              <a:rPr lang="en-GB" sz="4000" dirty="0">
                <a:latin typeface="Comic Sans MS" panose="030F0702030302020204" pitchFamily="66" charset="0"/>
              </a:rPr>
              <a:t>Please do not use ‘dots’ for your child to write on top of. You can do this to show your child which way a letter is written and ask them to write their own letter next to yours, but getting them to ‘write’ over the top of dotted letters teaches them to trace or draw – not write!</a:t>
            </a:r>
          </a:p>
          <a:p>
            <a:pPr marL="0" indent="0">
              <a:buNone/>
            </a:pPr>
            <a:endParaRPr lang="en-GB" sz="4000" dirty="0">
              <a:latin typeface="Comic Sans MS" panose="030F0702030302020204" pitchFamily="66" charset="0"/>
            </a:endParaRPr>
          </a:p>
          <a:p>
            <a:r>
              <a:rPr lang="en-GB" sz="4000" dirty="0">
                <a:latin typeface="Comic Sans MS" panose="030F0702030302020204" pitchFamily="66" charset="0"/>
              </a:rPr>
              <a:t>You may need to indicate where on the line your child needs to write – and they may need reminding to write on the line!</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602" y="262963"/>
            <a:ext cx="1628739" cy="1617105"/>
          </a:xfrm>
          <a:prstGeom prst="rect">
            <a:avLst/>
          </a:prstGeom>
        </p:spPr>
      </p:pic>
    </p:spTree>
    <p:extLst>
      <p:ext uri="{BB962C8B-B14F-4D97-AF65-F5344CB8AC3E}">
        <p14:creationId xmlns:p14="http://schemas.microsoft.com/office/powerpoint/2010/main" val="3250340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1747" y="298828"/>
            <a:ext cx="11075964" cy="3477875"/>
          </a:xfrm>
          <a:prstGeom prst="rect">
            <a:avLst/>
          </a:prstGeom>
        </p:spPr>
        <p:txBody>
          <a:bodyPr wrap="square">
            <a:spAutoFit/>
          </a:bodyPr>
          <a:lstStyle/>
          <a:p>
            <a:pPr marL="342900" indent="-342900">
              <a:buFont typeface="Arial" panose="020B0604020202020204" pitchFamily="34" charset="0"/>
              <a:buChar char="•"/>
            </a:pPr>
            <a:r>
              <a:rPr lang="en-GB" sz="2200" dirty="0">
                <a:latin typeface="Comic Sans MS" panose="030F0702030302020204" pitchFamily="66" charset="0"/>
              </a:rPr>
              <a:t>Please encourage your child to try and write each letter without taking their pencil off the page (other than to dot or cross letters)</a:t>
            </a:r>
          </a:p>
          <a:p>
            <a:pPr marL="342900" indent="-342900">
              <a:buFont typeface="Arial" panose="020B0604020202020204" pitchFamily="34" charset="0"/>
              <a:buChar char="•"/>
            </a:pPr>
            <a:r>
              <a:rPr lang="en-GB" sz="2200" dirty="0">
                <a:latin typeface="Comic Sans MS" panose="030F0702030302020204" pitchFamily="66" charset="0"/>
              </a:rPr>
              <a:t>Don’t worry if their letters seem big – their fine motor skills will improve as they practise! </a:t>
            </a:r>
          </a:p>
          <a:p>
            <a:pPr marL="342900" indent="-342900">
              <a:buFont typeface="Arial" panose="020B0604020202020204" pitchFamily="34" charset="0"/>
              <a:buChar char="•"/>
            </a:pPr>
            <a:r>
              <a:rPr lang="en-GB" sz="2200" dirty="0">
                <a:latin typeface="Comic Sans MS" panose="030F0702030302020204" pitchFamily="66" charset="0"/>
              </a:rPr>
              <a:t>If your child is struggling, the best way to help them with formation is to hold their pencil with them and write so they can ‘get a feel’ for directionality and formation, or to let them see you writing the letter and allow them to imitate this. </a:t>
            </a:r>
          </a:p>
          <a:p>
            <a:pPr marL="342900" indent="-342900">
              <a:buFont typeface="Arial" panose="020B0604020202020204" pitchFamily="34" charset="0"/>
              <a:buChar char="•"/>
            </a:pPr>
            <a:r>
              <a:rPr lang="en-US" sz="2200" dirty="0">
                <a:latin typeface="Comic Sans MS" panose="030F0702030302020204" pitchFamily="66" charset="0"/>
              </a:rPr>
              <a:t>A</a:t>
            </a:r>
            <a:r>
              <a:rPr lang="en-GB" sz="2200" dirty="0">
                <a:latin typeface="Comic Sans MS" panose="030F0702030302020204" pitchFamily="66" charset="0"/>
              </a:rPr>
              <a:t> letter formation reference document can also be found on the school website in the Useful Reference Resources section in FS2</a:t>
            </a:r>
          </a:p>
        </p:txBody>
      </p:sp>
      <p:pic>
        <p:nvPicPr>
          <p:cNvPr id="3" name="Picture 2">
            <a:extLst>
              <a:ext uri="{FF2B5EF4-FFF2-40B4-BE49-F238E27FC236}">
                <a16:creationId xmlns:a16="http://schemas.microsoft.com/office/drawing/2014/main" id="{2D789300-F432-4E70-BF94-518AFE46CF9D}"/>
              </a:ext>
            </a:extLst>
          </p:cNvPr>
          <p:cNvPicPr>
            <a:picLocks noChangeAspect="1"/>
          </p:cNvPicPr>
          <p:nvPr/>
        </p:nvPicPr>
        <p:blipFill>
          <a:blip r:embed="rId2"/>
          <a:stretch>
            <a:fillRect/>
          </a:stretch>
        </p:blipFill>
        <p:spPr>
          <a:xfrm>
            <a:off x="2795587" y="3776703"/>
            <a:ext cx="6234113" cy="2845509"/>
          </a:xfrm>
          <a:prstGeom prst="rect">
            <a:avLst/>
          </a:prstGeom>
        </p:spPr>
      </p:pic>
    </p:spTree>
    <p:extLst>
      <p:ext uri="{BB962C8B-B14F-4D97-AF65-F5344CB8AC3E}">
        <p14:creationId xmlns:p14="http://schemas.microsoft.com/office/powerpoint/2010/main" val="4235867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9600" dirty="0">
                <a:latin typeface="Letter-join Print Plus 3" panose="02000805000000020003" pitchFamily="50" charset="0"/>
              </a:rPr>
              <a:t>Phonics</a:t>
            </a:r>
          </a:p>
        </p:txBody>
      </p:sp>
      <p:pic>
        <p:nvPicPr>
          <p:cNvPr id="4" name="Content Placeholder 3"/>
          <p:cNvPicPr>
            <a:picLocks noGrp="1" noChangeAspect="1"/>
          </p:cNvPicPr>
          <p:nvPr>
            <p:ph idx="1"/>
          </p:nvPr>
        </p:nvPicPr>
        <p:blipFill>
          <a:blip r:embed="rId3"/>
          <a:stretch>
            <a:fillRect/>
          </a:stretch>
        </p:blipFill>
        <p:spPr>
          <a:xfrm>
            <a:off x="3321613" y="1690688"/>
            <a:ext cx="5788919" cy="4351338"/>
          </a:xfrm>
          <a:prstGeom prst="rect">
            <a:avLst/>
          </a:prstGeom>
        </p:spPr>
      </p:pic>
    </p:spTree>
    <p:extLst>
      <p:ext uri="{BB962C8B-B14F-4D97-AF65-F5344CB8AC3E}">
        <p14:creationId xmlns:p14="http://schemas.microsoft.com/office/powerpoint/2010/main" val="2227472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754" y="141071"/>
            <a:ext cx="10515600" cy="1325563"/>
          </a:xfrm>
        </p:spPr>
        <p:txBody>
          <a:bodyPr/>
          <a:lstStyle/>
          <a:p>
            <a:endParaRPr lang="en-GB" dirty="0"/>
          </a:p>
        </p:txBody>
      </p:sp>
      <p:pic>
        <p:nvPicPr>
          <p:cNvPr id="6" name="Content Placeholder 5"/>
          <p:cNvPicPr>
            <a:picLocks noGrp="1" noChangeAspect="1"/>
          </p:cNvPicPr>
          <p:nvPr>
            <p:ph idx="1"/>
          </p:nvPr>
        </p:nvPicPr>
        <p:blipFill>
          <a:blip r:embed="rId3"/>
          <a:stretch>
            <a:fillRect/>
          </a:stretch>
        </p:blipFill>
        <p:spPr>
          <a:xfrm>
            <a:off x="3282433" y="365125"/>
            <a:ext cx="5196549" cy="1363634"/>
          </a:xfrm>
          <a:prstGeom prst="rect">
            <a:avLst/>
          </a:prstGeom>
        </p:spPr>
      </p:pic>
      <p:sp>
        <p:nvSpPr>
          <p:cNvPr id="7" name="Title 1"/>
          <p:cNvSpPr txBox="1">
            <a:spLocks/>
          </p:cNvSpPr>
          <p:nvPr/>
        </p:nvSpPr>
        <p:spPr>
          <a:xfrm>
            <a:off x="990600" y="2529205"/>
            <a:ext cx="1051560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GB" dirty="0">
                <a:latin typeface="Letter-join Print Plus 3" panose="02000805000000020003" pitchFamily="50" charset="0"/>
              </a:rPr>
              <a:t>Teaches children to listen to and identify the sounds that make up words. This helps them read and write.</a:t>
            </a:r>
            <a:endParaRPr lang="en-GB" dirty="0"/>
          </a:p>
        </p:txBody>
      </p:sp>
      <p:sp>
        <p:nvSpPr>
          <p:cNvPr id="9" name="Title 1"/>
          <p:cNvSpPr txBox="1">
            <a:spLocks/>
          </p:cNvSpPr>
          <p:nvPr/>
        </p:nvSpPr>
        <p:spPr>
          <a:xfrm>
            <a:off x="622907" y="14281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a:buFont typeface="Arial" panose="020B0604020202020204" pitchFamily="34" charset="0"/>
              <a:buChar char="•"/>
            </a:pPr>
            <a:endParaRPr lang="en-GB" dirty="0">
              <a:latin typeface="Letter-join Print Plus 3" panose="02000805000000020003" pitchFamily="50" charset="0"/>
            </a:endParaRPr>
          </a:p>
        </p:txBody>
      </p:sp>
      <p:pic>
        <p:nvPicPr>
          <p:cNvPr id="11" name="Picture 10"/>
          <p:cNvPicPr>
            <a:picLocks noChangeAspect="1"/>
          </p:cNvPicPr>
          <p:nvPr/>
        </p:nvPicPr>
        <p:blipFill>
          <a:blip r:embed="rId4"/>
          <a:stretch>
            <a:fillRect/>
          </a:stretch>
        </p:blipFill>
        <p:spPr>
          <a:xfrm>
            <a:off x="1149840" y="4316586"/>
            <a:ext cx="1380924" cy="1186910"/>
          </a:xfrm>
          <a:prstGeom prst="rect">
            <a:avLst/>
          </a:prstGeom>
        </p:spPr>
      </p:pic>
      <p:pic>
        <p:nvPicPr>
          <p:cNvPr id="12" name="Picture 11"/>
          <p:cNvPicPr>
            <a:picLocks noChangeAspect="1"/>
          </p:cNvPicPr>
          <p:nvPr/>
        </p:nvPicPr>
        <p:blipFill>
          <a:blip r:embed="rId5"/>
          <a:stretch>
            <a:fillRect/>
          </a:stretch>
        </p:blipFill>
        <p:spPr>
          <a:xfrm>
            <a:off x="4589608" y="4074680"/>
            <a:ext cx="1949739" cy="1428816"/>
          </a:xfrm>
          <a:prstGeom prst="rect">
            <a:avLst/>
          </a:prstGeom>
        </p:spPr>
      </p:pic>
      <p:pic>
        <p:nvPicPr>
          <p:cNvPr id="14" name="Picture 13"/>
          <p:cNvPicPr>
            <a:picLocks noChangeAspect="1"/>
          </p:cNvPicPr>
          <p:nvPr/>
        </p:nvPicPr>
        <p:blipFill>
          <a:blip r:embed="rId6"/>
          <a:stretch>
            <a:fillRect/>
          </a:stretch>
        </p:blipFill>
        <p:spPr>
          <a:xfrm>
            <a:off x="8134928" y="3929918"/>
            <a:ext cx="2139881" cy="1243692"/>
          </a:xfrm>
          <a:prstGeom prst="rect">
            <a:avLst/>
          </a:prstGeom>
        </p:spPr>
      </p:pic>
      <p:sp>
        <p:nvSpPr>
          <p:cNvPr id="15" name="Rectangle 14"/>
          <p:cNvSpPr/>
          <p:nvPr/>
        </p:nvSpPr>
        <p:spPr>
          <a:xfrm>
            <a:off x="990600" y="5652840"/>
            <a:ext cx="1939910" cy="830997"/>
          </a:xfrm>
          <a:prstGeom prst="rect">
            <a:avLst/>
          </a:prstGeom>
        </p:spPr>
        <p:txBody>
          <a:bodyPr wrap="square">
            <a:spAutoFit/>
          </a:bodyPr>
          <a:lstStyle/>
          <a:p>
            <a:pPr algn="just"/>
            <a:r>
              <a:rPr lang="en-GB" sz="4800" dirty="0">
                <a:latin typeface="Letter-join Print Plus 3" panose="02000805000000020003" pitchFamily="50" charset="0"/>
              </a:rPr>
              <a:t>letters</a:t>
            </a:r>
          </a:p>
        </p:txBody>
      </p:sp>
      <p:sp>
        <p:nvSpPr>
          <p:cNvPr id="18" name="Rectangle 17"/>
          <p:cNvSpPr/>
          <p:nvPr/>
        </p:nvSpPr>
        <p:spPr>
          <a:xfrm>
            <a:off x="7995245" y="5375840"/>
            <a:ext cx="2440708" cy="1384995"/>
          </a:xfrm>
          <a:prstGeom prst="rect">
            <a:avLst/>
          </a:prstGeom>
        </p:spPr>
        <p:txBody>
          <a:bodyPr wrap="square">
            <a:spAutoFit/>
          </a:bodyPr>
          <a:lstStyle/>
          <a:p>
            <a:pPr algn="just"/>
            <a:r>
              <a:rPr lang="en-GB" sz="2800" dirty="0">
                <a:latin typeface="Letter-join Print Plus 3" panose="02000805000000020003" pitchFamily="50" charset="0"/>
              </a:rPr>
              <a:t>Over 100 ways to spell these sounds</a:t>
            </a:r>
          </a:p>
        </p:txBody>
      </p:sp>
      <p:sp>
        <p:nvSpPr>
          <p:cNvPr id="19" name="Rectangle 18"/>
          <p:cNvSpPr/>
          <p:nvPr/>
        </p:nvSpPr>
        <p:spPr>
          <a:xfrm>
            <a:off x="4765965" y="5723408"/>
            <a:ext cx="1773382" cy="769441"/>
          </a:xfrm>
          <a:prstGeom prst="rect">
            <a:avLst/>
          </a:prstGeom>
        </p:spPr>
        <p:txBody>
          <a:bodyPr wrap="square">
            <a:spAutoFit/>
          </a:bodyPr>
          <a:lstStyle/>
          <a:p>
            <a:pPr algn="just"/>
            <a:r>
              <a:rPr lang="en-GB" sz="4400" dirty="0">
                <a:latin typeface="Letter-join Print Plus 3" panose="02000805000000020003" pitchFamily="50" charset="0"/>
              </a:rPr>
              <a:t>sounds</a:t>
            </a:r>
          </a:p>
        </p:txBody>
      </p:sp>
    </p:spTree>
    <p:extLst>
      <p:ext uri="{BB962C8B-B14F-4D97-AF65-F5344CB8AC3E}">
        <p14:creationId xmlns:p14="http://schemas.microsoft.com/office/powerpoint/2010/main" val="679055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Letter-join Print Plus 3" panose="02000805000000020003" pitchFamily="50" charset="0"/>
              </a:rPr>
              <a:t>Terminology</a:t>
            </a:r>
          </a:p>
        </p:txBody>
      </p:sp>
      <p:sp>
        <p:nvSpPr>
          <p:cNvPr id="3" name="Content Placeholder 2"/>
          <p:cNvSpPr>
            <a:spLocks noGrp="1"/>
          </p:cNvSpPr>
          <p:nvPr>
            <p:ph idx="1"/>
          </p:nvPr>
        </p:nvSpPr>
        <p:spPr/>
        <p:txBody>
          <a:bodyPr/>
          <a:lstStyle/>
          <a:p>
            <a:pPr algn="just"/>
            <a:r>
              <a:rPr lang="en-GB" b="1" dirty="0">
                <a:latin typeface="Letter-join Print Plus 3" panose="02000805000000020003" pitchFamily="50" charset="0"/>
              </a:rPr>
              <a:t>Phoneme - </a:t>
            </a:r>
            <a:r>
              <a:rPr lang="en-GB" dirty="0">
                <a:latin typeface="Letter-join Print Plus 3" panose="02000805000000020003" pitchFamily="50" charset="0"/>
              </a:rPr>
              <a:t> A phoneme is the smallest unit of sound e.g. the word 'cat' contains three phonemes; c - a - t.</a:t>
            </a:r>
          </a:p>
          <a:p>
            <a:pPr algn="just"/>
            <a:r>
              <a:rPr lang="en-GB" b="1" dirty="0">
                <a:latin typeface="Letter-join Print Plus 3" panose="02000805000000020003" pitchFamily="50" charset="0"/>
              </a:rPr>
              <a:t>Grapheme - </a:t>
            </a:r>
            <a:r>
              <a:rPr lang="en-GB" dirty="0">
                <a:latin typeface="Letter-join Print Plus 3" panose="02000805000000020003" pitchFamily="50" charset="0"/>
              </a:rPr>
              <a:t>A grapheme is a visual representation of a sound (how it is written) e.g. a letter or a group of letters. Some sounds are represented by a single letter whilst others are represented by more than one letter.</a:t>
            </a:r>
          </a:p>
          <a:p>
            <a:pPr algn="just"/>
            <a:r>
              <a:rPr lang="en-GB" b="1" dirty="0">
                <a:latin typeface="Letter-join Print Plus 3" panose="02000805000000020003" pitchFamily="50" charset="0"/>
              </a:rPr>
              <a:t>Digraph - </a:t>
            </a:r>
            <a:r>
              <a:rPr lang="en-GB" dirty="0">
                <a:latin typeface="Letter-join Print Plus 3" panose="02000805000000020003" pitchFamily="50" charset="0"/>
              </a:rPr>
              <a:t>A digraph is a sound that is represented by two letters e.g. the sound 'a' in rain is represented by the digraph 'ai'.</a:t>
            </a:r>
            <a:r>
              <a:rPr lang="en-GB" b="1" dirty="0">
                <a:latin typeface="Letter-join Print Plus 3" panose="02000805000000020003" pitchFamily="50" charset="0"/>
              </a:rPr>
              <a:t> </a:t>
            </a:r>
          </a:p>
          <a:p>
            <a:pPr algn="just"/>
            <a:r>
              <a:rPr lang="en-GB" b="1" dirty="0">
                <a:latin typeface="Letter-join Print Plus 3" panose="02000805000000020003" pitchFamily="50" charset="0"/>
              </a:rPr>
              <a:t>Trigraph</a:t>
            </a:r>
            <a:r>
              <a:rPr lang="en-GB" dirty="0">
                <a:latin typeface="Letter-join Print Plus 3" panose="02000805000000020003" pitchFamily="50" charset="0"/>
              </a:rPr>
              <a:t> – A trigraph is a sound represented by three letters e.g. the ‘air’ in hair is represented by the trigraph ‘air’</a:t>
            </a:r>
          </a:p>
          <a:p>
            <a:endParaRPr lang="en-GB" dirty="0"/>
          </a:p>
        </p:txBody>
      </p:sp>
    </p:spTree>
    <p:extLst>
      <p:ext uri="{BB962C8B-B14F-4D97-AF65-F5344CB8AC3E}">
        <p14:creationId xmlns:p14="http://schemas.microsoft.com/office/powerpoint/2010/main" val="297228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p:cNvPicPr>
          <p:nvPr>
            <p:ph idx="1"/>
          </p:nvPr>
        </p:nvPicPr>
        <p:blipFill rotWithShape="1">
          <a:blip r:embed="rId2"/>
          <a:srcRect l="2941" t="13439" r="20860" b="21254"/>
          <a:stretch/>
        </p:blipFill>
        <p:spPr bwMode="auto">
          <a:xfrm>
            <a:off x="1163902" y="781827"/>
            <a:ext cx="9864196" cy="51531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6615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algn="just"/>
            <a:r>
              <a:rPr lang="en-GB" b="1" dirty="0">
                <a:latin typeface="Letter-join Print Plus 3" panose="02000805000000020003" pitchFamily="50" charset="0"/>
              </a:rPr>
              <a:t>Blending - </a:t>
            </a:r>
            <a:r>
              <a:rPr lang="en-GB" dirty="0">
                <a:latin typeface="Letter-join Print Plus 3" panose="02000805000000020003" pitchFamily="50" charset="0"/>
              </a:rPr>
              <a:t>Blending is the skill of joining sounds together to read words. Children are taught to say the separate sounds in a word and to then blend them together to decode the word.</a:t>
            </a:r>
          </a:p>
          <a:p>
            <a:pPr algn="just"/>
            <a:r>
              <a:rPr lang="en-GB" b="1" dirty="0">
                <a:latin typeface="Letter-join Print Plus 3" panose="02000805000000020003" pitchFamily="50" charset="0"/>
              </a:rPr>
              <a:t>Segmenting - </a:t>
            </a:r>
            <a:r>
              <a:rPr lang="en-GB" dirty="0">
                <a:latin typeface="Letter-join Print Plus 3" panose="02000805000000020003" pitchFamily="50" charset="0"/>
              </a:rPr>
              <a:t>Segmenting is the opposite of blending. Children are taught to segment a word into its separate sounds in order to spell it.</a:t>
            </a:r>
          </a:p>
          <a:p>
            <a:pPr algn="just"/>
            <a:r>
              <a:rPr lang="en-GB" b="1" dirty="0">
                <a:latin typeface="Letter-join Print Plus 3" panose="02000805000000020003" pitchFamily="50" charset="0"/>
              </a:rPr>
              <a:t>Common Exception Words </a:t>
            </a:r>
            <a:r>
              <a:rPr lang="en-GB" dirty="0">
                <a:latin typeface="Letter-join Print Plus 3" panose="02000805000000020003" pitchFamily="50" charset="0"/>
              </a:rPr>
              <a:t>– Words that cannot be easily decoded e.g. the, said, have.</a:t>
            </a:r>
          </a:p>
        </p:txBody>
      </p:sp>
    </p:spTree>
    <p:extLst>
      <p:ext uri="{BB962C8B-B14F-4D97-AF65-F5344CB8AC3E}">
        <p14:creationId xmlns:p14="http://schemas.microsoft.com/office/powerpoint/2010/main" val="2757392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GB" dirty="0"/>
              <a:t>                   Phases</a:t>
            </a:r>
          </a:p>
        </p:txBody>
      </p:sp>
      <p:sp>
        <p:nvSpPr>
          <p:cNvPr id="3" name="Content Placeholder 2"/>
          <p:cNvSpPr>
            <a:spLocks noGrp="1"/>
          </p:cNvSpPr>
          <p:nvPr>
            <p:ph idx="1"/>
          </p:nvPr>
        </p:nvSpPr>
        <p:spPr>
          <a:xfrm>
            <a:off x="838200" y="2315153"/>
            <a:ext cx="10515600" cy="4351338"/>
          </a:xfrm>
        </p:spPr>
        <p:txBody>
          <a:bodyPr/>
          <a:lstStyle/>
          <a:p>
            <a:pPr algn="just"/>
            <a:r>
              <a:rPr lang="en-GB" b="1" dirty="0">
                <a:latin typeface="Letter-join Print Plus 3" panose="02000805000000020003" pitchFamily="50" charset="0"/>
              </a:rPr>
              <a:t>There are 5 phases.</a:t>
            </a:r>
          </a:p>
          <a:p>
            <a:pPr algn="just"/>
            <a:r>
              <a:rPr lang="en-GB" b="1" dirty="0">
                <a:latin typeface="Letter-join Print Plus 3" panose="02000805000000020003" pitchFamily="50" charset="0"/>
              </a:rPr>
              <a:t>The phonic phases are taught in different year groups and children are supported to keep up through interventions. ‘Keep up, not catch up’.</a:t>
            </a:r>
          </a:p>
          <a:p>
            <a:pPr algn="just"/>
            <a:r>
              <a:rPr lang="en-GB" b="1" dirty="0">
                <a:latin typeface="Letter-join Print Plus 3" panose="02000805000000020003" pitchFamily="50" charset="0"/>
              </a:rPr>
              <a:t>It is taught as a whole class approach.</a:t>
            </a:r>
          </a:p>
          <a:p>
            <a:endParaRPr lang="en-GB" dirty="0"/>
          </a:p>
        </p:txBody>
      </p:sp>
      <p:pic>
        <p:nvPicPr>
          <p:cNvPr id="8" name="Picture 7"/>
          <p:cNvPicPr>
            <a:picLocks noChangeAspect="1"/>
          </p:cNvPicPr>
          <p:nvPr/>
        </p:nvPicPr>
        <p:blipFill>
          <a:blip r:embed="rId3"/>
          <a:stretch>
            <a:fillRect/>
          </a:stretch>
        </p:blipFill>
        <p:spPr>
          <a:xfrm>
            <a:off x="1330206" y="230188"/>
            <a:ext cx="1884107" cy="1414232"/>
          </a:xfrm>
          <a:prstGeom prst="rect">
            <a:avLst/>
          </a:prstGeom>
        </p:spPr>
      </p:pic>
    </p:spTree>
    <p:extLst>
      <p:ext uri="{BB962C8B-B14F-4D97-AF65-F5344CB8AC3E}">
        <p14:creationId xmlns:p14="http://schemas.microsoft.com/office/powerpoint/2010/main" val="1399451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3739" y="1144347"/>
            <a:ext cx="6739778" cy="1384943"/>
          </a:xfrm>
        </p:spPr>
        <p:txBody>
          <a:bodyPr/>
          <a:lstStyle/>
          <a:p>
            <a:pPr algn="ctr"/>
            <a:r>
              <a:rPr lang="en-US" dirty="0">
                <a:solidFill>
                  <a:srgbClr val="FF0000"/>
                </a:solidFill>
                <a:latin typeface="Century Gothic"/>
                <a:cs typeface="Century Gothic"/>
              </a:rPr>
              <a:t>Stretchy sounds</a:t>
            </a:r>
            <a:br>
              <a:rPr lang="en-US" dirty="0">
                <a:solidFill>
                  <a:srgbClr val="FF0000"/>
                </a:solidFill>
                <a:latin typeface="Century Gothic"/>
                <a:cs typeface="Century Gothic"/>
              </a:rPr>
            </a:br>
            <a:r>
              <a:rPr lang="en-US" dirty="0">
                <a:solidFill>
                  <a:srgbClr val="FF0000"/>
                </a:solidFill>
                <a:latin typeface="Century Gothic"/>
                <a:cs typeface="Century Gothic"/>
              </a:rPr>
              <a:t> </a:t>
            </a:r>
          </a:p>
        </p:txBody>
      </p:sp>
      <p:sp>
        <p:nvSpPr>
          <p:cNvPr id="2" name="Content Placeholder 1"/>
          <p:cNvSpPr>
            <a:spLocks noGrp="1"/>
          </p:cNvSpPr>
          <p:nvPr>
            <p:ph idx="1"/>
          </p:nvPr>
        </p:nvSpPr>
        <p:spPr>
          <a:xfrm>
            <a:off x="4278209" y="2321493"/>
            <a:ext cx="7408862" cy="3451225"/>
          </a:xfrm>
        </p:spPr>
        <p:txBody>
          <a:bodyPr>
            <a:normAutofit/>
          </a:bodyPr>
          <a:lstStyle/>
          <a:p>
            <a:pPr algn="r"/>
            <a:r>
              <a:rPr lang="en-US" sz="3200" dirty="0">
                <a:solidFill>
                  <a:srgbClr val="FF0000"/>
                </a:solidFill>
                <a:latin typeface="SassoonPrimaryInfant" pitchFamily="2" charset="0"/>
              </a:rPr>
              <a:t>/</a:t>
            </a:r>
            <a:r>
              <a:rPr lang="en-US" sz="3200" dirty="0">
                <a:solidFill>
                  <a:srgbClr val="FF0000"/>
                </a:solidFill>
                <a:latin typeface="SassoonPrimaryInfant" pitchFamily="2" charset="0"/>
                <a:cs typeface="Century Gothic"/>
              </a:rPr>
              <a:t>f/, /l/,/m/,/n/,/r/,/s/,/v/,/z/,/sh/,</a:t>
            </a:r>
          </a:p>
          <a:p>
            <a:pPr marL="0" indent="0" algn="r">
              <a:buNone/>
            </a:pPr>
            <a:r>
              <a:rPr lang="en-US" sz="3200" dirty="0">
                <a:solidFill>
                  <a:srgbClr val="FF0000"/>
                </a:solidFill>
                <a:latin typeface="SassoonPrimaryInfant" pitchFamily="2" charset="0"/>
                <a:cs typeface="Century Gothic"/>
              </a:rPr>
              <a:t>  /th/,/ng/</a:t>
            </a:r>
          </a:p>
          <a:p>
            <a:pPr marL="0" indent="0" algn="r">
              <a:buNone/>
            </a:pPr>
            <a:endParaRPr lang="en-US" sz="3200" dirty="0">
              <a:latin typeface="SassoonPrimaryInfant" pitchFamily="2" charset="0"/>
            </a:endParaRPr>
          </a:p>
          <a:p>
            <a:pPr algn="r"/>
            <a:r>
              <a:rPr lang="en-US" sz="3200" dirty="0">
                <a:solidFill>
                  <a:srgbClr val="00B050"/>
                </a:solidFill>
                <a:latin typeface="SassoonPrimaryInfant" pitchFamily="2" charset="0"/>
                <a:cs typeface="Century Gothic"/>
              </a:rPr>
              <a:t>/b/,/k/,/d/,/g/,/h/,/j/,/p/,</a:t>
            </a:r>
          </a:p>
          <a:p>
            <a:pPr marL="0" indent="0" algn="r">
              <a:buNone/>
            </a:pPr>
            <a:r>
              <a:rPr lang="en-US" sz="3200" dirty="0">
                <a:solidFill>
                  <a:srgbClr val="00B050"/>
                </a:solidFill>
                <a:latin typeface="SassoonPrimaryInfant" pitchFamily="2" charset="0"/>
                <a:cs typeface="Century Gothic"/>
              </a:rPr>
              <a:t>  /qu/,/t/,/w/,/x/,/y/,/ch/,/a/,/e/,/i/,</a:t>
            </a:r>
          </a:p>
          <a:p>
            <a:pPr marL="0" indent="0" algn="r">
              <a:buNone/>
            </a:pPr>
            <a:r>
              <a:rPr lang="en-US" sz="3200" dirty="0">
                <a:solidFill>
                  <a:srgbClr val="00B050"/>
                </a:solidFill>
                <a:latin typeface="SassoonPrimaryInfant" pitchFamily="2" charset="0"/>
                <a:cs typeface="Century Gothic"/>
              </a:rPr>
              <a:t>   /o/,/u/</a:t>
            </a:r>
          </a:p>
          <a:p>
            <a:pPr algn="r"/>
            <a:endParaRPr lang="en-US" sz="3200" dirty="0">
              <a:latin typeface="Century Gothic"/>
              <a:cs typeface="Century Gothic"/>
            </a:endParaRPr>
          </a:p>
          <a:p>
            <a:pPr algn="r"/>
            <a:endParaRPr lang="en-US" sz="3200" dirty="0"/>
          </a:p>
          <a:p>
            <a:pPr algn="r"/>
            <a:endParaRPr lang="en-US" dirty="0"/>
          </a:p>
          <a:p>
            <a:pPr algn="r"/>
            <a:endParaRPr lang="en-US" dirty="0"/>
          </a:p>
          <a:p>
            <a:pPr algn="r"/>
            <a:endParaRPr lang="en-US" dirty="0"/>
          </a:p>
        </p:txBody>
      </p:sp>
      <p:pic>
        <p:nvPicPr>
          <p:cNvPr id="5" name="Picture 4"/>
          <p:cNvPicPr>
            <a:picLocks noChangeAspect="1"/>
          </p:cNvPicPr>
          <p:nvPr/>
        </p:nvPicPr>
        <p:blipFill>
          <a:blip r:embed="rId3"/>
          <a:stretch>
            <a:fillRect/>
          </a:stretch>
        </p:blipFill>
        <p:spPr>
          <a:xfrm>
            <a:off x="9418078" y="954257"/>
            <a:ext cx="1610006" cy="1207505"/>
          </a:xfrm>
          <a:prstGeom prst="rect">
            <a:avLst/>
          </a:prstGeom>
        </p:spPr>
      </p:pic>
      <p:pic>
        <p:nvPicPr>
          <p:cNvPr id="6" name="Picture 5"/>
          <p:cNvPicPr>
            <a:picLocks noChangeAspect="1"/>
          </p:cNvPicPr>
          <p:nvPr/>
        </p:nvPicPr>
        <p:blipFill>
          <a:blip r:embed="rId4"/>
          <a:stretch>
            <a:fillRect/>
          </a:stretch>
        </p:blipFill>
        <p:spPr>
          <a:xfrm>
            <a:off x="612231" y="4342116"/>
            <a:ext cx="2610613" cy="1335506"/>
          </a:xfrm>
          <a:prstGeom prst="rect">
            <a:avLst/>
          </a:prstGeom>
        </p:spPr>
      </p:pic>
      <p:sp>
        <p:nvSpPr>
          <p:cNvPr id="4" name="Rectangle 3"/>
          <p:cNvSpPr/>
          <p:nvPr/>
        </p:nvSpPr>
        <p:spPr>
          <a:xfrm>
            <a:off x="3365719" y="5464382"/>
            <a:ext cx="6096000" cy="646331"/>
          </a:xfrm>
          <a:prstGeom prst="rect">
            <a:avLst/>
          </a:prstGeom>
        </p:spPr>
        <p:txBody>
          <a:bodyPr>
            <a:spAutoFit/>
          </a:bodyPr>
          <a:lstStyle/>
          <a:p>
            <a:r>
              <a:rPr lang="en-GB" dirty="0">
                <a:solidFill>
                  <a:srgbClr val="00B050"/>
                </a:solidFill>
                <a:latin typeface="SassoonPrimaryInfant" pitchFamily="2" charset="0"/>
              </a:rPr>
              <a:t>These are clipped and pure. Helps to repeat the sound e.g </a:t>
            </a:r>
            <a:r>
              <a:rPr lang="en-GB" dirty="0" err="1">
                <a:solidFill>
                  <a:srgbClr val="00B050"/>
                </a:solidFill>
                <a:latin typeface="SassoonPrimaryInfant" pitchFamily="2" charset="0"/>
              </a:rPr>
              <a:t>bbbbb</a:t>
            </a:r>
            <a:endParaRPr lang="en-GB" dirty="0">
              <a:solidFill>
                <a:srgbClr val="00B050"/>
              </a:solidFill>
              <a:latin typeface="SassoonPrimaryInfant" pitchFamily="2" charset="0"/>
            </a:endParaRPr>
          </a:p>
        </p:txBody>
      </p:sp>
      <p:sp>
        <p:nvSpPr>
          <p:cNvPr id="7" name="Rectangle 6"/>
          <p:cNvSpPr/>
          <p:nvPr/>
        </p:nvSpPr>
        <p:spPr>
          <a:xfrm>
            <a:off x="1882231" y="3292773"/>
            <a:ext cx="2681226" cy="1200329"/>
          </a:xfrm>
          <a:prstGeom prst="rect">
            <a:avLst/>
          </a:prstGeom>
        </p:spPr>
        <p:txBody>
          <a:bodyPr wrap="square">
            <a:spAutoFit/>
          </a:bodyPr>
          <a:lstStyle/>
          <a:p>
            <a:pPr algn="ctr"/>
            <a:r>
              <a:rPr lang="en-US" sz="3600" dirty="0">
                <a:solidFill>
                  <a:srgbClr val="00B050"/>
                </a:solidFill>
                <a:latin typeface="Century Gothic"/>
                <a:cs typeface="Century Gothic"/>
              </a:rPr>
              <a:t>Bouncy sounds </a:t>
            </a:r>
          </a:p>
        </p:txBody>
      </p:sp>
      <p:sp>
        <p:nvSpPr>
          <p:cNvPr id="8" name="Rectangle 7"/>
          <p:cNvSpPr/>
          <p:nvPr/>
        </p:nvSpPr>
        <p:spPr>
          <a:xfrm>
            <a:off x="5014294" y="1816518"/>
            <a:ext cx="6096000" cy="369332"/>
          </a:xfrm>
          <a:prstGeom prst="rect">
            <a:avLst/>
          </a:prstGeom>
        </p:spPr>
        <p:txBody>
          <a:bodyPr>
            <a:spAutoFit/>
          </a:bodyPr>
          <a:lstStyle/>
          <a:p>
            <a:r>
              <a:rPr lang="en-GB" dirty="0" err="1">
                <a:solidFill>
                  <a:srgbClr val="FF0000"/>
                </a:solidFill>
                <a:latin typeface="SassoonPrimaryInfant" pitchFamily="2" charset="0"/>
              </a:rPr>
              <a:t>mmmmmm</a:t>
            </a:r>
            <a:r>
              <a:rPr lang="en-GB" dirty="0">
                <a:solidFill>
                  <a:srgbClr val="FF0000"/>
                </a:solidFill>
                <a:latin typeface="SassoonPrimaryInfant" pitchFamily="2" charset="0"/>
              </a:rPr>
              <a:t> not </a:t>
            </a:r>
            <a:r>
              <a:rPr lang="en-GB" dirty="0" err="1">
                <a:solidFill>
                  <a:srgbClr val="FF0000"/>
                </a:solidFill>
                <a:latin typeface="SassoonPrimaryInfant" pitchFamily="2" charset="0"/>
              </a:rPr>
              <a:t>muh</a:t>
            </a:r>
            <a:endParaRPr lang="en-GB" dirty="0">
              <a:solidFill>
                <a:srgbClr val="FF0000"/>
              </a:solidFill>
              <a:latin typeface="SassoonPrimaryInfant" pitchFamily="2" charset="0"/>
            </a:endParaRPr>
          </a:p>
        </p:txBody>
      </p:sp>
      <p:sp>
        <p:nvSpPr>
          <p:cNvPr id="9" name="Rectangle 8"/>
          <p:cNvSpPr/>
          <p:nvPr/>
        </p:nvSpPr>
        <p:spPr>
          <a:xfrm>
            <a:off x="612231" y="367126"/>
            <a:ext cx="9299790" cy="646331"/>
          </a:xfrm>
          <a:prstGeom prst="rect">
            <a:avLst/>
          </a:prstGeom>
        </p:spPr>
        <p:txBody>
          <a:bodyPr wrap="none">
            <a:spAutoFit/>
          </a:bodyPr>
          <a:lstStyle/>
          <a:p>
            <a:r>
              <a:rPr lang="en-GB" sz="3600" b="1" dirty="0">
                <a:latin typeface="Letter-join Print Plus 3" panose="02000805000000020003" pitchFamily="50" charset="0"/>
              </a:rPr>
              <a:t>Children taught to say the sounds correctly</a:t>
            </a:r>
          </a:p>
        </p:txBody>
      </p:sp>
      <p:pic>
        <p:nvPicPr>
          <p:cNvPr id="10" name="Picture 9"/>
          <p:cNvPicPr>
            <a:picLocks noChangeAspect="1"/>
          </p:cNvPicPr>
          <p:nvPr/>
        </p:nvPicPr>
        <p:blipFill>
          <a:blip r:embed="rId5"/>
          <a:stretch>
            <a:fillRect/>
          </a:stretch>
        </p:blipFill>
        <p:spPr>
          <a:xfrm>
            <a:off x="359874" y="1144347"/>
            <a:ext cx="2732490" cy="1711148"/>
          </a:xfrm>
          <a:prstGeom prst="rect">
            <a:avLst/>
          </a:prstGeom>
        </p:spPr>
      </p:pic>
      <p:pic>
        <p:nvPicPr>
          <p:cNvPr id="11" name="Picture 10"/>
          <p:cNvPicPr>
            <a:picLocks noChangeAspect="1"/>
          </p:cNvPicPr>
          <p:nvPr/>
        </p:nvPicPr>
        <p:blipFill>
          <a:blip r:embed="rId6"/>
          <a:stretch>
            <a:fillRect/>
          </a:stretch>
        </p:blipFill>
        <p:spPr>
          <a:xfrm>
            <a:off x="171525" y="2809261"/>
            <a:ext cx="5090601" cy="493819"/>
          </a:xfrm>
          <a:prstGeom prst="rect">
            <a:avLst/>
          </a:prstGeom>
        </p:spPr>
      </p:pic>
      <p:sp>
        <p:nvSpPr>
          <p:cNvPr id="12" name="Rectangle 11"/>
          <p:cNvSpPr/>
          <p:nvPr/>
        </p:nvSpPr>
        <p:spPr>
          <a:xfrm>
            <a:off x="1580652" y="6245924"/>
            <a:ext cx="9648821" cy="369332"/>
          </a:xfrm>
          <a:prstGeom prst="rect">
            <a:avLst/>
          </a:prstGeom>
        </p:spPr>
        <p:txBody>
          <a:bodyPr wrap="square">
            <a:spAutoFit/>
          </a:bodyPr>
          <a:lstStyle/>
          <a:p>
            <a:r>
              <a:rPr lang="en-GB" dirty="0">
                <a:latin typeface="Letter-join Print Plus 3" panose="02000805000000020003" pitchFamily="50" charset="0"/>
              </a:rPr>
              <a:t>Phonemes should be articulated clearly and precisely – watch out for the ‘schwa’!</a:t>
            </a:r>
          </a:p>
        </p:txBody>
      </p:sp>
    </p:spTree>
    <p:extLst>
      <p:ext uri="{BB962C8B-B14F-4D97-AF65-F5344CB8AC3E}">
        <p14:creationId xmlns:p14="http://schemas.microsoft.com/office/powerpoint/2010/main" val="1574706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lnSpcReduction="10000"/>
          </a:bodyPr>
          <a:lstStyle/>
          <a:p>
            <a:pPr algn="just"/>
            <a:r>
              <a:rPr lang="en-GB" dirty="0">
                <a:latin typeface="Letter-join Print Plus 3" panose="02000805000000020003" pitchFamily="50" charset="0"/>
              </a:rPr>
              <a:t>Phase 1- taught in Nursey. We will teach this phase to children who need it in FS2 and activities during continuous provision will support this phase too. Children learn to hear and say sounds, play with rhyme, rhythm &amp; alliteration and orally blend and segment.</a:t>
            </a:r>
          </a:p>
          <a:p>
            <a:pPr marL="0" indent="0" algn="just">
              <a:buNone/>
            </a:pPr>
            <a:endParaRPr lang="en-GB" dirty="0">
              <a:latin typeface="Letter-join Print Plus 3" panose="02000805000000020003" pitchFamily="50" charset="0"/>
            </a:endParaRPr>
          </a:p>
          <a:p>
            <a:pPr algn="just"/>
            <a:r>
              <a:rPr lang="en-GB" dirty="0">
                <a:latin typeface="Letter-join Print Plus 3" panose="02000805000000020003" pitchFamily="50" charset="0"/>
              </a:rPr>
              <a:t>Phase 2 – begins in FS2. The children learn</a:t>
            </a:r>
          </a:p>
          <a:p>
            <a:pPr marL="0" indent="0" algn="just">
              <a:buNone/>
            </a:pPr>
            <a:r>
              <a:rPr lang="en-GB" dirty="0">
                <a:latin typeface="Letter-join Print Plus 3" panose="02000805000000020003" pitchFamily="50" charset="0"/>
              </a:rPr>
              <a:t> 	s a t p </a:t>
            </a:r>
            <a:r>
              <a:rPr lang="en-GB" dirty="0" err="1">
                <a:latin typeface="Letter-join Print Plus 3" panose="02000805000000020003" pitchFamily="50" charset="0"/>
              </a:rPr>
              <a:t>i</a:t>
            </a:r>
            <a:r>
              <a:rPr lang="en-GB" dirty="0">
                <a:latin typeface="Letter-join Print Plus 3" panose="02000805000000020003" pitchFamily="50" charset="0"/>
              </a:rPr>
              <a:t> n m d g o c k e u r </a:t>
            </a:r>
            <a:r>
              <a:rPr lang="en-GB" dirty="0" err="1">
                <a:latin typeface="Letter-join Print Plus 3" panose="02000805000000020003" pitchFamily="50" charset="0"/>
              </a:rPr>
              <a:t>ck</a:t>
            </a:r>
            <a:r>
              <a:rPr lang="en-GB" dirty="0">
                <a:latin typeface="Letter-join Print Plus 3" panose="02000805000000020003" pitchFamily="50" charset="0"/>
              </a:rPr>
              <a:t> h f b l </a:t>
            </a:r>
            <a:r>
              <a:rPr lang="en-GB" dirty="0" err="1">
                <a:latin typeface="Letter-join Print Plus 3" panose="02000805000000020003" pitchFamily="50" charset="0"/>
              </a:rPr>
              <a:t>ss</a:t>
            </a:r>
            <a:r>
              <a:rPr lang="en-GB" dirty="0">
                <a:latin typeface="Letter-join Print Plus 3" panose="02000805000000020003" pitchFamily="50" charset="0"/>
              </a:rPr>
              <a:t> </a:t>
            </a:r>
            <a:r>
              <a:rPr lang="en-GB" dirty="0" err="1">
                <a:latin typeface="Letter-join Print Plus 3" panose="02000805000000020003" pitchFamily="50" charset="0"/>
              </a:rPr>
              <a:t>ll</a:t>
            </a:r>
            <a:r>
              <a:rPr lang="en-GB" dirty="0">
                <a:latin typeface="Letter-join Print Plus 3" panose="02000805000000020003" pitchFamily="50" charset="0"/>
              </a:rPr>
              <a:t> </a:t>
            </a:r>
            <a:r>
              <a:rPr lang="en-GB" dirty="0" err="1">
                <a:latin typeface="Letter-join Print Plus 3" panose="02000805000000020003" pitchFamily="50" charset="0"/>
              </a:rPr>
              <a:t>ff</a:t>
            </a:r>
            <a:endParaRPr lang="en-GB" dirty="0">
              <a:latin typeface="Letter-join Print Plus 3" panose="02000805000000020003" pitchFamily="50" charset="0"/>
            </a:endParaRPr>
          </a:p>
          <a:p>
            <a:pPr marL="0" indent="0" algn="just">
              <a:buNone/>
            </a:pPr>
            <a:r>
              <a:rPr lang="en-GB" dirty="0">
                <a:latin typeface="Letter-join Print Plus 3" panose="02000805000000020003" pitchFamily="50" charset="0"/>
              </a:rPr>
              <a:t> Each sound has an action and picture to help the children        remember the phoneme. The actions can be found on the school website.</a:t>
            </a:r>
          </a:p>
          <a:p>
            <a:endParaRPr lang="en-GB" dirty="0"/>
          </a:p>
        </p:txBody>
      </p:sp>
    </p:spTree>
    <p:extLst>
      <p:ext uri="{BB962C8B-B14F-4D97-AF65-F5344CB8AC3E}">
        <p14:creationId xmlns:p14="http://schemas.microsoft.com/office/powerpoint/2010/main" val="4286380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pPr algn="just"/>
            <a:r>
              <a:rPr lang="en-GB" dirty="0">
                <a:latin typeface="Letter-join Print Plus 3" panose="02000805000000020003" pitchFamily="50" charset="0"/>
              </a:rPr>
              <a:t>Phase 3 – teaches the children the rest of the phonemes including digraphs and </a:t>
            </a:r>
            <a:r>
              <a:rPr lang="en-GB" dirty="0" err="1">
                <a:latin typeface="Letter-join Print Plus 3" panose="02000805000000020003" pitchFamily="50" charset="0"/>
              </a:rPr>
              <a:t>trigraphs</a:t>
            </a:r>
            <a:r>
              <a:rPr lang="en-GB" dirty="0">
                <a:latin typeface="Letter-join Print Plus 3" panose="02000805000000020003" pitchFamily="50" charset="0"/>
              </a:rPr>
              <a:t>-</a:t>
            </a:r>
          </a:p>
          <a:p>
            <a:pPr marL="0" indent="0" algn="just">
              <a:buNone/>
            </a:pPr>
            <a:r>
              <a:rPr lang="en-GB" dirty="0">
                <a:latin typeface="Letter-join Print Plus 3" panose="02000805000000020003" pitchFamily="50" charset="0"/>
              </a:rPr>
              <a:t>	j v w x y z </a:t>
            </a:r>
            <a:r>
              <a:rPr lang="en-GB" dirty="0" err="1">
                <a:latin typeface="Letter-join Print Plus 3" panose="02000805000000020003" pitchFamily="50" charset="0"/>
              </a:rPr>
              <a:t>zz</a:t>
            </a:r>
            <a:r>
              <a:rPr lang="en-GB" dirty="0">
                <a:latin typeface="Letter-join Print Plus 3" panose="02000805000000020003" pitchFamily="50" charset="0"/>
              </a:rPr>
              <a:t> </a:t>
            </a:r>
            <a:r>
              <a:rPr lang="en-GB" dirty="0" err="1">
                <a:latin typeface="Letter-join Print Plus 3" panose="02000805000000020003" pitchFamily="50" charset="0"/>
              </a:rPr>
              <a:t>qu</a:t>
            </a:r>
            <a:r>
              <a:rPr lang="en-GB" dirty="0">
                <a:latin typeface="Letter-join Print Plus 3" panose="02000805000000020003" pitchFamily="50" charset="0"/>
              </a:rPr>
              <a:t> </a:t>
            </a:r>
            <a:r>
              <a:rPr lang="en-GB" dirty="0" err="1">
                <a:latin typeface="Letter-join Print Plus 3" panose="02000805000000020003" pitchFamily="50" charset="0"/>
              </a:rPr>
              <a:t>sh</a:t>
            </a:r>
            <a:r>
              <a:rPr lang="en-GB" dirty="0">
                <a:latin typeface="Letter-join Print Plus 3" panose="02000805000000020003" pitchFamily="50" charset="0"/>
              </a:rPr>
              <a:t> </a:t>
            </a:r>
            <a:r>
              <a:rPr lang="en-GB" dirty="0" err="1">
                <a:latin typeface="Letter-join Print Plus 3" panose="02000805000000020003" pitchFamily="50" charset="0"/>
              </a:rPr>
              <a:t>ch</a:t>
            </a:r>
            <a:r>
              <a:rPr lang="en-GB" dirty="0">
                <a:latin typeface="Letter-join Print Plus 3" panose="02000805000000020003" pitchFamily="50" charset="0"/>
              </a:rPr>
              <a:t> </a:t>
            </a:r>
            <a:r>
              <a:rPr lang="en-GB" dirty="0" err="1">
                <a:latin typeface="Letter-join Print Plus 3" panose="02000805000000020003" pitchFamily="50" charset="0"/>
              </a:rPr>
              <a:t>th</a:t>
            </a:r>
            <a:r>
              <a:rPr lang="en-GB" dirty="0">
                <a:latin typeface="Letter-join Print Plus 3" panose="02000805000000020003" pitchFamily="50" charset="0"/>
              </a:rPr>
              <a:t> ng ai </a:t>
            </a:r>
            <a:r>
              <a:rPr lang="en-GB" dirty="0" err="1">
                <a:latin typeface="Letter-join Print Plus 3" panose="02000805000000020003" pitchFamily="50" charset="0"/>
              </a:rPr>
              <a:t>ee</a:t>
            </a:r>
            <a:r>
              <a:rPr lang="en-GB" dirty="0">
                <a:latin typeface="Letter-join Print Plus 3" panose="02000805000000020003" pitchFamily="50" charset="0"/>
              </a:rPr>
              <a:t> </a:t>
            </a:r>
            <a:r>
              <a:rPr lang="en-GB" dirty="0" err="1">
                <a:latin typeface="Letter-join Print Plus 3" panose="02000805000000020003" pitchFamily="50" charset="0"/>
              </a:rPr>
              <a:t>igh</a:t>
            </a:r>
            <a:r>
              <a:rPr lang="en-GB" dirty="0">
                <a:latin typeface="Letter-join Print Plus 3" panose="02000805000000020003" pitchFamily="50" charset="0"/>
              </a:rPr>
              <a:t> </a:t>
            </a:r>
            <a:r>
              <a:rPr lang="en-GB" dirty="0" err="1">
                <a:latin typeface="Letter-join Print Plus 3" panose="02000805000000020003" pitchFamily="50" charset="0"/>
              </a:rPr>
              <a:t>oa</a:t>
            </a:r>
            <a:r>
              <a:rPr lang="en-GB" dirty="0">
                <a:latin typeface="Letter-join Print Plus 3" panose="02000805000000020003" pitchFamily="50" charset="0"/>
              </a:rPr>
              <a:t> </a:t>
            </a:r>
            <a:r>
              <a:rPr lang="en-GB" dirty="0" err="1">
                <a:latin typeface="Letter-join Print Plus 3" panose="02000805000000020003" pitchFamily="50" charset="0"/>
              </a:rPr>
              <a:t>oo</a:t>
            </a:r>
            <a:r>
              <a:rPr lang="en-GB" dirty="0">
                <a:latin typeface="Letter-join Print Plus 3" panose="02000805000000020003" pitchFamily="50" charset="0"/>
              </a:rPr>
              <a:t> </a:t>
            </a:r>
            <a:r>
              <a:rPr lang="en-GB" dirty="0" err="1">
                <a:latin typeface="Letter-join Print Plus 3" panose="02000805000000020003" pitchFamily="50" charset="0"/>
              </a:rPr>
              <a:t>oo</a:t>
            </a:r>
            <a:r>
              <a:rPr lang="en-GB" dirty="0">
                <a:latin typeface="Letter-join Print Plus 3" panose="02000805000000020003" pitchFamily="50" charset="0"/>
              </a:rPr>
              <a:t> </a:t>
            </a:r>
            <a:r>
              <a:rPr lang="en-GB" dirty="0" err="1">
                <a:latin typeface="Letter-join Print Plus 3" panose="02000805000000020003" pitchFamily="50" charset="0"/>
              </a:rPr>
              <a:t>ar</a:t>
            </a:r>
            <a:r>
              <a:rPr lang="en-GB" dirty="0">
                <a:latin typeface="Letter-join Print Plus 3" panose="02000805000000020003" pitchFamily="50" charset="0"/>
              </a:rPr>
              <a:t> or </a:t>
            </a:r>
            <a:r>
              <a:rPr lang="en-GB" dirty="0" err="1">
                <a:latin typeface="Letter-join Print Plus 3" panose="02000805000000020003" pitchFamily="50" charset="0"/>
              </a:rPr>
              <a:t>ur</a:t>
            </a:r>
            <a:r>
              <a:rPr lang="en-GB" dirty="0">
                <a:latin typeface="Letter-join Print Plus 3" panose="02000805000000020003" pitchFamily="50" charset="0"/>
              </a:rPr>
              <a:t> 	ow oi	ear air </a:t>
            </a:r>
            <a:r>
              <a:rPr lang="en-GB" dirty="0" err="1">
                <a:latin typeface="Letter-join Print Plus 3" panose="02000805000000020003" pitchFamily="50" charset="0"/>
              </a:rPr>
              <a:t>ure</a:t>
            </a:r>
            <a:r>
              <a:rPr lang="en-GB" dirty="0">
                <a:latin typeface="Letter-join Print Plus 3" panose="02000805000000020003" pitchFamily="50" charset="0"/>
              </a:rPr>
              <a:t> </a:t>
            </a:r>
            <a:r>
              <a:rPr lang="en-GB" dirty="0" err="1">
                <a:latin typeface="Letter-join Print Plus 3" panose="02000805000000020003" pitchFamily="50" charset="0"/>
              </a:rPr>
              <a:t>er</a:t>
            </a:r>
            <a:r>
              <a:rPr lang="en-GB" dirty="0">
                <a:latin typeface="Letter-join Print Plus 3" panose="02000805000000020003" pitchFamily="50" charset="0"/>
              </a:rPr>
              <a:t> </a:t>
            </a:r>
          </a:p>
          <a:p>
            <a:pPr marL="0" indent="0" algn="just">
              <a:buNone/>
            </a:pPr>
            <a:endParaRPr lang="en-GB" dirty="0">
              <a:latin typeface="Letter-join Print Plus 3" panose="02000805000000020003" pitchFamily="50" charset="0"/>
            </a:endParaRPr>
          </a:p>
          <a:p>
            <a:pPr algn="just"/>
            <a:r>
              <a:rPr lang="en-GB" dirty="0">
                <a:latin typeface="Letter-join Print Plus 3" panose="02000805000000020003" pitchFamily="50" charset="0"/>
              </a:rPr>
              <a:t>Phase 4 – teaches the children to use the graphemes they know to blend and segment words with 4 or 5 phoneme, and longer words that can be chunked to read e.g. desktop – desk/top. This phase is revised in the Autumn term of Year 1. Year 1 NC requirements are taught here too e.g. reading contractions (isn’t, doesn’t), adding the prefix un- to verbs, adding the suffix –</a:t>
            </a:r>
            <a:r>
              <a:rPr lang="en-GB" dirty="0" err="1">
                <a:latin typeface="Letter-join Print Plus 3" panose="02000805000000020003" pitchFamily="50" charset="0"/>
              </a:rPr>
              <a:t>ed</a:t>
            </a:r>
            <a:r>
              <a:rPr lang="en-GB" dirty="0">
                <a:latin typeface="Letter-join Print Plus 3" panose="02000805000000020003" pitchFamily="50" charset="0"/>
              </a:rPr>
              <a:t> to verbs.</a:t>
            </a:r>
          </a:p>
        </p:txBody>
      </p:sp>
    </p:spTree>
    <p:extLst>
      <p:ext uri="{BB962C8B-B14F-4D97-AF65-F5344CB8AC3E}">
        <p14:creationId xmlns:p14="http://schemas.microsoft.com/office/powerpoint/2010/main" val="3580759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Content Placeholder 2"/>
          <p:cNvSpPr>
            <a:spLocks noGrp="1"/>
          </p:cNvSpPr>
          <p:nvPr>
            <p:ph idx="1"/>
          </p:nvPr>
        </p:nvSpPr>
        <p:spPr/>
        <p:txBody>
          <a:bodyPr>
            <a:normAutofit/>
          </a:bodyPr>
          <a:lstStyle/>
          <a:p>
            <a:pPr algn="just"/>
            <a:r>
              <a:rPr lang="en-GB" dirty="0">
                <a:latin typeface="Letter-join Print Plus 3" panose="02000805000000020003" pitchFamily="50" charset="0"/>
              </a:rPr>
              <a:t>Phase 5 – begins in Year 1 and continues in to the Autumn term of Year 2. It teaches the children the alternative grapheme for the 42 phonemes they know. Year 1 NC requirements are continued here.</a:t>
            </a:r>
          </a:p>
          <a:p>
            <a:pPr marL="0" indent="0" algn="just">
              <a:buNone/>
            </a:pPr>
            <a:r>
              <a:rPr lang="en-GB" dirty="0">
                <a:latin typeface="Letter-join Print Plus 3" panose="02000805000000020003" pitchFamily="50" charset="0"/>
              </a:rPr>
              <a:t> </a:t>
            </a:r>
            <a:r>
              <a:rPr lang="pt-BR" dirty="0">
                <a:latin typeface="Letter-join Print Plus 3" panose="02000805000000020003" pitchFamily="50" charset="0"/>
              </a:rPr>
              <a:t>5a - ay ou ie ea nk oy ir ue ue ph aw ew wh au oe ey tch a-e        e-e i-e o-e u-e u-e</a:t>
            </a:r>
          </a:p>
          <a:p>
            <a:pPr algn="just"/>
            <a:r>
              <a:rPr lang="pt-BR" dirty="0">
                <a:latin typeface="Letter-join Print Plus 3" panose="02000805000000020003" pitchFamily="50" charset="0"/>
              </a:rPr>
              <a:t>5b – alternative pronunciations for graphemes – a e i o u ow ea er ou y ch c </a:t>
            </a:r>
            <a:r>
              <a:rPr lang="pt-BR">
                <a:latin typeface="Letter-join Print Plus 3" panose="02000805000000020003" pitchFamily="50" charset="0"/>
              </a:rPr>
              <a:t>g ey ie</a:t>
            </a:r>
            <a:endParaRPr lang="pt-BR" dirty="0">
              <a:latin typeface="Letter-join Print Plus 3" panose="02000805000000020003" pitchFamily="50" charset="0"/>
            </a:endParaRPr>
          </a:p>
          <a:p>
            <a:pPr algn="just"/>
            <a:r>
              <a:rPr lang="pt-BR" dirty="0">
                <a:latin typeface="Letter-join Print Plus 3" panose="02000805000000020003" pitchFamily="50" charset="0"/>
              </a:rPr>
              <a:t>5c – alternative graphemes for these phonemes – ch j m n r s z u i ear ar air or ur oo ai ee igh oa oo oo sh</a:t>
            </a:r>
            <a:endParaRPr lang="en-GB" dirty="0">
              <a:latin typeface="Letter-join Print Plus 3" panose="02000805000000020003" pitchFamily="50" charset="0"/>
            </a:endParaRPr>
          </a:p>
        </p:txBody>
      </p:sp>
      <p:sp>
        <p:nvSpPr>
          <p:cNvPr id="5" name="TextBox 4"/>
          <p:cNvSpPr txBox="1"/>
          <p:nvPr/>
        </p:nvSpPr>
        <p:spPr>
          <a:xfrm>
            <a:off x="2927926" y="5992297"/>
            <a:ext cx="6714837" cy="369332"/>
          </a:xfrm>
          <a:prstGeom prst="rect">
            <a:avLst/>
          </a:prstGeom>
          <a:noFill/>
        </p:spPr>
        <p:txBody>
          <a:bodyPr wrap="square" rtlCol="0">
            <a:spAutoFit/>
          </a:bodyPr>
          <a:lstStyle/>
          <a:p>
            <a:r>
              <a:rPr lang="en-GB" dirty="0">
                <a:latin typeface="Letter-join Print Plus 3" panose="02000805000000020003" pitchFamily="50" charset="0"/>
              </a:rPr>
              <a:t>See the school website for the ULS progression grid</a:t>
            </a:r>
          </a:p>
        </p:txBody>
      </p:sp>
    </p:spTree>
    <p:extLst>
      <p:ext uri="{BB962C8B-B14F-4D97-AF65-F5344CB8AC3E}">
        <p14:creationId xmlns:p14="http://schemas.microsoft.com/office/powerpoint/2010/main" val="3783303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stretch>
            <a:fillRect/>
          </a:stretch>
        </p:blipFill>
        <p:spPr>
          <a:xfrm>
            <a:off x="1466079" y="687059"/>
            <a:ext cx="9674577" cy="5457067"/>
          </a:xfrm>
          <a:prstGeom prst="rect">
            <a:avLst/>
          </a:prstGeom>
        </p:spPr>
      </p:pic>
    </p:spTree>
    <p:extLst>
      <p:ext uri="{BB962C8B-B14F-4D97-AF65-F5344CB8AC3E}">
        <p14:creationId xmlns:p14="http://schemas.microsoft.com/office/powerpoint/2010/main" val="1935924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etter-join Print Plus 3" panose="02000805000000020003" pitchFamily="50" charset="0"/>
              </a:rPr>
              <a:t>Blending - sound buttons</a:t>
            </a:r>
          </a:p>
        </p:txBody>
      </p:sp>
      <p:sp>
        <p:nvSpPr>
          <p:cNvPr id="3" name="Content Placeholder 2"/>
          <p:cNvSpPr>
            <a:spLocks noGrp="1"/>
          </p:cNvSpPr>
          <p:nvPr>
            <p:ph idx="1"/>
          </p:nvPr>
        </p:nvSpPr>
        <p:spPr/>
        <p:txBody>
          <a:bodyPr/>
          <a:lstStyle/>
          <a:p>
            <a:r>
              <a:rPr lang="en-GB" dirty="0">
                <a:latin typeface="Letter-join Print Plus 3" panose="02000805000000020003" pitchFamily="50" charset="0"/>
              </a:rPr>
              <a:t>We put sound buttons under the grapheme (the letter or the letters that make that sound) and then tap the buttons to blend the sounds together to read the word e.g. </a:t>
            </a:r>
          </a:p>
        </p:txBody>
      </p:sp>
      <p:pic>
        <p:nvPicPr>
          <p:cNvPr id="4" name="Picture 3"/>
          <p:cNvPicPr/>
          <p:nvPr/>
        </p:nvPicPr>
        <p:blipFill rotWithShape="1">
          <a:blip r:embed="rId3"/>
          <a:srcRect l="34700" t="38106" r="23687" b="41505"/>
          <a:stretch/>
        </p:blipFill>
        <p:spPr bwMode="auto">
          <a:xfrm>
            <a:off x="3924901" y="3333549"/>
            <a:ext cx="5010551" cy="1848051"/>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28A0092B-C50C-407E-A947-70E740481C1C}">
                <a14:useLocalDpi xmlns:a14="http://schemas.microsoft.com/office/drawing/2010/main" val="0"/>
              </a:ext>
            </a:extLst>
          </a:blip>
          <a:srcRect l="42012" t="71853" r="49080" b="15147"/>
          <a:stretch/>
        </p:blipFill>
        <p:spPr bwMode="auto">
          <a:xfrm>
            <a:off x="5311255" y="5447005"/>
            <a:ext cx="2228534" cy="1242519"/>
          </a:xfrm>
          <a:prstGeom prst="rect">
            <a:avLst/>
          </a:prstGeom>
          <a:ln>
            <a:noFill/>
          </a:ln>
          <a:extLst>
            <a:ext uri="{53640926-AAD7-44D8-BBD7-CCE9431645EC}">
              <a14:shadowObscured xmlns:a14="http://schemas.microsoft.com/office/drawing/2010/main"/>
            </a:ext>
          </a:extLst>
        </p:spPr>
      </p:pic>
      <p:sp>
        <p:nvSpPr>
          <p:cNvPr id="6" name="Oval 5"/>
          <p:cNvSpPr/>
          <p:nvPr/>
        </p:nvSpPr>
        <p:spPr>
          <a:xfrm>
            <a:off x="5504875" y="6239280"/>
            <a:ext cx="166254" cy="1939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a:stretch>
            <a:fillRect/>
          </a:stretch>
        </p:blipFill>
        <p:spPr>
          <a:xfrm>
            <a:off x="5827800" y="6235086"/>
            <a:ext cx="176799" cy="207282"/>
          </a:xfrm>
          <a:prstGeom prst="rect">
            <a:avLst/>
          </a:prstGeom>
        </p:spPr>
      </p:pic>
      <p:pic>
        <p:nvPicPr>
          <p:cNvPr id="8" name="Picture 7"/>
          <p:cNvPicPr>
            <a:picLocks noChangeAspect="1"/>
          </p:cNvPicPr>
          <p:nvPr/>
        </p:nvPicPr>
        <p:blipFill>
          <a:blip r:embed="rId5"/>
          <a:stretch>
            <a:fillRect/>
          </a:stretch>
        </p:blipFill>
        <p:spPr>
          <a:xfrm>
            <a:off x="6639595" y="6235086"/>
            <a:ext cx="176799" cy="207282"/>
          </a:xfrm>
          <a:prstGeom prst="rect">
            <a:avLst/>
          </a:prstGeom>
        </p:spPr>
      </p:pic>
    </p:spTree>
    <p:extLst>
      <p:ext uri="{BB962C8B-B14F-4D97-AF65-F5344CB8AC3E}">
        <p14:creationId xmlns:p14="http://schemas.microsoft.com/office/powerpoint/2010/main" val="1559032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Daily Phonic Lessons</a:t>
            </a:r>
          </a:p>
        </p:txBody>
      </p:sp>
      <p:sp>
        <p:nvSpPr>
          <p:cNvPr id="3" name="Content Placeholder 2"/>
          <p:cNvSpPr>
            <a:spLocks noGrp="1"/>
          </p:cNvSpPr>
          <p:nvPr>
            <p:ph idx="1"/>
          </p:nvPr>
        </p:nvSpPr>
        <p:spPr/>
        <p:txBody>
          <a:bodyPr>
            <a:normAutofit fontScale="70000" lnSpcReduction="20000"/>
          </a:bodyPr>
          <a:lstStyle/>
          <a:p>
            <a:r>
              <a:rPr lang="en-GB" dirty="0">
                <a:latin typeface="Letter-join Print Plus 3" panose="02000805000000020003" pitchFamily="50" charset="0"/>
              </a:rPr>
              <a:t>Takes place during the morning for 25 minutes.</a:t>
            </a:r>
          </a:p>
          <a:p>
            <a:r>
              <a:rPr lang="en-GB" dirty="0">
                <a:latin typeface="Letter-join Print Plus 3" panose="02000805000000020003" pitchFamily="50" charset="0"/>
              </a:rPr>
              <a:t>Lessons consists of:-</a:t>
            </a:r>
          </a:p>
          <a:p>
            <a:pPr marL="0" indent="0">
              <a:buNone/>
            </a:pPr>
            <a:endParaRPr lang="en-GB" dirty="0">
              <a:latin typeface="Letter-join Print Plus 3" panose="02000805000000020003" pitchFamily="50" charset="0"/>
            </a:endParaRPr>
          </a:p>
          <a:p>
            <a:pPr marL="0" indent="0">
              <a:buNone/>
            </a:pPr>
            <a:r>
              <a:rPr lang="en-GB" dirty="0">
                <a:latin typeface="Letter-join Print Plus 3" panose="02000805000000020003" pitchFamily="50" charset="0"/>
              </a:rPr>
              <a:t>	Revisit and review – flashcard previous phonemes</a:t>
            </a:r>
          </a:p>
          <a:p>
            <a:pPr marL="0" indent="0">
              <a:buNone/>
            </a:pPr>
            <a:endParaRPr lang="en-GB" dirty="0">
              <a:latin typeface="Letter-join Print Plus 3" panose="02000805000000020003" pitchFamily="50" charset="0"/>
            </a:endParaRPr>
          </a:p>
          <a:p>
            <a:pPr marL="0" indent="0">
              <a:buNone/>
            </a:pPr>
            <a:r>
              <a:rPr lang="en-GB" dirty="0">
                <a:latin typeface="Letter-join Print Plus 3" panose="02000805000000020003" pitchFamily="50" charset="0"/>
              </a:rPr>
              <a:t>	Teach – teach new sound</a:t>
            </a:r>
          </a:p>
          <a:p>
            <a:pPr marL="0" indent="0">
              <a:buNone/>
            </a:pPr>
            <a:endParaRPr lang="en-GB" dirty="0">
              <a:latin typeface="Letter-join Print Plus 3" panose="02000805000000020003" pitchFamily="50" charset="0"/>
            </a:endParaRPr>
          </a:p>
          <a:p>
            <a:pPr marL="0" indent="0">
              <a:buNone/>
            </a:pPr>
            <a:r>
              <a:rPr lang="en-GB" dirty="0">
                <a:latin typeface="Letter-join Print Plus 3" panose="02000805000000020003" pitchFamily="50" charset="0"/>
              </a:rPr>
              <a:t>	Practise – practise using the new phoneme, reading words or writing words with the 	new phoneme in</a:t>
            </a:r>
          </a:p>
          <a:p>
            <a:pPr marL="0" indent="0">
              <a:buNone/>
            </a:pPr>
            <a:endParaRPr lang="en-GB" dirty="0">
              <a:latin typeface="Letter-join Print Plus 3" panose="02000805000000020003" pitchFamily="50" charset="0"/>
            </a:endParaRPr>
          </a:p>
          <a:p>
            <a:pPr marL="0" indent="0">
              <a:buNone/>
            </a:pPr>
            <a:r>
              <a:rPr lang="en-GB" dirty="0">
                <a:latin typeface="Letter-join Print Plus 3" panose="02000805000000020003" pitchFamily="50" charset="0"/>
              </a:rPr>
              <a:t>	Apply - apply in to a situation either reading or writing sentences</a:t>
            </a:r>
          </a:p>
          <a:p>
            <a:pPr marL="0" indent="0">
              <a:buNone/>
            </a:pPr>
            <a:endParaRPr lang="en-GB" dirty="0">
              <a:latin typeface="Letter-join Print Plus 3" panose="02000805000000020003" pitchFamily="50" charset="0"/>
            </a:endParaRPr>
          </a:p>
          <a:p>
            <a:r>
              <a:rPr lang="en-GB" dirty="0">
                <a:latin typeface="Letter-join Print Plus 3" panose="02000805000000020003" pitchFamily="50" charset="0"/>
              </a:rPr>
              <a:t>Common exception words are taught during the daily sessions, either read or spelt.</a:t>
            </a:r>
          </a:p>
          <a:p>
            <a:pPr marL="0" indent="0">
              <a:buNone/>
            </a:pPr>
            <a:endParaRPr lang="en-GB" dirty="0">
              <a:latin typeface="Letter-join Print Plus 3" panose="02000805000000020003" pitchFamily="50" charset="0"/>
            </a:endParaRPr>
          </a:p>
        </p:txBody>
      </p:sp>
      <p:sp>
        <p:nvSpPr>
          <p:cNvPr id="6" name="TextBox 5"/>
          <p:cNvSpPr txBox="1"/>
          <p:nvPr/>
        </p:nvSpPr>
        <p:spPr>
          <a:xfrm>
            <a:off x="8268855" y="2184690"/>
            <a:ext cx="3833091" cy="1477328"/>
          </a:xfrm>
          <a:prstGeom prst="rect">
            <a:avLst/>
          </a:prstGeom>
          <a:noFill/>
        </p:spPr>
        <p:txBody>
          <a:bodyPr wrap="square" rtlCol="0">
            <a:spAutoFit/>
          </a:bodyPr>
          <a:lstStyle/>
          <a:p>
            <a:r>
              <a:rPr lang="en-GB" dirty="0">
                <a:latin typeface="Letter-join Print Plus 3" panose="02000805000000020003" pitchFamily="50" charset="0"/>
              </a:rPr>
              <a:t>For reading and blending, children should use the phonemes (sounds).</a:t>
            </a:r>
          </a:p>
          <a:p>
            <a:endParaRPr lang="en-GB" dirty="0">
              <a:latin typeface="Letter-join Print Plus 3" panose="02000805000000020003" pitchFamily="50" charset="0"/>
            </a:endParaRPr>
          </a:p>
          <a:p>
            <a:r>
              <a:rPr lang="en-GB" dirty="0">
                <a:latin typeface="Letter-join Print Plus 3" panose="02000805000000020003" pitchFamily="50" charset="0"/>
              </a:rPr>
              <a:t>For spelling, children should use letter names.</a:t>
            </a:r>
          </a:p>
        </p:txBody>
      </p:sp>
    </p:spTree>
    <p:extLst>
      <p:ext uri="{BB962C8B-B14F-4D97-AF65-F5344CB8AC3E}">
        <p14:creationId xmlns:p14="http://schemas.microsoft.com/office/powerpoint/2010/main" val="2358225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etter-join Print Plus 3" panose="02000805000000020003" pitchFamily="50" charset="0"/>
              </a:rPr>
              <a:t>Year 1 Phonics Screen Check</a:t>
            </a:r>
          </a:p>
        </p:txBody>
      </p:sp>
      <p:sp>
        <p:nvSpPr>
          <p:cNvPr id="3" name="Content Placeholder 2"/>
          <p:cNvSpPr>
            <a:spLocks noGrp="1"/>
          </p:cNvSpPr>
          <p:nvPr>
            <p:ph idx="1"/>
          </p:nvPr>
        </p:nvSpPr>
        <p:spPr/>
        <p:txBody>
          <a:bodyPr>
            <a:normAutofit fontScale="85000" lnSpcReduction="10000"/>
          </a:bodyPr>
          <a:lstStyle/>
          <a:p>
            <a:pPr algn="just"/>
            <a:r>
              <a:rPr lang="en-GB" dirty="0">
                <a:latin typeface="Letter-join Print Plus 3" panose="02000805000000020003" pitchFamily="50" charset="0"/>
              </a:rPr>
              <a:t>Children are assessed in school in September, December and March using previous Year 1 screening checks. </a:t>
            </a:r>
          </a:p>
          <a:p>
            <a:pPr algn="just"/>
            <a:r>
              <a:rPr lang="en-US" dirty="0">
                <a:latin typeface="Letter-join Print Plus 3" panose="02000805000000020003" pitchFamily="50" charset="0"/>
                <a:cs typeface="Century Gothic"/>
              </a:rPr>
              <a:t>We introduce monster words e.g. blit, pimms, blarb through our English Fast Four.</a:t>
            </a:r>
          </a:p>
          <a:p>
            <a:pPr algn="just"/>
            <a:r>
              <a:rPr lang="en-US" dirty="0">
                <a:latin typeface="Letter-join Print Plus 3" panose="02000805000000020003" pitchFamily="50" charset="0"/>
                <a:cs typeface="Century Gothic"/>
              </a:rPr>
              <a:t>There are 40 words to read- a mixture of monster words and real words. Children are told if the words are real or monster words. The children read one-to-one to the teacher. </a:t>
            </a:r>
          </a:p>
          <a:p>
            <a:pPr algn="just"/>
            <a:r>
              <a:rPr lang="en-US" dirty="0">
                <a:latin typeface="Letter-join Print Plus 3" panose="02000805000000020003" pitchFamily="50" charset="0"/>
                <a:cs typeface="Century Gothic"/>
              </a:rPr>
              <a:t>There is no time limit (usually takes between 4 and 9 minutes) and it takes place in a quiet area of school.</a:t>
            </a:r>
          </a:p>
          <a:p>
            <a:pPr algn="just"/>
            <a:r>
              <a:rPr lang="en-GB" dirty="0">
                <a:latin typeface="Letter-join Print Plus 3" panose="02000805000000020003" pitchFamily="50" charset="0"/>
              </a:rPr>
              <a:t>The statutory phonic screening check is in early June. Results are sent home with end of year reports.</a:t>
            </a:r>
          </a:p>
          <a:p>
            <a:pPr algn="just"/>
            <a:r>
              <a:rPr lang="en-GB" dirty="0">
                <a:latin typeface="Letter-join Print Plus 3" panose="02000805000000020003" pitchFamily="50" charset="0"/>
              </a:rPr>
              <a:t>If children do not reach the expected standard in Year 1, they will retake the test in the June of Year 2. They will have phonics interventions daily during Year 2. </a:t>
            </a: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674" y="134937"/>
            <a:ext cx="1225826" cy="1690688"/>
          </a:xfrm>
          <a:prstGeom prst="rect">
            <a:avLst/>
          </a:prstGeom>
        </p:spPr>
      </p:pic>
    </p:spTree>
    <p:extLst>
      <p:ext uri="{BB962C8B-B14F-4D97-AF65-F5344CB8AC3E}">
        <p14:creationId xmlns:p14="http://schemas.microsoft.com/office/powerpoint/2010/main" val="3521979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p:cNvPicPr>
          <p:nvPr>
            <p:ph idx="1"/>
          </p:nvPr>
        </p:nvPicPr>
        <p:blipFill rotWithShape="1">
          <a:blip r:embed="rId2"/>
          <a:srcRect l="17848" t="5599" r="31776" b="11178"/>
          <a:stretch/>
        </p:blipFill>
        <p:spPr bwMode="auto">
          <a:xfrm>
            <a:off x="2667808" y="365125"/>
            <a:ext cx="7011030" cy="60011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6238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stretch>
            <a:fillRect/>
          </a:stretch>
        </p:blipFill>
        <p:spPr>
          <a:xfrm>
            <a:off x="2487746" y="572914"/>
            <a:ext cx="7403880" cy="5467668"/>
          </a:xfrm>
          <a:prstGeom prst="rect">
            <a:avLst/>
          </a:prstGeom>
        </p:spPr>
      </p:pic>
    </p:spTree>
    <p:extLst>
      <p:ext uri="{BB962C8B-B14F-4D97-AF65-F5344CB8AC3E}">
        <p14:creationId xmlns:p14="http://schemas.microsoft.com/office/powerpoint/2010/main" val="398299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etter-join Print Plus 3" panose="02000805000000020003" pitchFamily="50" charset="0"/>
              </a:rPr>
              <a:t>And Finally . . .</a:t>
            </a:r>
          </a:p>
        </p:txBody>
      </p:sp>
      <p:pic>
        <p:nvPicPr>
          <p:cNvPr id="4" name="Content Placeholder 3"/>
          <p:cNvPicPr>
            <a:picLocks noGrp="1" noChangeAspect="1"/>
          </p:cNvPicPr>
          <p:nvPr>
            <p:ph idx="1"/>
          </p:nvPr>
        </p:nvPicPr>
        <p:blipFill>
          <a:blip r:embed="rId3"/>
          <a:stretch>
            <a:fillRect/>
          </a:stretch>
        </p:blipFill>
        <p:spPr>
          <a:xfrm>
            <a:off x="4407654" y="1404361"/>
            <a:ext cx="3636945" cy="4811712"/>
          </a:xfrm>
          <a:prstGeom prst="rect">
            <a:avLst/>
          </a:prstGeom>
        </p:spPr>
      </p:pic>
    </p:spTree>
    <p:extLst>
      <p:ext uri="{BB962C8B-B14F-4D97-AF65-F5344CB8AC3E}">
        <p14:creationId xmlns:p14="http://schemas.microsoft.com/office/powerpoint/2010/main" val="1095843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p:cNvPicPr>
          <p:nvPr>
            <p:ph idx="1"/>
          </p:nvPr>
        </p:nvPicPr>
        <p:blipFill rotWithShape="1">
          <a:blip r:embed="rId2"/>
          <a:srcRect t="7465" r="17712" b="12297"/>
          <a:stretch/>
        </p:blipFill>
        <p:spPr bwMode="auto">
          <a:xfrm>
            <a:off x="1508223" y="454025"/>
            <a:ext cx="8990124" cy="55068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1285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Best Reviewed Books of the Week Book Ma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665" y="408836"/>
            <a:ext cx="3952010" cy="18867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latin typeface="Letter-join Print Plus 3" panose="02000805000000020003" pitchFamily="50" charset="0"/>
              </a:rPr>
              <a:t>Developing the </a:t>
            </a:r>
            <a:r>
              <a:rPr lang="en-GB" dirty="0">
                <a:solidFill>
                  <a:schemeClr val="bg1"/>
                </a:solidFill>
                <a:latin typeface="Letter-join Print Plus 3" panose="02000805000000020003" pitchFamily="50" charset="0"/>
              </a:rPr>
              <a:t>Love of Reading</a:t>
            </a:r>
            <a:r>
              <a:rPr lang="en-GB" dirty="0">
                <a:latin typeface="Letter-join Print Plus 3" panose="02000805000000020003" pitchFamily="50" charset="0"/>
              </a:rPr>
              <a:t> at</a:t>
            </a:r>
            <a:endParaRPr lang="en-GB" dirty="0"/>
          </a:p>
        </p:txBody>
      </p:sp>
      <p:pic>
        <p:nvPicPr>
          <p:cNvPr id="4" name="Picture 2" descr="school logo MAR 201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227719" y="365125"/>
            <a:ext cx="1762383" cy="17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838200" y="2900508"/>
            <a:ext cx="10515600" cy="362036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a:buFont typeface="Arial" panose="020B0604020202020204" pitchFamily="34" charset="0"/>
              <a:buChar char="•"/>
            </a:pPr>
            <a:r>
              <a:rPr lang="en-GB" dirty="0">
                <a:latin typeface="Letter-join Print Plus 3" panose="02000805000000020003" pitchFamily="50" charset="0"/>
              </a:rPr>
              <a:t>daily story time sessions at 3pm</a:t>
            </a:r>
          </a:p>
          <a:p>
            <a:pPr marL="571500" indent="-571500" algn="just">
              <a:buFont typeface="Arial" panose="020B0604020202020204" pitchFamily="34" charset="0"/>
              <a:buChar char="•"/>
            </a:pPr>
            <a:r>
              <a:rPr lang="en-GB" dirty="0">
                <a:latin typeface="Letter-join Print Plus 3" panose="02000805000000020003" pitchFamily="50" charset="0"/>
              </a:rPr>
              <a:t>exciting and engaging books used as part of our curriculum</a:t>
            </a:r>
          </a:p>
          <a:p>
            <a:pPr marL="571500" indent="-571500" algn="just">
              <a:buFont typeface="Arial" panose="020B0604020202020204" pitchFamily="34" charset="0"/>
              <a:buChar char="•"/>
            </a:pPr>
            <a:r>
              <a:rPr lang="en-GB" dirty="0">
                <a:latin typeface="Letter-join Print Plus 3" panose="02000805000000020003" pitchFamily="50" charset="0"/>
              </a:rPr>
              <a:t>inviting book areas in every classroom</a:t>
            </a:r>
          </a:p>
          <a:p>
            <a:pPr marL="571500" indent="-571500" algn="just">
              <a:buFont typeface="Arial" panose="020B0604020202020204" pitchFamily="34" charset="0"/>
              <a:buChar char="•"/>
            </a:pPr>
            <a:r>
              <a:rPr lang="en-GB" dirty="0">
                <a:latin typeface="Letter-join Print Plus 3" panose="02000805000000020003" pitchFamily="50" charset="0"/>
              </a:rPr>
              <a:t>a school library</a:t>
            </a:r>
          </a:p>
          <a:p>
            <a:pPr marL="571500" indent="-571500" algn="just">
              <a:buFont typeface="Arial" panose="020B0604020202020204" pitchFamily="34" charset="0"/>
              <a:buChar char="•"/>
            </a:pPr>
            <a:r>
              <a:rPr lang="en-GB" dirty="0">
                <a:latin typeface="Letter-join Print Plus 3" panose="02000805000000020003" pitchFamily="50" charset="0"/>
              </a:rPr>
              <a:t>the Reading Race from Year 1 –Year 6</a:t>
            </a:r>
          </a:p>
          <a:p>
            <a:pPr marL="571500" indent="-571500" algn="just">
              <a:buFont typeface="Arial" panose="020B0604020202020204" pitchFamily="34" charset="0"/>
              <a:buChar char="•"/>
            </a:pPr>
            <a:r>
              <a:rPr lang="en-GB" dirty="0">
                <a:latin typeface="Letter-join Print Plus 3" panose="02000805000000020003" pitchFamily="50" charset="0"/>
              </a:rPr>
              <a:t>shared reading sessions from Year 1 to Year 6</a:t>
            </a:r>
          </a:p>
          <a:p>
            <a:pPr marL="571500" indent="-571500">
              <a:buFont typeface="Arial" panose="020B0604020202020204" pitchFamily="34" charset="0"/>
              <a:buChar char="•"/>
            </a:pPr>
            <a:endParaRPr lang="en-GB" dirty="0"/>
          </a:p>
          <a:p>
            <a:pPr marL="571500" indent="-571500">
              <a:buFont typeface="Arial" panose="020B0604020202020204" pitchFamily="34" charset="0"/>
              <a:buChar char="•"/>
            </a:pPr>
            <a:endParaRPr lang="en-GB" dirty="0"/>
          </a:p>
        </p:txBody>
      </p:sp>
    </p:spTree>
    <p:extLst>
      <p:ext uri="{BB962C8B-B14F-4D97-AF65-F5344CB8AC3E}">
        <p14:creationId xmlns:p14="http://schemas.microsoft.com/office/powerpoint/2010/main" val="257964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p:cNvPicPr>
          <p:nvPr>
            <p:ph idx="1"/>
          </p:nvPr>
        </p:nvPicPr>
        <p:blipFill rotWithShape="1">
          <a:blip r:embed="rId2"/>
          <a:srcRect l="9657" t="6720" r="27124" b="10788"/>
          <a:stretch/>
        </p:blipFill>
        <p:spPr bwMode="auto">
          <a:xfrm>
            <a:off x="1842129" y="365125"/>
            <a:ext cx="8663945" cy="60325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5602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etter-join Print Plus 3" panose="02000805000000020003" pitchFamily="50" charset="0"/>
              </a:rPr>
              <a:t>Reading in School</a:t>
            </a:r>
            <a:endParaRPr lang="en-GB" dirty="0"/>
          </a:p>
        </p:txBody>
      </p:sp>
      <p:sp>
        <p:nvSpPr>
          <p:cNvPr id="3" name="Content Placeholder 2"/>
          <p:cNvSpPr>
            <a:spLocks noGrp="1"/>
          </p:cNvSpPr>
          <p:nvPr>
            <p:ph idx="1"/>
          </p:nvPr>
        </p:nvSpPr>
        <p:spPr/>
        <p:txBody>
          <a:bodyPr>
            <a:normAutofit fontScale="62500" lnSpcReduction="20000"/>
          </a:bodyPr>
          <a:lstStyle/>
          <a:p>
            <a:pPr algn="just"/>
            <a:r>
              <a:rPr lang="en-GB" sz="4400" dirty="0">
                <a:latin typeface="Letter-join Print Plus 3" panose="02000805000000020003" pitchFamily="50" charset="0"/>
              </a:rPr>
              <a:t>Foundation Stage – daily whole class phonic sessions, individual reading, whole class shared reading from Spring term</a:t>
            </a:r>
          </a:p>
          <a:p>
            <a:pPr algn="just"/>
            <a:r>
              <a:rPr lang="en-GB" sz="4400" dirty="0">
                <a:latin typeface="Letter-join Print Plus 3" panose="02000805000000020003" pitchFamily="50" charset="0"/>
              </a:rPr>
              <a:t>Year 1 - daily whole class phonic sessions, individual reading, whole class shared reading</a:t>
            </a:r>
          </a:p>
          <a:p>
            <a:pPr algn="just"/>
            <a:r>
              <a:rPr lang="en-GB" sz="4400" dirty="0">
                <a:latin typeface="Letter-join Print Plus 3" panose="02000805000000020003" pitchFamily="50" charset="0"/>
              </a:rPr>
              <a:t>Year 2 - daily whole class phonic sessions for the Autumn term, individual reading, whole class shared reading including using VIPERS from the Spring term</a:t>
            </a:r>
          </a:p>
          <a:p>
            <a:pPr algn="just"/>
            <a:r>
              <a:rPr lang="en-GB" sz="4400" dirty="0">
                <a:latin typeface="Letter-join Print Plus 3" panose="02000805000000020003" pitchFamily="50" charset="0"/>
              </a:rPr>
              <a:t>Key Stage 2 – Whole class shared reading using VIPERS, individual reading</a:t>
            </a:r>
          </a:p>
          <a:p>
            <a:pPr algn="just"/>
            <a:endParaRPr lang="en-GB" sz="4400" dirty="0">
              <a:latin typeface="Letter-join Print Plus 3" panose="02000805000000020003" pitchFamily="50" charset="0"/>
            </a:endParaRPr>
          </a:p>
          <a:p>
            <a:pPr marL="0" indent="0" algn="just">
              <a:buNone/>
            </a:pPr>
            <a:r>
              <a:rPr lang="en-GB" sz="4400" b="1" dirty="0">
                <a:latin typeface="Letter-join Print Plus 3" panose="02000805000000020003" pitchFamily="50" charset="0"/>
              </a:rPr>
              <a:t>Decodable reading books match the phonic phases that are taught</a:t>
            </a:r>
          </a:p>
        </p:txBody>
      </p:sp>
      <p:pic>
        <p:nvPicPr>
          <p:cNvPr id="4" name="Picture 3" descr="Ransom Reading Stars Phonics: Phase 1 – BookLife"/>
          <p:cNvPicPr/>
          <p:nvPr/>
        </p:nvPicPr>
        <p:blipFill rotWithShape="1">
          <a:blip r:embed="rId2">
            <a:extLst>
              <a:ext uri="{28A0092B-C50C-407E-A947-70E740481C1C}">
                <a14:useLocalDpi xmlns:a14="http://schemas.microsoft.com/office/drawing/2010/main" val="0"/>
              </a:ext>
            </a:extLst>
          </a:blip>
          <a:srcRect l="12033" t="7487" r="7997" b="3739"/>
          <a:stretch/>
        </p:blipFill>
        <p:spPr bwMode="auto">
          <a:xfrm>
            <a:off x="5421313" y="77152"/>
            <a:ext cx="1741488" cy="1613536"/>
          </a:xfrm>
          <a:prstGeom prst="rect">
            <a:avLst/>
          </a:prstGeom>
          <a:noFill/>
          <a:ln>
            <a:noFill/>
          </a:ln>
          <a:extLst>
            <a:ext uri="{53640926-AAD7-44D8-BBD7-CCE9431645EC}">
              <a14:shadowObscured xmlns:a14="http://schemas.microsoft.com/office/drawing/2010/main"/>
            </a:ext>
          </a:extLst>
        </p:spPr>
      </p:pic>
      <p:pic>
        <p:nvPicPr>
          <p:cNvPr id="5" name="Picture 4" descr="The 100 best-ever children's books, as chosen by our readers"/>
          <p:cNvPicPr/>
          <p:nvPr/>
        </p:nvPicPr>
        <p:blipFill rotWithShape="1">
          <a:blip r:embed="rId3" cstate="print">
            <a:extLst>
              <a:ext uri="{28A0092B-C50C-407E-A947-70E740481C1C}">
                <a14:useLocalDpi xmlns:a14="http://schemas.microsoft.com/office/drawing/2010/main" val="0"/>
              </a:ext>
            </a:extLst>
          </a:blip>
          <a:srcRect l="3149" r="2382"/>
          <a:stretch/>
        </p:blipFill>
        <p:spPr bwMode="auto">
          <a:xfrm>
            <a:off x="7162801" y="236696"/>
            <a:ext cx="1571624" cy="12944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955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2657</Words>
  <Application>Microsoft Office PowerPoint</Application>
  <PresentationFormat>Widescreen</PresentationFormat>
  <Paragraphs>191</Paragraphs>
  <Slides>51</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Ashcan BB</vt:lpstr>
      <vt:lpstr>Calibri</vt:lpstr>
      <vt:lpstr>Calibri Light</vt:lpstr>
      <vt:lpstr>Century Gothic</vt:lpstr>
      <vt:lpstr>Comic Sans MS</vt:lpstr>
      <vt:lpstr>Letter-join Print Plus 3</vt:lpstr>
      <vt:lpstr>SassoonPrimaryInfant</vt:lpstr>
      <vt:lpstr>Office Theme</vt:lpstr>
      <vt:lpstr>Parent Information – Reading &amp; Phonics </vt:lpstr>
      <vt:lpstr>Reading</vt:lpstr>
      <vt:lpstr>PowerPoint Presentation</vt:lpstr>
      <vt:lpstr>PowerPoint Presentation</vt:lpstr>
      <vt:lpstr>PowerPoint Presentation</vt:lpstr>
      <vt:lpstr>PowerPoint Presentation</vt:lpstr>
      <vt:lpstr>Developing the Love of Reading at</vt:lpstr>
      <vt:lpstr>PowerPoint Presentation</vt:lpstr>
      <vt:lpstr>Reading in School</vt:lpstr>
      <vt:lpstr>Shared Reading in School Year 1 &amp; Year 2 in the Autumn term (&amp; Foundation Stage from the Spring term)</vt:lpstr>
      <vt:lpstr>Shared Reading in School Year 2 from the Spring term  </vt:lpstr>
      <vt:lpstr>Yr2 VIPERS Progression Grid</vt:lpstr>
      <vt:lpstr>Reading at Home FS2 &amp; Year 1</vt:lpstr>
      <vt:lpstr>Reading at Home Year 2</vt:lpstr>
      <vt:lpstr>Book Talk question prompts to use when reading with your child</vt:lpstr>
      <vt:lpstr>PowerPoint Presentation</vt:lpstr>
      <vt:lpstr>What is emergent writing?</vt:lpstr>
      <vt:lpstr>Different stages of mark making and emergent writing: mark making</vt:lpstr>
      <vt:lpstr>PowerPoint Presentation</vt:lpstr>
      <vt:lpstr>PowerPoint Presentation</vt:lpstr>
      <vt:lpstr>PowerPoint Presentation</vt:lpstr>
      <vt:lpstr>PowerPoint Presentation</vt:lpstr>
      <vt:lpstr>PowerPoint Presentation</vt:lpstr>
      <vt:lpstr>PowerPoint Presentation</vt:lpstr>
      <vt:lpstr>Different stages of mark making and emergent writing: Phonic application in emergent writing</vt:lpstr>
      <vt:lpstr>PowerPoint Presentation</vt:lpstr>
      <vt:lpstr>PowerPoint Presentation</vt:lpstr>
      <vt:lpstr>PowerPoint Presentation</vt:lpstr>
      <vt:lpstr>PowerPoint Presentation</vt:lpstr>
      <vt:lpstr>How to help your child use their Phonic skills in their writing</vt:lpstr>
      <vt:lpstr>PowerPoint Presentation</vt:lpstr>
      <vt:lpstr>PowerPoint Presentation</vt:lpstr>
      <vt:lpstr>PowerPoint Presentation</vt:lpstr>
      <vt:lpstr>PowerPoint Presentation</vt:lpstr>
      <vt:lpstr>PowerPoint Presentation</vt:lpstr>
      <vt:lpstr>PowerPoint Presentation</vt:lpstr>
      <vt:lpstr>Phonics</vt:lpstr>
      <vt:lpstr>PowerPoint Presentation</vt:lpstr>
      <vt:lpstr>Terminology</vt:lpstr>
      <vt:lpstr>PowerPoint Presentation</vt:lpstr>
      <vt:lpstr>                   Phases</vt:lpstr>
      <vt:lpstr>Stretchy sounds  </vt:lpstr>
      <vt:lpstr>PowerPoint Presentation</vt:lpstr>
      <vt:lpstr>PowerPoint Presentation</vt:lpstr>
      <vt:lpstr>PowerPoint Presentation</vt:lpstr>
      <vt:lpstr>PowerPoint Presentation</vt:lpstr>
      <vt:lpstr>Blending - sound buttons</vt:lpstr>
      <vt:lpstr>Daily Phonic Lessons</vt:lpstr>
      <vt:lpstr>Year 1 Phonics Screen Check</vt:lpstr>
      <vt:lpstr>PowerPoint Presentation</vt:lpstr>
      <vt:lpstr>And Finally . . .</vt:lpstr>
    </vt:vector>
  </TitlesOfParts>
  <Company>Exel Computer Systems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Gamble</dc:creator>
  <cp:lastModifiedBy>Markeaton classrooms</cp:lastModifiedBy>
  <cp:revision>53</cp:revision>
  <cp:lastPrinted>2022-10-15T10:42:48Z</cp:lastPrinted>
  <dcterms:created xsi:type="dcterms:W3CDTF">2022-08-08T14:19:56Z</dcterms:created>
  <dcterms:modified xsi:type="dcterms:W3CDTF">2022-10-19T07:10:39Z</dcterms:modified>
</cp:coreProperties>
</file>