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8"/>
  </p:notesMasterIdLst>
  <p:handoutMasterIdLst>
    <p:handoutMasterId r:id="rId19"/>
  </p:handoutMasterIdLst>
  <p:sldIdLst>
    <p:sldId id="278" r:id="rId2"/>
    <p:sldId id="279" r:id="rId3"/>
    <p:sldId id="282" r:id="rId4"/>
    <p:sldId id="280" r:id="rId5"/>
    <p:sldId id="285" r:id="rId6"/>
    <p:sldId id="286" r:id="rId7"/>
    <p:sldId id="287" r:id="rId8"/>
    <p:sldId id="294" r:id="rId9"/>
    <p:sldId id="295" r:id="rId10"/>
    <p:sldId id="296" r:id="rId11"/>
    <p:sldId id="300" r:id="rId12"/>
    <p:sldId id="288" r:id="rId13"/>
    <p:sldId id="297" r:id="rId14"/>
    <p:sldId id="289" r:id="rId15"/>
    <p:sldId id="281" r:id="rId16"/>
    <p:sldId id="267" r:id="rId17"/>
  </p:sldIdLst>
  <p:sldSz cx="9144000" cy="6858000" type="screen4x3"/>
  <p:notesSz cx="6858000" cy="9144000"/>
  <p:embeddedFontLst>
    <p:embeddedFont>
      <p:font typeface="Twinkl" panose="020B0604020202020204" charset="0"/>
      <p:regular r:id="rId20"/>
      <p:bold r:id="rId21"/>
    </p:embeddedFont>
    <p:embeddedFont>
      <p:font typeface="Calibri" panose="020F050202020403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hua Monteith" initials="JM" lastIdx="1" clrIdx="0">
    <p:extLst>
      <p:ext uri="{19B8F6BF-5375-455C-9EA6-DF929625EA0E}">
        <p15:presenceInfo xmlns:p15="http://schemas.microsoft.com/office/powerpoint/2012/main" userId="S-1-5-21-1651119330-1013474095-91958013-13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28C"/>
    <a:srgbClr val="97C57A"/>
    <a:srgbClr val="007AC2"/>
    <a:srgbClr val="0076B0"/>
    <a:srgbClr val="00ABEB"/>
    <a:srgbClr val="009640"/>
    <a:srgbClr val="F08215"/>
    <a:srgbClr val="91C572"/>
    <a:srgbClr val="FCD757"/>
    <a:srgbClr val="18A0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53" autoAdjust="0"/>
    <p:restoredTop sz="94660"/>
  </p:normalViewPr>
  <p:slideViewPr>
    <p:cSldViewPr snapToGrid="0" showGuides="1">
      <p:cViewPr varScale="1">
        <p:scale>
          <a:sx n="115" d="100"/>
          <a:sy n="115" d="100"/>
        </p:scale>
        <p:origin x="1134" y="108"/>
      </p:cViewPr>
      <p:guideLst>
        <p:guide orient="horz" pos="216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01/11/2021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01/11/2021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twinkl.co.uk/"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hlinkClick r:id="rId2"/>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9507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A6428BA-37FE-45D9-8A20-14F1FDCA28BD}"/>
              </a:ext>
            </a:extLst>
          </p:cNvPr>
          <p:cNvSpPr/>
          <p:nvPr/>
        </p:nvSpPr>
        <p:spPr>
          <a:xfrm>
            <a:off x="447673" y="2463454"/>
            <a:ext cx="5833486" cy="1049106"/>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108000" rIns="108000" bIns="108000" rtlCol="0" anchor="ctr">
            <a:spAutoFit/>
          </a:bodyPr>
          <a:lstStyle/>
          <a:p>
            <a:pPr lvl="0"/>
            <a:r>
              <a:rPr lang="en-GB" dirty="0">
                <a:solidFill>
                  <a:srgbClr val="37328C"/>
                </a:solidFill>
                <a:sym typeface="Roboto"/>
              </a:rPr>
              <a:t>In many parts of the world, the people who do </a:t>
            </a:r>
            <a:br>
              <a:rPr lang="en-GB" dirty="0">
                <a:solidFill>
                  <a:srgbClr val="37328C"/>
                </a:solidFill>
                <a:sym typeface="Roboto"/>
              </a:rPr>
            </a:br>
            <a:r>
              <a:rPr lang="en-GB" dirty="0">
                <a:solidFill>
                  <a:srgbClr val="37328C"/>
                </a:solidFill>
                <a:sym typeface="Roboto"/>
              </a:rPr>
              <a:t>the least to cause climate change can be most affected by it.</a:t>
            </a:r>
          </a:p>
        </p:txBody>
      </p:sp>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Who Will </a:t>
            </a:r>
            <a:r>
              <a:rPr lang="en-GB">
                <a:solidFill>
                  <a:srgbClr val="37328C"/>
                </a:solidFill>
              </a:rPr>
              <a:t>This Affect?</a:t>
            </a:r>
            <a:endParaRPr lang="en-GB" dirty="0">
              <a:solidFill>
                <a:srgbClr val="37328C"/>
              </a:solidFill>
            </a:endParaRPr>
          </a:p>
        </p:txBody>
      </p:sp>
      <p:grpSp>
        <p:nvGrpSpPr>
          <p:cNvPr id="8" name="Group 7">
            <a:extLst>
              <a:ext uri="{FF2B5EF4-FFF2-40B4-BE49-F238E27FC236}">
                <a16:creationId xmlns:a16="http://schemas.microsoft.com/office/drawing/2014/main" id="{8A1B2ADE-FCE0-4B75-AFB5-2B7F74702BE3}"/>
              </a:ext>
            </a:extLst>
          </p:cNvPr>
          <p:cNvGrpSpPr/>
          <p:nvPr/>
        </p:nvGrpSpPr>
        <p:grpSpPr>
          <a:xfrm>
            <a:off x="5963505" y="1803163"/>
            <a:ext cx="2495022" cy="2495022"/>
            <a:chOff x="5535126" y="1078229"/>
            <a:chExt cx="2923401" cy="2923401"/>
          </a:xfrm>
        </p:grpSpPr>
        <p:sp>
          <p:nvSpPr>
            <p:cNvPr id="7" name="Oval 6">
              <a:extLst>
                <a:ext uri="{FF2B5EF4-FFF2-40B4-BE49-F238E27FC236}">
                  <a16:creationId xmlns:a16="http://schemas.microsoft.com/office/drawing/2014/main" id="{EE20122E-C8FF-4020-94D4-B6697BD5D292}"/>
                </a:ext>
              </a:extLst>
            </p:cNvPr>
            <p:cNvSpPr/>
            <p:nvPr/>
          </p:nvSpPr>
          <p:spPr>
            <a:xfrm>
              <a:off x="5535126" y="1078229"/>
              <a:ext cx="2923401" cy="2923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9D1E604B-6673-4D4B-AFAA-B616F07EBF2D}"/>
                </a:ext>
              </a:extLst>
            </p:cNvPr>
            <p:cNvGrpSpPr/>
            <p:nvPr/>
          </p:nvGrpSpPr>
          <p:grpSpPr>
            <a:xfrm>
              <a:off x="5607713" y="1150816"/>
              <a:ext cx="2778226" cy="2778226"/>
              <a:chOff x="165116" y="1601520"/>
              <a:chExt cx="3474196" cy="3474196"/>
            </a:xfrm>
          </p:grpSpPr>
          <p:pic>
            <p:nvPicPr>
              <p:cNvPr id="29" name="Picture 28">
                <a:extLst>
                  <a:ext uri="{FF2B5EF4-FFF2-40B4-BE49-F238E27FC236}">
                    <a16:creationId xmlns:a16="http://schemas.microsoft.com/office/drawing/2014/main" id="{91C93FB9-1040-44F6-BF9E-439984BE34C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65116" y="1601520"/>
                <a:ext cx="3474196" cy="3474196"/>
              </a:xfrm>
              <a:prstGeom prst="rect">
                <a:avLst/>
              </a:prstGeom>
            </p:spPr>
          </p:pic>
          <p:sp>
            <p:nvSpPr>
              <p:cNvPr id="30" name="Oval 29">
                <a:extLst>
                  <a:ext uri="{FF2B5EF4-FFF2-40B4-BE49-F238E27FC236}">
                    <a16:creationId xmlns:a16="http://schemas.microsoft.com/office/drawing/2014/main" id="{25A33331-E0BD-44DC-A0A9-2ECC343E0FA7}"/>
                  </a:ext>
                </a:extLst>
              </p:cNvPr>
              <p:cNvSpPr/>
              <p:nvPr/>
            </p:nvSpPr>
            <p:spPr>
              <a:xfrm>
                <a:off x="329183" y="1774731"/>
                <a:ext cx="3140249" cy="3140249"/>
              </a:xfrm>
              <a:prstGeom prst="ellipse">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GB" b="1" dirty="0">
                    <a:solidFill>
                      <a:schemeClr val="bg1"/>
                    </a:solidFill>
                    <a:ea typeface="Roboto"/>
                    <a:cs typeface="Roboto"/>
                    <a:sym typeface="Roboto"/>
                  </a:rPr>
                  <a:t>Climate change affects everyone.</a:t>
                </a:r>
              </a:p>
            </p:txBody>
          </p:sp>
        </p:grpSp>
      </p:grpSp>
      <p:sp>
        <p:nvSpPr>
          <p:cNvPr id="36" name="Rectangle 35">
            <a:extLst>
              <a:ext uri="{FF2B5EF4-FFF2-40B4-BE49-F238E27FC236}">
                <a16:creationId xmlns:a16="http://schemas.microsoft.com/office/drawing/2014/main" id="{A0737BCF-877D-41CF-AB41-E3416E1CE24F}"/>
              </a:ext>
            </a:extLst>
          </p:cNvPr>
          <p:cNvSpPr/>
          <p:nvPr/>
        </p:nvSpPr>
        <p:spPr>
          <a:xfrm>
            <a:off x="2794475" y="4489778"/>
            <a:ext cx="5593875" cy="1049106"/>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68000" tIns="108000" rIns="108000" bIns="108000" rtlCol="0" anchor="ctr">
            <a:spAutoFit/>
          </a:bodyPr>
          <a:lstStyle/>
          <a:p>
            <a:pPr lvl="0"/>
            <a:r>
              <a:rPr lang="en-GB" dirty="0">
                <a:solidFill>
                  <a:schemeClr val="bg1"/>
                </a:solidFill>
                <a:sym typeface="Roboto"/>
              </a:rPr>
              <a:t>The parties at COP26 must agree on actions that will help people in communities around the world to have better lives and incomes.</a:t>
            </a:r>
          </a:p>
        </p:txBody>
      </p:sp>
      <p:grpSp>
        <p:nvGrpSpPr>
          <p:cNvPr id="37" name="Group 36">
            <a:extLst>
              <a:ext uri="{FF2B5EF4-FFF2-40B4-BE49-F238E27FC236}">
                <a16:creationId xmlns:a16="http://schemas.microsoft.com/office/drawing/2014/main" id="{C9DE28FD-5557-4771-B760-1706225CE92B}"/>
              </a:ext>
            </a:extLst>
          </p:cNvPr>
          <p:cNvGrpSpPr/>
          <p:nvPr/>
        </p:nvGrpSpPr>
        <p:grpSpPr>
          <a:xfrm>
            <a:off x="622680" y="3770336"/>
            <a:ext cx="2487990" cy="2487990"/>
            <a:chOff x="894279" y="4279476"/>
            <a:chExt cx="2136999" cy="2136999"/>
          </a:xfrm>
        </p:grpSpPr>
        <p:sp>
          <p:nvSpPr>
            <p:cNvPr id="38" name="Oval 37">
              <a:extLst>
                <a:ext uri="{FF2B5EF4-FFF2-40B4-BE49-F238E27FC236}">
                  <a16:creationId xmlns:a16="http://schemas.microsoft.com/office/drawing/2014/main" id="{AE38C10E-674F-4ED2-BA5C-19BFA891FC49}"/>
                </a:ext>
              </a:extLst>
            </p:cNvPr>
            <p:cNvSpPr/>
            <p:nvPr/>
          </p:nvSpPr>
          <p:spPr>
            <a:xfrm>
              <a:off x="894279" y="4279476"/>
              <a:ext cx="2136999" cy="21369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38">
              <a:extLst>
                <a:ext uri="{FF2B5EF4-FFF2-40B4-BE49-F238E27FC236}">
                  <a16:creationId xmlns:a16="http://schemas.microsoft.com/office/drawing/2014/main" id="{15AA7119-8089-4CF1-A179-5FEE531DEBE6}"/>
                </a:ext>
              </a:extLst>
            </p:cNvPr>
            <p:cNvGrpSpPr/>
            <p:nvPr/>
          </p:nvGrpSpPr>
          <p:grpSpPr>
            <a:xfrm>
              <a:off x="941691" y="4326889"/>
              <a:ext cx="2042174" cy="2042172"/>
              <a:chOff x="5293305" y="3214719"/>
              <a:chExt cx="2968106" cy="2968104"/>
            </a:xfrm>
          </p:grpSpPr>
          <p:pic>
            <p:nvPicPr>
              <p:cNvPr id="40" name="Picture 39">
                <a:extLst>
                  <a:ext uri="{FF2B5EF4-FFF2-40B4-BE49-F238E27FC236}">
                    <a16:creationId xmlns:a16="http://schemas.microsoft.com/office/drawing/2014/main" id="{03E35F33-3449-4BBE-AFB1-4BF6AAC444A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293305" y="3214719"/>
                <a:ext cx="2968106" cy="2968104"/>
              </a:xfrm>
              <a:prstGeom prst="rect">
                <a:avLst/>
              </a:prstGeom>
            </p:spPr>
          </p:pic>
          <p:pic>
            <p:nvPicPr>
              <p:cNvPr id="41" name="Picture 40">
                <a:extLst>
                  <a:ext uri="{FF2B5EF4-FFF2-40B4-BE49-F238E27FC236}">
                    <a16:creationId xmlns:a16="http://schemas.microsoft.com/office/drawing/2014/main" id="{B82C4880-D912-4FFC-95C2-9169E4685AFF}"/>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471808" y="3393220"/>
                <a:ext cx="2611102" cy="2611101"/>
              </a:xfrm>
              <a:prstGeom prst="ellipse">
                <a:avLst/>
              </a:prstGeom>
              <a:ln w="57150">
                <a:solidFill>
                  <a:srgbClr val="37328C"/>
                </a:solidFill>
              </a:ln>
            </p:spPr>
          </p:pic>
        </p:grpSp>
      </p:grpSp>
      <p:sp>
        <p:nvSpPr>
          <p:cNvPr id="15" name="TextBox 14">
            <a:extLst>
              <a:ext uri="{FF2B5EF4-FFF2-40B4-BE49-F238E27FC236}">
                <a16:creationId xmlns:a16="http://schemas.microsoft.com/office/drawing/2014/main" id="{810575E3-B364-4F1F-9BE7-EADDA8AD9747}"/>
              </a:ext>
            </a:extLst>
          </p:cNvPr>
          <p:cNvSpPr txBox="1"/>
          <p:nvPr/>
        </p:nvSpPr>
        <p:spPr>
          <a:xfrm>
            <a:off x="755650" y="1160949"/>
            <a:ext cx="7632699" cy="523220"/>
          </a:xfrm>
          <a:prstGeom prst="rect">
            <a:avLst/>
          </a:prstGeom>
          <a:noFill/>
        </p:spPr>
        <p:txBody>
          <a:bodyPr wrap="square" rtlCol="0">
            <a:spAutoFit/>
          </a:bodyPr>
          <a:lstStyle/>
          <a:p>
            <a:pPr algn="ctr"/>
            <a:r>
              <a:rPr lang="en-GB" sz="2800" b="1" dirty="0">
                <a:solidFill>
                  <a:srgbClr val="37328C"/>
                </a:solidFill>
              </a:rPr>
              <a:t>‘Uniting the World to Tackle Climate Change’</a:t>
            </a:r>
          </a:p>
        </p:txBody>
      </p:sp>
    </p:spTree>
    <p:extLst>
      <p:ext uri="{BB962C8B-B14F-4D97-AF65-F5344CB8AC3E}">
        <p14:creationId xmlns:p14="http://schemas.microsoft.com/office/powerpoint/2010/main" val="57450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par>
                                <p:cTn id="8" presetID="31" presetClass="entr" presetSubtype="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fltVal val="0"/>
                                          </p:val>
                                        </p:tav>
                                        <p:tav tm="100000">
                                          <p:val>
                                            <p:strVal val="#ppt_w"/>
                                          </p:val>
                                        </p:tav>
                                      </p:tavLst>
                                    </p:anim>
                                    <p:anim calcmode="lin" valueType="num">
                                      <p:cBhvr>
                                        <p:cTn id="11" dur="1000" fill="hold"/>
                                        <p:tgtEl>
                                          <p:spTgt spid="8"/>
                                        </p:tgtEl>
                                        <p:attrNameLst>
                                          <p:attrName>ppt_h</p:attrName>
                                        </p:attrNameLst>
                                      </p:cBhvr>
                                      <p:tavLst>
                                        <p:tav tm="0">
                                          <p:val>
                                            <p:fltVal val="0"/>
                                          </p:val>
                                        </p:tav>
                                        <p:tav tm="100000">
                                          <p:val>
                                            <p:strVal val="#ppt_h"/>
                                          </p:val>
                                        </p:tav>
                                      </p:tavLst>
                                    </p:anim>
                                    <p:anim calcmode="lin" valueType="num">
                                      <p:cBhvr>
                                        <p:cTn id="12" dur="1000" fill="hold"/>
                                        <p:tgtEl>
                                          <p:spTgt spid="8"/>
                                        </p:tgtEl>
                                        <p:attrNameLst>
                                          <p:attrName>style.rotation</p:attrName>
                                        </p:attrNameLst>
                                      </p:cBhvr>
                                      <p:tavLst>
                                        <p:tav tm="0">
                                          <p:val>
                                            <p:fltVal val="90"/>
                                          </p:val>
                                        </p:tav>
                                        <p:tav tm="100000">
                                          <p:val>
                                            <p:fltVal val="0"/>
                                          </p:val>
                                        </p:tav>
                                      </p:tavLst>
                                    </p:anim>
                                    <p:animEffect transition="in" filter="fade">
                                      <p:cBhvr>
                                        <p:cTn id="13" dur="1000"/>
                                        <p:tgtEl>
                                          <p:spTgt spid="8"/>
                                        </p:tgtEl>
                                      </p:cBhvr>
                                    </p:animEffect>
                                  </p:childTnLst>
                                </p:cTn>
                              </p:par>
                              <p:par>
                                <p:cTn id="14" presetID="10" presetClass="entr" presetSubtype="0" fill="hold" nodeType="with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500"/>
                            </p:stCondLst>
                            <p:childTnLst>
                              <p:par>
                                <p:cTn id="18" presetID="31" presetClass="entr" presetSubtype="0" fill="hold" nodeType="afterEffect">
                                  <p:stCondLst>
                                    <p:cond delay="500"/>
                                  </p:stCondLst>
                                  <p:childTnLst>
                                    <p:set>
                                      <p:cBhvr>
                                        <p:cTn id="19" dur="1" fill="hold">
                                          <p:stCondLst>
                                            <p:cond delay="0"/>
                                          </p:stCondLst>
                                        </p:cTn>
                                        <p:tgtEl>
                                          <p:spTgt spid="37"/>
                                        </p:tgtEl>
                                        <p:attrNameLst>
                                          <p:attrName>style.visibility</p:attrName>
                                        </p:attrNameLst>
                                      </p:cBhvr>
                                      <p:to>
                                        <p:strVal val="visible"/>
                                      </p:to>
                                    </p:set>
                                    <p:anim calcmode="lin" valueType="num">
                                      <p:cBhvr>
                                        <p:cTn id="20" dur="1000" fill="hold"/>
                                        <p:tgtEl>
                                          <p:spTgt spid="37"/>
                                        </p:tgtEl>
                                        <p:attrNameLst>
                                          <p:attrName>ppt_w</p:attrName>
                                        </p:attrNameLst>
                                      </p:cBhvr>
                                      <p:tavLst>
                                        <p:tav tm="0">
                                          <p:val>
                                            <p:fltVal val="0"/>
                                          </p:val>
                                        </p:tav>
                                        <p:tav tm="100000">
                                          <p:val>
                                            <p:strVal val="#ppt_w"/>
                                          </p:val>
                                        </p:tav>
                                      </p:tavLst>
                                    </p:anim>
                                    <p:anim calcmode="lin" valueType="num">
                                      <p:cBhvr>
                                        <p:cTn id="21" dur="1000" fill="hold"/>
                                        <p:tgtEl>
                                          <p:spTgt spid="37"/>
                                        </p:tgtEl>
                                        <p:attrNameLst>
                                          <p:attrName>ppt_h</p:attrName>
                                        </p:attrNameLst>
                                      </p:cBhvr>
                                      <p:tavLst>
                                        <p:tav tm="0">
                                          <p:val>
                                            <p:fltVal val="0"/>
                                          </p:val>
                                        </p:tav>
                                        <p:tav tm="100000">
                                          <p:val>
                                            <p:strVal val="#ppt_h"/>
                                          </p:val>
                                        </p:tav>
                                      </p:tavLst>
                                    </p:anim>
                                    <p:anim calcmode="lin" valueType="num">
                                      <p:cBhvr>
                                        <p:cTn id="22" dur="1000" fill="hold"/>
                                        <p:tgtEl>
                                          <p:spTgt spid="37"/>
                                        </p:tgtEl>
                                        <p:attrNameLst>
                                          <p:attrName>style.rotation</p:attrName>
                                        </p:attrNameLst>
                                      </p:cBhvr>
                                      <p:tavLst>
                                        <p:tav tm="0">
                                          <p:val>
                                            <p:fltVal val="90"/>
                                          </p:val>
                                        </p:tav>
                                        <p:tav tm="100000">
                                          <p:val>
                                            <p:fltVal val="0"/>
                                          </p:val>
                                        </p:tav>
                                      </p:tavLst>
                                    </p:anim>
                                    <p:animEffect transition="in" filter="fade">
                                      <p:cBhvr>
                                        <p:cTn id="23" dur="1000"/>
                                        <p:tgtEl>
                                          <p:spTgt spid="37"/>
                                        </p:tgtEl>
                                      </p:cBhvr>
                                    </p:animEffect>
                                  </p:childTnLst>
                                </p:cTn>
                              </p:par>
                              <p:par>
                                <p:cTn id="24" presetID="10" presetClass="entr" presetSubtype="0" fill="hold" nodeType="withEffect">
                                  <p:stCondLst>
                                    <p:cond delay="50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A6428BA-37FE-45D9-8A20-14F1FDCA28BD}"/>
              </a:ext>
            </a:extLst>
          </p:cNvPr>
          <p:cNvSpPr/>
          <p:nvPr/>
        </p:nvSpPr>
        <p:spPr>
          <a:xfrm>
            <a:off x="447673" y="2068648"/>
            <a:ext cx="5833486" cy="1326105"/>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108000" rIns="108000" bIns="108000" rtlCol="0" anchor="ctr">
            <a:spAutoFit/>
          </a:bodyPr>
          <a:lstStyle/>
          <a:p>
            <a:pPr lvl="0"/>
            <a:r>
              <a:rPr lang="en-GB" dirty="0">
                <a:solidFill>
                  <a:srgbClr val="37328C"/>
                </a:solidFill>
                <a:sym typeface="Roboto"/>
              </a:rPr>
              <a:t>It is important that world leaders think about everyone in the world – not just people in their </a:t>
            </a:r>
            <a:br>
              <a:rPr lang="en-GB" dirty="0">
                <a:solidFill>
                  <a:srgbClr val="37328C"/>
                </a:solidFill>
                <a:sym typeface="Roboto"/>
              </a:rPr>
            </a:br>
            <a:r>
              <a:rPr lang="en-GB" dirty="0">
                <a:solidFill>
                  <a:srgbClr val="37328C"/>
                </a:solidFill>
                <a:sym typeface="Roboto"/>
              </a:rPr>
              <a:t>own countries – when deciding how to deal with climate change.</a:t>
            </a:r>
          </a:p>
        </p:txBody>
      </p:sp>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What Is Climate Justice</a:t>
            </a:r>
          </a:p>
        </p:txBody>
      </p:sp>
      <p:grpSp>
        <p:nvGrpSpPr>
          <p:cNvPr id="8" name="Group 7">
            <a:extLst>
              <a:ext uri="{FF2B5EF4-FFF2-40B4-BE49-F238E27FC236}">
                <a16:creationId xmlns:a16="http://schemas.microsoft.com/office/drawing/2014/main" id="{8A1B2ADE-FCE0-4B75-AFB5-2B7F74702BE3}"/>
              </a:ext>
            </a:extLst>
          </p:cNvPr>
          <p:cNvGrpSpPr/>
          <p:nvPr/>
        </p:nvGrpSpPr>
        <p:grpSpPr>
          <a:xfrm>
            <a:off x="5963505" y="1546856"/>
            <a:ext cx="2495022" cy="2495022"/>
            <a:chOff x="5535126" y="1078229"/>
            <a:chExt cx="2923401" cy="2923401"/>
          </a:xfrm>
        </p:grpSpPr>
        <p:sp>
          <p:nvSpPr>
            <p:cNvPr id="7" name="Oval 6">
              <a:extLst>
                <a:ext uri="{FF2B5EF4-FFF2-40B4-BE49-F238E27FC236}">
                  <a16:creationId xmlns:a16="http://schemas.microsoft.com/office/drawing/2014/main" id="{EE20122E-C8FF-4020-94D4-B6697BD5D292}"/>
                </a:ext>
              </a:extLst>
            </p:cNvPr>
            <p:cNvSpPr/>
            <p:nvPr/>
          </p:nvSpPr>
          <p:spPr>
            <a:xfrm>
              <a:off x="5535126" y="1078229"/>
              <a:ext cx="2923401" cy="2923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9D1E604B-6673-4D4B-AFAA-B616F07EBF2D}"/>
                </a:ext>
              </a:extLst>
            </p:cNvPr>
            <p:cNvGrpSpPr/>
            <p:nvPr/>
          </p:nvGrpSpPr>
          <p:grpSpPr>
            <a:xfrm>
              <a:off x="5607713" y="1150816"/>
              <a:ext cx="2778226" cy="2778226"/>
              <a:chOff x="165116" y="1601520"/>
              <a:chExt cx="3474196" cy="3474196"/>
            </a:xfrm>
          </p:grpSpPr>
          <p:pic>
            <p:nvPicPr>
              <p:cNvPr id="29" name="Picture 28">
                <a:extLst>
                  <a:ext uri="{FF2B5EF4-FFF2-40B4-BE49-F238E27FC236}">
                    <a16:creationId xmlns:a16="http://schemas.microsoft.com/office/drawing/2014/main" id="{91C93FB9-1040-44F6-BF9E-439984BE34C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65116" y="1601520"/>
                <a:ext cx="3474196" cy="3474196"/>
              </a:xfrm>
              <a:prstGeom prst="rect">
                <a:avLst/>
              </a:prstGeom>
            </p:spPr>
          </p:pic>
          <p:sp>
            <p:nvSpPr>
              <p:cNvPr id="30" name="Oval 29">
                <a:extLst>
                  <a:ext uri="{FF2B5EF4-FFF2-40B4-BE49-F238E27FC236}">
                    <a16:creationId xmlns:a16="http://schemas.microsoft.com/office/drawing/2014/main" id="{25A33331-E0BD-44DC-A0A9-2ECC343E0FA7}"/>
                  </a:ext>
                </a:extLst>
              </p:cNvPr>
              <p:cNvSpPr/>
              <p:nvPr/>
            </p:nvSpPr>
            <p:spPr>
              <a:xfrm>
                <a:off x="329183" y="1774731"/>
                <a:ext cx="3140249" cy="3140249"/>
              </a:xfrm>
              <a:prstGeom prst="ellipse">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GB" b="1" dirty="0">
                    <a:solidFill>
                      <a:schemeClr val="bg1"/>
                    </a:solidFill>
                    <a:ea typeface="Roboto"/>
                    <a:cs typeface="Roboto"/>
                    <a:sym typeface="Roboto"/>
                  </a:rPr>
                  <a:t>People from all parts of the world must work together.</a:t>
                </a:r>
              </a:p>
            </p:txBody>
          </p:sp>
        </p:grpSp>
      </p:grpSp>
      <p:sp>
        <p:nvSpPr>
          <p:cNvPr id="36" name="Rectangle 35">
            <a:extLst>
              <a:ext uri="{FF2B5EF4-FFF2-40B4-BE49-F238E27FC236}">
                <a16:creationId xmlns:a16="http://schemas.microsoft.com/office/drawing/2014/main" id="{A0737BCF-877D-41CF-AB41-E3416E1CE24F}"/>
              </a:ext>
            </a:extLst>
          </p:cNvPr>
          <p:cNvSpPr/>
          <p:nvPr/>
        </p:nvSpPr>
        <p:spPr>
          <a:xfrm>
            <a:off x="2794475" y="4489778"/>
            <a:ext cx="5593875" cy="1049106"/>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68000" tIns="108000" rIns="108000" bIns="108000" rtlCol="0" anchor="ctr">
            <a:spAutoFit/>
          </a:bodyPr>
          <a:lstStyle/>
          <a:p>
            <a:pPr lvl="0"/>
            <a:r>
              <a:rPr lang="en-GB" dirty="0">
                <a:solidFill>
                  <a:schemeClr val="bg1"/>
                </a:solidFill>
                <a:sym typeface="Roboto"/>
              </a:rPr>
              <a:t>The companies and people that have helped to cause climate change should lead the way in helping to find solutions to the problem.</a:t>
            </a:r>
          </a:p>
        </p:txBody>
      </p:sp>
      <p:grpSp>
        <p:nvGrpSpPr>
          <p:cNvPr id="37" name="Group 36">
            <a:extLst>
              <a:ext uri="{FF2B5EF4-FFF2-40B4-BE49-F238E27FC236}">
                <a16:creationId xmlns:a16="http://schemas.microsoft.com/office/drawing/2014/main" id="{C9DE28FD-5557-4771-B760-1706225CE92B}"/>
              </a:ext>
            </a:extLst>
          </p:cNvPr>
          <p:cNvGrpSpPr/>
          <p:nvPr/>
        </p:nvGrpSpPr>
        <p:grpSpPr>
          <a:xfrm>
            <a:off x="622680" y="3770336"/>
            <a:ext cx="2487990" cy="2487990"/>
            <a:chOff x="894279" y="4279476"/>
            <a:chExt cx="2136999" cy="2136999"/>
          </a:xfrm>
        </p:grpSpPr>
        <p:sp>
          <p:nvSpPr>
            <p:cNvPr id="38" name="Oval 37">
              <a:extLst>
                <a:ext uri="{FF2B5EF4-FFF2-40B4-BE49-F238E27FC236}">
                  <a16:creationId xmlns:a16="http://schemas.microsoft.com/office/drawing/2014/main" id="{AE38C10E-674F-4ED2-BA5C-19BFA891FC49}"/>
                </a:ext>
              </a:extLst>
            </p:cNvPr>
            <p:cNvSpPr/>
            <p:nvPr/>
          </p:nvSpPr>
          <p:spPr>
            <a:xfrm>
              <a:off x="894279" y="4279476"/>
              <a:ext cx="2136999" cy="21369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38">
              <a:extLst>
                <a:ext uri="{FF2B5EF4-FFF2-40B4-BE49-F238E27FC236}">
                  <a16:creationId xmlns:a16="http://schemas.microsoft.com/office/drawing/2014/main" id="{15AA7119-8089-4CF1-A179-5FEE531DEBE6}"/>
                </a:ext>
              </a:extLst>
            </p:cNvPr>
            <p:cNvGrpSpPr/>
            <p:nvPr/>
          </p:nvGrpSpPr>
          <p:grpSpPr>
            <a:xfrm>
              <a:off x="941691" y="4326889"/>
              <a:ext cx="2042174" cy="2042172"/>
              <a:chOff x="5293305" y="3214719"/>
              <a:chExt cx="2968106" cy="2968104"/>
            </a:xfrm>
          </p:grpSpPr>
          <p:pic>
            <p:nvPicPr>
              <p:cNvPr id="40" name="Picture 39">
                <a:extLst>
                  <a:ext uri="{FF2B5EF4-FFF2-40B4-BE49-F238E27FC236}">
                    <a16:creationId xmlns:a16="http://schemas.microsoft.com/office/drawing/2014/main" id="{03E35F33-3449-4BBE-AFB1-4BF6AAC444A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293305" y="3214719"/>
                <a:ext cx="2968106" cy="2968104"/>
              </a:xfrm>
              <a:prstGeom prst="rect">
                <a:avLst/>
              </a:prstGeom>
            </p:spPr>
          </p:pic>
          <p:pic>
            <p:nvPicPr>
              <p:cNvPr id="41" name="Picture 40">
                <a:extLst>
                  <a:ext uri="{FF2B5EF4-FFF2-40B4-BE49-F238E27FC236}">
                    <a16:creationId xmlns:a16="http://schemas.microsoft.com/office/drawing/2014/main" id="{B82C4880-D912-4FFC-95C2-9169E4685AFF}"/>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471808" y="3393221"/>
                <a:ext cx="2611102" cy="2611101"/>
              </a:xfrm>
              <a:prstGeom prst="ellipse">
                <a:avLst/>
              </a:prstGeom>
              <a:ln w="57150">
                <a:solidFill>
                  <a:srgbClr val="37328C"/>
                </a:solidFill>
              </a:ln>
            </p:spPr>
          </p:pic>
        </p:grpSp>
      </p:grpSp>
    </p:spTree>
    <p:extLst>
      <p:ext uri="{BB962C8B-B14F-4D97-AF65-F5344CB8AC3E}">
        <p14:creationId xmlns:p14="http://schemas.microsoft.com/office/powerpoint/2010/main" val="320228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par>
                                <p:cTn id="8" presetID="31" presetClass="entr" presetSubtype="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fltVal val="0"/>
                                          </p:val>
                                        </p:tav>
                                        <p:tav tm="100000">
                                          <p:val>
                                            <p:strVal val="#ppt_w"/>
                                          </p:val>
                                        </p:tav>
                                      </p:tavLst>
                                    </p:anim>
                                    <p:anim calcmode="lin" valueType="num">
                                      <p:cBhvr>
                                        <p:cTn id="11" dur="1000" fill="hold"/>
                                        <p:tgtEl>
                                          <p:spTgt spid="8"/>
                                        </p:tgtEl>
                                        <p:attrNameLst>
                                          <p:attrName>ppt_h</p:attrName>
                                        </p:attrNameLst>
                                      </p:cBhvr>
                                      <p:tavLst>
                                        <p:tav tm="0">
                                          <p:val>
                                            <p:fltVal val="0"/>
                                          </p:val>
                                        </p:tav>
                                        <p:tav tm="100000">
                                          <p:val>
                                            <p:strVal val="#ppt_h"/>
                                          </p:val>
                                        </p:tav>
                                      </p:tavLst>
                                    </p:anim>
                                    <p:anim calcmode="lin" valueType="num">
                                      <p:cBhvr>
                                        <p:cTn id="12" dur="1000" fill="hold"/>
                                        <p:tgtEl>
                                          <p:spTgt spid="8"/>
                                        </p:tgtEl>
                                        <p:attrNameLst>
                                          <p:attrName>style.rotation</p:attrName>
                                        </p:attrNameLst>
                                      </p:cBhvr>
                                      <p:tavLst>
                                        <p:tav tm="0">
                                          <p:val>
                                            <p:fltVal val="90"/>
                                          </p:val>
                                        </p:tav>
                                        <p:tav tm="100000">
                                          <p:val>
                                            <p:fltVal val="0"/>
                                          </p:val>
                                        </p:tav>
                                      </p:tavLst>
                                    </p:anim>
                                    <p:animEffect transition="in" filter="fade">
                                      <p:cBhvr>
                                        <p:cTn id="13" dur="1000"/>
                                        <p:tgtEl>
                                          <p:spTgt spid="8"/>
                                        </p:tgtEl>
                                      </p:cBhvr>
                                    </p:animEffect>
                                  </p:childTnLst>
                                </p:cTn>
                              </p:par>
                              <p:par>
                                <p:cTn id="14" presetID="10" presetClass="entr" presetSubtype="0" fill="hold" nodeType="with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500"/>
                            </p:stCondLst>
                            <p:childTnLst>
                              <p:par>
                                <p:cTn id="18" presetID="31" presetClass="entr" presetSubtype="0" fill="hold" nodeType="afterEffect">
                                  <p:stCondLst>
                                    <p:cond delay="500"/>
                                  </p:stCondLst>
                                  <p:childTnLst>
                                    <p:set>
                                      <p:cBhvr>
                                        <p:cTn id="19" dur="1" fill="hold">
                                          <p:stCondLst>
                                            <p:cond delay="0"/>
                                          </p:stCondLst>
                                        </p:cTn>
                                        <p:tgtEl>
                                          <p:spTgt spid="37"/>
                                        </p:tgtEl>
                                        <p:attrNameLst>
                                          <p:attrName>style.visibility</p:attrName>
                                        </p:attrNameLst>
                                      </p:cBhvr>
                                      <p:to>
                                        <p:strVal val="visible"/>
                                      </p:to>
                                    </p:set>
                                    <p:anim calcmode="lin" valueType="num">
                                      <p:cBhvr>
                                        <p:cTn id="20" dur="1000" fill="hold"/>
                                        <p:tgtEl>
                                          <p:spTgt spid="37"/>
                                        </p:tgtEl>
                                        <p:attrNameLst>
                                          <p:attrName>ppt_w</p:attrName>
                                        </p:attrNameLst>
                                      </p:cBhvr>
                                      <p:tavLst>
                                        <p:tav tm="0">
                                          <p:val>
                                            <p:fltVal val="0"/>
                                          </p:val>
                                        </p:tav>
                                        <p:tav tm="100000">
                                          <p:val>
                                            <p:strVal val="#ppt_w"/>
                                          </p:val>
                                        </p:tav>
                                      </p:tavLst>
                                    </p:anim>
                                    <p:anim calcmode="lin" valueType="num">
                                      <p:cBhvr>
                                        <p:cTn id="21" dur="1000" fill="hold"/>
                                        <p:tgtEl>
                                          <p:spTgt spid="37"/>
                                        </p:tgtEl>
                                        <p:attrNameLst>
                                          <p:attrName>ppt_h</p:attrName>
                                        </p:attrNameLst>
                                      </p:cBhvr>
                                      <p:tavLst>
                                        <p:tav tm="0">
                                          <p:val>
                                            <p:fltVal val="0"/>
                                          </p:val>
                                        </p:tav>
                                        <p:tav tm="100000">
                                          <p:val>
                                            <p:strVal val="#ppt_h"/>
                                          </p:val>
                                        </p:tav>
                                      </p:tavLst>
                                    </p:anim>
                                    <p:anim calcmode="lin" valueType="num">
                                      <p:cBhvr>
                                        <p:cTn id="22" dur="1000" fill="hold"/>
                                        <p:tgtEl>
                                          <p:spTgt spid="37"/>
                                        </p:tgtEl>
                                        <p:attrNameLst>
                                          <p:attrName>style.rotation</p:attrName>
                                        </p:attrNameLst>
                                      </p:cBhvr>
                                      <p:tavLst>
                                        <p:tav tm="0">
                                          <p:val>
                                            <p:fltVal val="90"/>
                                          </p:val>
                                        </p:tav>
                                        <p:tav tm="100000">
                                          <p:val>
                                            <p:fltVal val="0"/>
                                          </p:val>
                                        </p:tav>
                                      </p:tavLst>
                                    </p:anim>
                                    <p:animEffect transition="in" filter="fade">
                                      <p:cBhvr>
                                        <p:cTn id="23" dur="1000"/>
                                        <p:tgtEl>
                                          <p:spTgt spid="37"/>
                                        </p:tgtEl>
                                      </p:cBhvr>
                                    </p:animEffect>
                                  </p:childTnLst>
                                </p:cTn>
                              </p:par>
                              <p:par>
                                <p:cTn id="24" presetID="10" presetClass="entr" presetSubtype="0" fill="hold" nodeType="withEffect">
                                  <p:stCondLst>
                                    <p:cond delay="50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Our Climate Our Future</a:t>
            </a:r>
          </a:p>
        </p:txBody>
      </p:sp>
      <p:sp>
        <p:nvSpPr>
          <p:cNvPr id="21" name="What?">
            <a:extLst>
              <a:ext uri="{FF2B5EF4-FFF2-40B4-BE49-F238E27FC236}">
                <a16:creationId xmlns:a16="http://schemas.microsoft.com/office/drawing/2014/main" id="{995AC385-ED7E-4B9A-ACA4-5C041B2A83AE}"/>
              </a:ext>
            </a:extLst>
          </p:cNvPr>
          <p:cNvSpPr/>
          <p:nvPr/>
        </p:nvSpPr>
        <p:spPr>
          <a:xfrm>
            <a:off x="4801088" y="2071501"/>
            <a:ext cx="1085847" cy="523221"/>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What?</a:t>
            </a:r>
          </a:p>
        </p:txBody>
      </p:sp>
      <p:sp>
        <p:nvSpPr>
          <p:cNvPr id="91" name="Answer">
            <a:extLst>
              <a:ext uri="{FF2B5EF4-FFF2-40B4-BE49-F238E27FC236}">
                <a16:creationId xmlns:a16="http://schemas.microsoft.com/office/drawing/2014/main" id="{5608EF90-4557-46E1-87D8-FA215737512A}"/>
              </a:ext>
            </a:extLst>
          </p:cNvPr>
          <p:cNvSpPr/>
          <p:nvPr/>
        </p:nvSpPr>
        <p:spPr>
          <a:xfrm>
            <a:off x="4801087" y="2594723"/>
            <a:ext cx="3587263" cy="712423"/>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37328C"/>
                </a:solidFill>
              </a:rPr>
              <a:t>Parties must agree on actions to tackle climate change.</a:t>
            </a:r>
          </a:p>
        </p:txBody>
      </p:sp>
      <p:pic>
        <p:nvPicPr>
          <p:cNvPr id="5" name="Girl">
            <a:extLst>
              <a:ext uri="{FF2B5EF4-FFF2-40B4-BE49-F238E27FC236}">
                <a16:creationId xmlns:a16="http://schemas.microsoft.com/office/drawing/2014/main" id="{25C19E4A-605B-4828-8E40-1DF51456D2F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333546" y="3472147"/>
            <a:ext cx="1950122" cy="3396363"/>
          </a:xfrm>
          <a:prstGeom prst="rect">
            <a:avLst/>
          </a:prstGeom>
        </p:spPr>
      </p:pic>
      <p:pic>
        <p:nvPicPr>
          <p:cNvPr id="14" name="Earth">
            <a:extLst>
              <a:ext uri="{FF2B5EF4-FFF2-40B4-BE49-F238E27FC236}">
                <a16:creationId xmlns:a16="http://schemas.microsoft.com/office/drawing/2014/main" id="{578A9AE3-F471-4A3C-970A-71FF308027C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01763" y="2105815"/>
            <a:ext cx="3770046" cy="3770044"/>
          </a:xfrm>
          <a:prstGeom prst="rect">
            <a:avLst/>
          </a:prstGeom>
        </p:spPr>
      </p:pic>
      <p:pic>
        <p:nvPicPr>
          <p:cNvPr id="15" name="Picture">
            <a:extLst>
              <a:ext uri="{FF2B5EF4-FFF2-40B4-BE49-F238E27FC236}">
                <a16:creationId xmlns:a16="http://schemas.microsoft.com/office/drawing/2014/main" id="{53C66524-375B-4AA4-9D92-2DE00CE3F1A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28494" y="2332545"/>
            <a:ext cx="3316583" cy="3316583"/>
          </a:xfrm>
          <a:prstGeom prst="ellipse">
            <a:avLst/>
          </a:prstGeom>
          <a:ln w="57150">
            <a:solidFill>
              <a:srgbClr val="37328C"/>
            </a:solidFill>
          </a:ln>
        </p:spPr>
      </p:pic>
      <p:sp>
        <p:nvSpPr>
          <p:cNvPr id="12" name="TextBox 11">
            <a:extLst>
              <a:ext uri="{FF2B5EF4-FFF2-40B4-BE49-F238E27FC236}">
                <a16:creationId xmlns:a16="http://schemas.microsoft.com/office/drawing/2014/main" id="{C4847E28-D8B2-45EE-B15D-B4322E365BCA}"/>
              </a:ext>
            </a:extLst>
          </p:cNvPr>
          <p:cNvSpPr txBox="1"/>
          <p:nvPr/>
        </p:nvSpPr>
        <p:spPr>
          <a:xfrm>
            <a:off x="755650" y="1160949"/>
            <a:ext cx="7632699" cy="523220"/>
          </a:xfrm>
          <a:prstGeom prst="rect">
            <a:avLst/>
          </a:prstGeom>
          <a:noFill/>
        </p:spPr>
        <p:txBody>
          <a:bodyPr wrap="square" rtlCol="0">
            <a:spAutoFit/>
          </a:bodyPr>
          <a:lstStyle/>
          <a:p>
            <a:pPr algn="ctr"/>
            <a:r>
              <a:rPr lang="en-GB" sz="2800" b="1" dirty="0">
                <a:solidFill>
                  <a:srgbClr val="37328C"/>
                </a:solidFill>
              </a:rPr>
              <a:t>‘Uniting the World to Tackle Climate Change’</a:t>
            </a:r>
          </a:p>
        </p:txBody>
      </p:sp>
    </p:spTree>
    <p:extLst>
      <p:ext uri="{BB962C8B-B14F-4D97-AF65-F5344CB8AC3E}">
        <p14:creationId xmlns:p14="http://schemas.microsoft.com/office/powerpoint/2010/main" val="334516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50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31" presetClass="entr" presetSubtype="0" fill="hold" nodeType="withEffect">
                                  <p:stCondLst>
                                    <p:cond delay="50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par>
                                <p:cTn id="17" presetID="10" presetClass="entr" presetSubtype="0" fill="hold" nodeType="with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par>
                          <p:cTn id="23" fill="hold">
                            <p:stCondLst>
                              <p:cond delay="1500"/>
                            </p:stCondLst>
                            <p:childTnLst>
                              <p:par>
                                <p:cTn id="24" presetID="8" presetClass="emph" presetSubtype="0" repeatCount="indefinite" fill="hold" nodeType="afterEffect">
                                  <p:stCondLst>
                                    <p:cond delay="0"/>
                                  </p:stCondLst>
                                  <p:childTnLst>
                                    <p:animRot by="21600000">
                                      <p:cBhvr>
                                        <p:cTn id="25" dur="10000" fill="hold"/>
                                        <p:tgtEl>
                                          <p:spTgt spid="14"/>
                                        </p:tgtEl>
                                        <p:attrNameLst>
                                          <p:attrName>r</p:attrName>
                                        </p:attrNameLst>
                                      </p:cBhvr>
                                    </p:animRo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26" presetClass="emph" presetSubtype="0" repeatCount="2000" fill="hold" grpId="1" nodeType="withEffect">
                                  <p:stCondLst>
                                    <p:cond delay="0"/>
                                  </p:stCondLst>
                                  <p:childTnLst>
                                    <p:animEffect transition="out" filter="fade">
                                      <p:cBhvr>
                                        <p:cTn id="30" dur="500" tmFilter="0, 0; .2, .5; .8, .5; 1, 0"/>
                                        <p:tgtEl>
                                          <p:spTgt spid="21"/>
                                        </p:tgtEl>
                                      </p:cBhvr>
                                    </p:animEffect>
                                    <p:animScale>
                                      <p:cBhvr>
                                        <p:cTn id="31"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wipe(up)">
                                      <p:cBhvr>
                                        <p:cTn id="37" dur="500"/>
                                        <p:tgtEl>
                                          <p:spTgt spid="91"/>
                                        </p:tgtEl>
                                      </p:cBhvr>
                                    </p:animEffect>
                                  </p:childTnLst>
                                </p:cTn>
                              </p:par>
                            </p:childTnLst>
                          </p:cTn>
                        </p:par>
                        <p:par>
                          <p:cTn id="38" fill="hold">
                            <p:stCondLst>
                              <p:cond delay="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00"/>
                                        <p:tgtEl>
                                          <p:spTgt spid="5"/>
                                        </p:tgtEl>
                                      </p:cBhvr>
                                    </p:animEffect>
                                  </p:childTnLst>
                                </p:cTn>
                              </p:par>
                            </p:childTnLst>
                          </p:cTn>
                        </p:par>
                      </p:childTnLst>
                    </p:cTn>
                  </p:par>
                </p:childTnLst>
              </p:cTn>
              <p:nextCondLst>
                <p:cond evt="onClick" delay="0">
                  <p:tgtEl>
                    <p:spTgt spid="21"/>
                  </p:tgtEl>
                </p:cond>
              </p:nextCondLst>
            </p:seq>
          </p:childTnLst>
        </p:cTn>
      </p:par>
    </p:tnLst>
    <p:bldLst>
      <p:bldP spid="21" grpId="0" animBg="1"/>
      <p:bldP spid="21" grpId="1" animBg="1"/>
      <p:bldP spid="9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FB12B17-1B56-4871-BC08-ADB82FC8EF5B}"/>
              </a:ext>
            </a:extLst>
          </p:cNvPr>
          <p:cNvSpPr txBox="1"/>
          <p:nvPr/>
        </p:nvSpPr>
        <p:spPr>
          <a:xfrm>
            <a:off x="755650" y="2925435"/>
            <a:ext cx="7632700" cy="584775"/>
          </a:xfrm>
          <a:prstGeom prst="rect">
            <a:avLst/>
          </a:prstGeom>
          <a:noFill/>
        </p:spPr>
        <p:txBody>
          <a:bodyPr wrap="square" rtlCol="0">
            <a:spAutoFit/>
          </a:bodyPr>
          <a:lstStyle/>
          <a:p>
            <a:pPr algn="ctr"/>
            <a:r>
              <a:rPr lang="en-GB" sz="1600" b="1" dirty="0">
                <a:solidFill>
                  <a:srgbClr val="37328C"/>
                </a:solidFill>
              </a:rPr>
              <a:t>What do world leaders need to agree to stop or start </a:t>
            </a:r>
            <a:br>
              <a:rPr lang="en-GB" sz="1600" b="1" dirty="0">
                <a:solidFill>
                  <a:srgbClr val="37328C"/>
                </a:solidFill>
              </a:rPr>
            </a:br>
            <a:r>
              <a:rPr lang="en-GB" sz="1600" b="1" dirty="0">
                <a:solidFill>
                  <a:srgbClr val="37328C"/>
                </a:solidFill>
              </a:rPr>
              <a:t>at COP26 to slow down climate change?</a:t>
            </a:r>
          </a:p>
        </p:txBody>
      </p:sp>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What?</a:t>
            </a:r>
          </a:p>
        </p:txBody>
      </p:sp>
      <p:sp>
        <p:nvSpPr>
          <p:cNvPr id="14" name="TextBox 13">
            <a:extLst>
              <a:ext uri="{FF2B5EF4-FFF2-40B4-BE49-F238E27FC236}">
                <a16:creationId xmlns:a16="http://schemas.microsoft.com/office/drawing/2014/main" id="{44B9E4F2-3D7A-40B4-923A-ED21D13D9A58}"/>
              </a:ext>
            </a:extLst>
          </p:cNvPr>
          <p:cNvSpPr txBox="1"/>
          <p:nvPr/>
        </p:nvSpPr>
        <p:spPr>
          <a:xfrm>
            <a:off x="873059" y="1065699"/>
            <a:ext cx="7388352" cy="584775"/>
          </a:xfrm>
          <a:prstGeom prst="rect">
            <a:avLst/>
          </a:prstGeom>
          <a:noFill/>
        </p:spPr>
        <p:txBody>
          <a:bodyPr wrap="square" rtlCol="0">
            <a:spAutoFit/>
          </a:bodyPr>
          <a:lstStyle/>
          <a:p>
            <a:pPr algn="ctr"/>
            <a:r>
              <a:rPr lang="en-GB" sz="3200" b="1" dirty="0">
                <a:solidFill>
                  <a:srgbClr val="37328C"/>
                </a:solidFill>
              </a:rPr>
              <a:t>Stop or Start?</a:t>
            </a:r>
          </a:p>
        </p:txBody>
      </p:sp>
      <p:sp>
        <p:nvSpPr>
          <p:cNvPr id="22" name="Stop 1">
            <a:extLst>
              <a:ext uri="{FF2B5EF4-FFF2-40B4-BE49-F238E27FC236}">
                <a16:creationId xmlns:a16="http://schemas.microsoft.com/office/drawing/2014/main" id="{47BA9904-68EB-423E-A88D-D538CBFD0F3E}"/>
              </a:ext>
            </a:extLst>
          </p:cNvPr>
          <p:cNvSpPr/>
          <p:nvPr/>
        </p:nvSpPr>
        <p:spPr>
          <a:xfrm>
            <a:off x="5162701" y="4643609"/>
            <a:ext cx="2327341" cy="1449216"/>
          </a:xfrm>
          <a:prstGeom prst="rect">
            <a:avLst/>
          </a:prstGeom>
          <a:solidFill>
            <a:srgbClr val="37328C"/>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lvl="0" algn="ctr"/>
            <a:r>
              <a:rPr lang="en-GB" sz="1600" dirty="0">
                <a:solidFill>
                  <a:schemeClr val="bg1"/>
                </a:solidFill>
                <a:sym typeface="Roboto"/>
              </a:rPr>
              <a:t>Letting so many greenhouse gases (gases that trap heat) into the Earth’s atmosphere.</a:t>
            </a:r>
          </a:p>
        </p:txBody>
      </p:sp>
      <p:sp>
        <p:nvSpPr>
          <p:cNvPr id="24" name="Stop 2">
            <a:extLst>
              <a:ext uri="{FF2B5EF4-FFF2-40B4-BE49-F238E27FC236}">
                <a16:creationId xmlns:a16="http://schemas.microsoft.com/office/drawing/2014/main" id="{E7C87060-33A6-4CBB-91CB-A3D20990A37E}"/>
              </a:ext>
            </a:extLst>
          </p:cNvPr>
          <p:cNvSpPr/>
          <p:nvPr/>
        </p:nvSpPr>
        <p:spPr>
          <a:xfrm>
            <a:off x="5162701" y="4643609"/>
            <a:ext cx="2327341" cy="1449216"/>
          </a:xfrm>
          <a:prstGeom prst="rect">
            <a:avLst/>
          </a:prstGeom>
          <a:solidFill>
            <a:srgbClr val="37328C"/>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lvl="0" algn="ctr"/>
            <a:r>
              <a:rPr lang="en-GB" sz="1600" dirty="0">
                <a:solidFill>
                  <a:schemeClr val="bg1"/>
                </a:solidFill>
                <a:sym typeface="Roboto"/>
              </a:rPr>
              <a:t>Burning fossil fuels (coal, gas, oil).</a:t>
            </a:r>
          </a:p>
        </p:txBody>
      </p:sp>
      <p:sp>
        <p:nvSpPr>
          <p:cNvPr id="26" name="Stop 3">
            <a:extLst>
              <a:ext uri="{FF2B5EF4-FFF2-40B4-BE49-F238E27FC236}">
                <a16:creationId xmlns:a16="http://schemas.microsoft.com/office/drawing/2014/main" id="{F4E52D89-1200-4ABA-9744-4A1B95831E6A}"/>
              </a:ext>
            </a:extLst>
          </p:cNvPr>
          <p:cNvSpPr/>
          <p:nvPr/>
        </p:nvSpPr>
        <p:spPr>
          <a:xfrm>
            <a:off x="5162701" y="4643609"/>
            <a:ext cx="2327341" cy="1449216"/>
          </a:xfrm>
          <a:prstGeom prst="rect">
            <a:avLst/>
          </a:prstGeom>
          <a:solidFill>
            <a:srgbClr val="37328C"/>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lvl="0" algn="ctr"/>
            <a:r>
              <a:rPr lang="en-GB" sz="1600" dirty="0">
                <a:solidFill>
                  <a:schemeClr val="bg1"/>
                </a:solidFill>
                <a:sym typeface="Roboto"/>
              </a:rPr>
              <a:t>Raising the risk of more extreme weather.</a:t>
            </a:r>
          </a:p>
        </p:txBody>
      </p:sp>
      <p:sp>
        <p:nvSpPr>
          <p:cNvPr id="31" name="Stop 4">
            <a:extLst>
              <a:ext uri="{FF2B5EF4-FFF2-40B4-BE49-F238E27FC236}">
                <a16:creationId xmlns:a16="http://schemas.microsoft.com/office/drawing/2014/main" id="{11E649A2-116A-4769-A381-A10B561AE05E}"/>
              </a:ext>
            </a:extLst>
          </p:cNvPr>
          <p:cNvSpPr/>
          <p:nvPr/>
        </p:nvSpPr>
        <p:spPr>
          <a:xfrm>
            <a:off x="5162701" y="4643609"/>
            <a:ext cx="2327341" cy="1449216"/>
          </a:xfrm>
          <a:prstGeom prst="rect">
            <a:avLst/>
          </a:prstGeom>
          <a:solidFill>
            <a:srgbClr val="37328C"/>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lvl="0" algn="ctr"/>
            <a:r>
              <a:rPr lang="en-GB" sz="1600" dirty="0">
                <a:solidFill>
                  <a:schemeClr val="bg1"/>
                </a:solidFill>
                <a:sym typeface="Roboto"/>
              </a:rPr>
              <a:t>Making vehicles that cause pollution.</a:t>
            </a:r>
          </a:p>
        </p:txBody>
      </p:sp>
      <p:sp>
        <p:nvSpPr>
          <p:cNvPr id="20" name="Stop Header 1">
            <a:extLst>
              <a:ext uri="{FF2B5EF4-FFF2-40B4-BE49-F238E27FC236}">
                <a16:creationId xmlns:a16="http://schemas.microsoft.com/office/drawing/2014/main" id="{89ACA453-DFFA-49AC-BDE5-45CB514B6B14}"/>
              </a:ext>
            </a:extLst>
          </p:cNvPr>
          <p:cNvSpPr/>
          <p:nvPr/>
        </p:nvSpPr>
        <p:spPr>
          <a:xfrm>
            <a:off x="5162701" y="3914343"/>
            <a:ext cx="2324515" cy="495108"/>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r>
              <a:rPr lang="en-GB" b="1" dirty="0">
                <a:solidFill>
                  <a:srgbClr val="37328C"/>
                </a:solidFill>
                <a:sym typeface="Roboto"/>
              </a:rPr>
              <a:t>Stop</a:t>
            </a:r>
          </a:p>
        </p:txBody>
      </p:sp>
      <p:sp>
        <p:nvSpPr>
          <p:cNvPr id="21" name="Stop Header 2">
            <a:extLst>
              <a:ext uri="{FF2B5EF4-FFF2-40B4-BE49-F238E27FC236}">
                <a16:creationId xmlns:a16="http://schemas.microsoft.com/office/drawing/2014/main" id="{817F5271-368C-4622-B316-DB6906D6F8B5}"/>
              </a:ext>
            </a:extLst>
          </p:cNvPr>
          <p:cNvSpPr/>
          <p:nvPr/>
        </p:nvSpPr>
        <p:spPr>
          <a:xfrm>
            <a:off x="5162701" y="3914343"/>
            <a:ext cx="2324515" cy="495108"/>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r>
              <a:rPr lang="en-GB" b="1" dirty="0">
                <a:solidFill>
                  <a:srgbClr val="37328C"/>
                </a:solidFill>
                <a:sym typeface="Roboto"/>
              </a:rPr>
              <a:t>Stop</a:t>
            </a:r>
          </a:p>
        </p:txBody>
      </p:sp>
      <p:sp>
        <p:nvSpPr>
          <p:cNvPr id="30" name="Stop Header 3">
            <a:extLst>
              <a:ext uri="{FF2B5EF4-FFF2-40B4-BE49-F238E27FC236}">
                <a16:creationId xmlns:a16="http://schemas.microsoft.com/office/drawing/2014/main" id="{68FA4A23-5E08-4792-9E2C-FEA91180719E}"/>
              </a:ext>
            </a:extLst>
          </p:cNvPr>
          <p:cNvSpPr/>
          <p:nvPr/>
        </p:nvSpPr>
        <p:spPr>
          <a:xfrm>
            <a:off x="5162701" y="3914343"/>
            <a:ext cx="2324515" cy="495108"/>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r>
              <a:rPr lang="en-GB" b="1" dirty="0">
                <a:solidFill>
                  <a:srgbClr val="37328C"/>
                </a:solidFill>
                <a:sym typeface="Roboto"/>
              </a:rPr>
              <a:t>Stop</a:t>
            </a:r>
          </a:p>
        </p:txBody>
      </p:sp>
      <p:sp>
        <p:nvSpPr>
          <p:cNvPr id="33" name="Stop Header 4">
            <a:extLst>
              <a:ext uri="{FF2B5EF4-FFF2-40B4-BE49-F238E27FC236}">
                <a16:creationId xmlns:a16="http://schemas.microsoft.com/office/drawing/2014/main" id="{BC75CB33-5162-492F-B8D0-4593CE14B2F1}"/>
              </a:ext>
            </a:extLst>
          </p:cNvPr>
          <p:cNvSpPr/>
          <p:nvPr/>
        </p:nvSpPr>
        <p:spPr>
          <a:xfrm>
            <a:off x="5162701" y="3914343"/>
            <a:ext cx="2324515" cy="495108"/>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r>
              <a:rPr lang="en-GB" b="1" dirty="0">
                <a:solidFill>
                  <a:srgbClr val="37328C"/>
                </a:solidFill>
                <a:sym typeface="Roboto"/>
              </a:rPr>
              <a:t>Stop</a:t>
            </a:r>
          </a:p>
        </p:txBody>
      </p:sp>
      <p:sp>
        <p:nvSpPr>
          <p:cNvPr id="23" name="Start 1`">
            <a:extLst>
              <a:ext uri="{FF2B5EF4-FFF2-40B4-BE49-F238E27FC236}">
                <a16:creationId xmlns:a16="http://schemas.microsoft.com/office/drawing/2014/main" id="{7F292735-484A-43F0-9B53-A4D25FBD32E8}"/>
              </a:ext>
            </a:extLst>
          </p:cNvPr>
          <p:cNvSpPr/>
          <p:nvPr/>
        </p:nvSpPr>
        <p:spPr>
          <a:xfrm>
            <a:off x="1681392" y="4633028"/>
            <a:ext cx="2327341" cy="1449216"/>
          </a:xfrm>
          <a:prstGeom prst="rect">
            <a:avLst/>
          </a:prstGeom>
          <a:solidFill>
            <a:srgbClr val="37328C"/>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lvl="0" algn="ctr"/>
            <a:r>
              <a:rPr lang="en-GB" sz="1600" dirty="0">
                <a:solidFill>
                  <a:schemeClr val="bg1"/>
                </a:solidFill>
                <a:sym typeface="Roboto"/>
              </a:rPr>
              <a:t>Helping people to cope with climate change.</a:t>
            </a:r>
          </a:p>
        </p:txBody>
      </p:sp>
      <p:sp>
        <p:nvSpPr>
          <p:cNvPr id="25" name="Start 2">
            <a:extLst>
              <a:ext uri="{FF2B5EF4-FFF2-40B4-BE49-F238E27FC236}">
                <a16:creationId xmlns:a16="http://schemas.microsoft.com/office/drawing/2014/main" id="{143690BA-3AFC-4C91-9903-EE2BE83E8A56}"/>
              </a:ext>
            </a:extLst>
          </p:cNvPr>
          <p:cNvSpPr/>
          <p:nvPr/>
        </p:nvSpPr>
        <p:spPr>
          <a:xfrm>
            <a:off x="1681392" y="4633028"/>
            <a:ext cx="2327341" cy="1449216"/>
          </a:xfrm>
          <a:prstGeom prst="rect">
            <a:avLst/>
          </a:prstGeom>
          <a:solidFill>
            <a:srgbClr val="37328C"/>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lvl="0" algn="ctr"/>
            <a:r>
              <a:rPr lang="en-GB" sz="1600" dirty="0">
                <a:solidFill>
                  <a:schemeClr val="bg1"/>
                </a:solidFill>
                <a:sym typeface="Roboto"/>
              </a:rPr>
              <a:t>Using cheaper and cleaner energy </a:t>
            </a:r>
            <a:br>
              <a:rPr lang="en-GB" sz="1600" dirty="0">
                <a:solidFill>
                  <a:schemeClr val="bg1"/>
                </a:solidFill>
                <a:sym typeface="Roboto"/>
              </a:rPr>
            </a:br>
            <a:r>
              <a:rPr lang="en-GB" sz="1600" dirty="0">
                <a:solidFill>
                  <a:schemeClr val="bg1"/>
                </a:solidFill>
                <a:sym typeface="Roboto"/>
              </a:rPr>
              <a:t>(wind, solar).</a:t>
            </a:r>
          </a:p>
        </p:txBody>
      </p:sp>
      <p:sp>
        <p:nvSpPr>
          <p:cNvPr id="27" name="Start 3">
            <a:extLst>
              <a:ext uri="{FF2B5EF4-FFF2-40B4-BE49-F238E27FC236}">
                <a16:creationId xmlns:a16="http://schemas.microsoft.com/office/drawing/2014/main" id="{2BD58496-662C-41EE-BD28-2084EEE412A0}"/>
              </a:ext>
            </a:extLst>
          </p:cNvPr>
          <p:cNvSpPr/>
          <p:nvPr/>
        </p:nvSpPr>
        <p:spPr>
          <a:xfrm>
            <a:off x="1681392" y="4633028"/>
            <a:ext cx="2327341" cy="1449216"/>
          </a:xfrm>
          <a:prstGeom prst="rect">
            <a:avLst/>
          </a:prstGeom>
          <a:solidFill>
            <a:srgbClr val="37328C"/>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lvl="0" algn="ctr"/>
            <a:r>
              <a:rPr lang="en-GB" sz="1600" dirty="0">
                <a:solidFill>
                  <a:schemeClr val="bg1"/>
                </a:solidFill>
                <a:sym typeface="Roboto"/>
              </a:rPr>
              <a:t>Protecting natural places(forests, </a:t>
            </a:r>
            <a:br>
              <a:rPr lang="en-GB" sz="1600" dirty="0">
                <a:solidFill>
                  <a:schemeClr val="bg1"/>
                </a:solidFill>
                <a:sym typeface="Roboto"/>
              </a:rPr>
            </a:br>
            <a:r>
              <a:rPr lang="en-GB" sz="1600" dirty="0">
                <a:solidFill>
                  <a:schemeClr val="bg1"/>
                </a:solidFill>
                <a:sym typeface="Roboto"/>
              </a:rPr>
              <a:t>oceans, wetlands).</a:t>
            </a:r>
          </a:p>
        </p:txBody>
      </p:sp>
      <p:sp>
        <p:nvSpPr>
          <p:cNvPr id="28" name="Start 4">
            <a:extLst>
              <a:ext uri="{FF2B5EF4-FFF2-40B4-BE49-F238E27FC236}">
                <a16:creationId xmlns:a16="http://schemas.microsoft.com/office/drawing/2014/main" id="{D393FE5F-296C-49E1-B1BE-E05DBF77CA15}"/>
              </a:ext>
            </a:extLst>
          </p:cNvPr>
          <p:cNvSpPr/>
          <p:nvPr/>
        </p:nvSpPr>
        <p:spPr>
          <a:xfrm>
            <a:off x="1681392" y="4633028"/>
            <a:ext cx="2327341" cy="1449216"/>
          </a:xfrm>
          <a:prstGeom prst="rect">
            <a:avLst/>
          </a:prstGeom>
          <a:solidFill>
            <a:srgbClr val="37328C"/>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lvl="0" algn="ctr"/>
            <a:r>
              <a:rPr lang="en-GB" sz="1600" dirty="0">
                <a:solidFill>
                  <a:schemeClr val="bg1"/>
                </a:solidFill>
                <a:sym typeface="Roboto"/>
              </a:rPr>
              <a:t>Finding more money to spend on slowing climate change.</a:t>
            </a:r>
          </a:p>
        </p:txBody>
      </p:sp>
      <p:sp>
        <p:nvSpPr>
          <p:cNvPr id="19" name="Start Header 1">
            <a:extLst>
              <a:ext uri="{FF2B5EF4-FFF2-40B4-BE49-F238E27FC236}">
                <a16:creationId xmlns:a16="http://schemas.microsoft.com/office/drawing/2014/main" id="{77D6552F-1B84-45CC-8866-5246C70C4BB2}"/>
              </a:ext>
            </a:extLst>
          </p:cNvPr>
          <p:cNvSpPr/>
          <p:nvPr/>
        </p:nvSpPr>
        <p:spPr>
          <a:xfrm>
            <a:off x="1684962" y="3914343"/>
            <a:ext cx="2323770" cy="495108"/>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r>
              <a:rPr lang="en-GB" b="1" dirty="0">
                <a:solidFill>
                  <a:srgbClr val="37328C"/>
                </a:solidFill>
                <a:sym typeface="Roboto"/>
              </a:rPr>
              <a:t>Start </a:t>
            </a:r>
          </a:p>
        </p:txBody>
      </p:sp>
      <p:sp>
        <p:nvSpPr>
          <p:cNvPr id="29" name="Start Header 2">
            <a:extLst>
              <a:ext uri="{FF2B5EF4-FFF2-40B4-BE49-F238E27FC236}">
                <a16:creationId xmlns:a16="http://schemas.microsoft.com/office/drawing/2014/main" id="{763EBD2F-C9CD-4D78-B9F7-09040AA22061}"/>
              </a:ext>
            </a:extLst>
          </p:cNvPr>
          <p:cNvSpPr/>
          <p:nvPr/>
        </p:nvSpPr>
        <p:spPr>
          <a:xfrm>
            <a:off x="1684962" y="3914343"/>
            <a:ext cx="2323770" cy="495108"/>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r>
              <a:rPr lang="en-GB" b="1" dirty="0">
                <a:solidFill>
                  <a:srgbClr val="37328C"/>
                </a:solidFill>
                <a:sym typeface="Roboto"/>
              </a:rPr>
              <a:t>Start </a:t>
            </a:r>
          </a:p>
        </p:txBody>
      </p:sp>
      <p:sp>
        <p:nvSpPr>
          <p:cNvPr id="32" name="Start Header 3">
            <a:extLst>
              <a:ext uri="{FF2B5EF4-FFF2-40B4-BE49-F238E27FC236}">
                <a16:creationId xmlns:a16="http://schemas.microsoft.com/office/drawing/2014/main" id="{16792DB8-2D9D-47D4-8A68-19BA4405F937}"/>
              </a:ext>
            </a:extLst>
          </p:cNvPr>
          <p:cNvSpPr/>
          <p:nvPr/>
        </p:nvSpPr>
        <p:spPr>
          <a:xfrm>
            <a:off x="1684962" y="3914343"/>
            <a:ext cx="2323770" cy="495108"/>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r>
              <a:rPr lang="en-GB" b="1" dirty="0">
                <a:solidFill>
                  <a:srgbClr val="37328C"/>
                </a:solidFill>
                <a:sym typeface="Roboto"/>
              </a:rPr>
              <a:t>Start </a:t>
            </a:r>
          </a:p>
        </p:txBody>
      </p:sp>
      <p:sp>
        <p:nvSpPr>
          <p:cNvPr id="34" name="Start Header 4">
            <a:extLst>
              <a:ext uri="{FF2B5EF4-FFF2-40B4-BE49-F238E27FC236}">
                <a16:creationId xmlns:a16="http://schemas.microsoft.com/office/drawing/2014/main" id="{AF48C3E3-2B80-47D6-8175-798C9289DF0A}"/>
              </a:ext>
            </a:extLst>
          </p:cNvPr>
          <p:cNvSpPr/>
          <p:nvPr/>
        </p:nvSpPr>
        <p:spPr>
          <a:xfrm>
            <a:off x="1684962" y="3914343"/>
            <a:ext cx="2323770" cy="495108"/>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r>
              <a:rPr lang="en-GB" b="1" dirty="0">
                <a:solidFill>
                  <a:srgbClr val="37328C"/>
                </a:solidFill>
                <a:sym typeface="Roboto"/>
              </a:rPr>
              <a:t>Start </a:t>
            </a:r>
          </a:p>
        </p:txBody>
      </p:sp>
      <p:grpSp>
        <p:nvGrpSpPr>
          <p:cNvPr id="35" name="Group 34">
            <a:extLst>
              <a:ext uri="{FF2B5EF4-FFF2-40B4-BE49-F238E27FC236}">
                <a16:creationId xmlns:a16="http://schemas.microsoft.com/office/drawing/2014/main" id="{D692D509-E410-4DEC-B657-17AF319B5B36}"/>
              </a:ext>
            </a:extLst>
          </p:cNvPr>
          <p:cNvGrpSpPr/>
          <p:nvPr/>
        </p:nvGrpSpPr>
        <p:grpSpPr>
          <a:xfrm>
            <a:off x="1175100" y="1117512"/>
            <a:ext cx="1724353" cy="1724352"/>
            <a:chOff x="5293305" y="3214719"/>
            <a:chExt cx="2968106" cy="2968104"/>
          </a:xfrm>
        </p:grpSpPr>
        <p:pic>
          <p:nvPicPr>
            <p:cNvPr id="36" name="Picture 35">
              <a:extLst>
                <a:ext uri="{FF2B5EF4-FFF2-40B4-BE49-F238E27FC236}">
                  <a16:creationId xmlns:a16="http://schemas.microsoft.com/office/drawing/2014/main" id="{AE07318D-F688-41F3-B6AE-91CDA238B8C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293305" y="3214719"/>
              <a:ext cx="2968106" cy="2968104"/>
            </a:xfrm>
            <a:prstGeom prst="rect">
              <a:avLst/>
            </a:prstGeom>
          </p:spPr>
        </p:pic>
        <p:pic>
          <p:nvPicPr>
            <p:cNvPr id="37" name="Picture 36">
              <a:extLst>
                <a:ext uri="{FF2B5EF4-FFF2-40B4-BE49-F238E27FC236}">
                  <a16:creationId xmlns:a16="http://schemas.microsoft.com/office/drawing/2014/main" id="{47A870BD-18EF-47E0-9469-C3C3AFA91BB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471808" y="3393221"/>
              <a:ext cx="2611102" cy="2611101"/>
            </a:xfrm>
            <a:prstGeom prst="ellipse">
              <a:avLst/>
            </a:prstGeom>
            <a:ln w="38100">
              <a:solidFill>
                <a:srgbClr val="37328C"/>
              </a:solidFill>
            </a:ln>
          </p:spPr>
        </p:pic>
      </p:grpSp>
      <p:grpSp>
        <p:nvGrpSpPr>
          <p:cNvPr id="41" name="Group 40">
            <a:extLst>
              <a:ext uri="{FF2B5EF4-FFF2-40B4-BE49-F238E27FC236}">
                <a16:creationId xmlns:a16="http://schemas.microsoft.com/office/drawing/2014/main" id="{34890728-EBA2-4495-8A26-6CA6310CBF8D}"/>
              </a:ext>
            </a:extLst>
          </p:cNvPr>
          <p:cNvGrpSpPr/>
          <p:nvPr/>
        </p:nvGrpSpPr>
        <p:grpSpPr>
          <a:xfrm>
            <a:off x="6236159" y="1067178"/>
            <a:ext cx="1724353" cy="1724352"/>
            <a:chOff x="5293305" y="3214719"/>
            <a:chExt cx="2968106" cy="2968104"/>
          </a:xfrm>
        </p:grpSpPr>
        <p:pic>
          <p:nvPicPr>
            <p:cNvPr id="42" name="Picture 41">
              <a:extLst>
                <a:ext uri="{FF2B5EF4-FFF2-40B4-BE49-F238E27FC236}">
                  <a16:creationId xmlns:a16="http://schemas.microsoft.com/office/drawing/2014/main" id="{ABAD8B0F-5F7F-4468-8DBE-3D6A6D1A8C0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293305" y="3214719"/>
              <a:ext cx="2968106" cy="2968104"/>
            </a:xfrm>
            <a:prstGeom prst="rect">
              <a:avLst/>
            </a:prstGeom>
          </p:spPr>
        </p:pic>
        <p:pic>
          <p:nvPicPr>
            <p:cNvPr id="43" name="Picture 42">
              <a:extLst>
                <a:ext uri="{FF2B5EF4-FFF2-40B4-BE49-F238E27FC236}">
                  <a16:creationId xmlns:a16="http://schemas.microsoft.com/office/drawing/2014/main" id="{47BD72B8-E64B-4136-91D4-80F823CFEB44}"/>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5471808" y="3393221"/>
              <a:ext cx="2611102" cy="2611101"/>
            </a:xfrm>
            <a:prstGeom prst="ellipse">
              <a:avLst/>
            </a:prstGeom>
            <a:ln w="38100">
              <a:solidFill>
                <a:srgbClr val="37328C"/>
              </a:solidFill>
            </a:ln>
          </p:spPr>
        </p:pic>
      </p:grpSp>
    </p:spTree>
    <p:extLst>
      <p:ext uri="{BB962C8B-B14F-4D97-AF65-F5344CB8AC3E}">
        <p14:creationId xmlns:p14="http://schemas.microsoft.com/office/powerpoint/2010/main" val="115229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 calcmode="lin" valueType="num">
                                      <p:cBhvr>
                                        <p:cTn id="13" dur="1000" fill="hold"/>
                                        <p:tgtEl>
                                          <p:spTgt spid="35"/>
                                        </p:tgtEl>
                                        <p:attrNameLst>
                                          <p:attrName>style.rotation</p:attrName>
                                        </p:attrNameLst>
                                      </p:cBhvr>
                                      <p:tavLst>
                                        <p:tav tm="0">
                                          <p:val>
                                            <p:fltVal val="90"/>
                                          </p:val>
                                        </p:tav>
                                        <p:tav tm="100000">
                                          <p:val>
                                            <p:fltVal val="0"/>
                                          </p:val>
                                        </p:tav>
                                      </p:tavLst>
                                    </p:anim>
                                    <p:animEffect transition="in" filter="fade">
                                      <p:cBhvr>
                                        <p:cTn id="14" dur="1000"/>
                                        <p:tgtEl>
                                          <p:spTgt spid="35"/>
                                        </p:tgtEl>
                                      </p:cBhvr>
                                    </p:animEffect>
                                  </p:childTnLst>
                                </p:cTn>
                              </p:par>
                              <p:par>
                                <p:cTn id="15" presetID="10"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par>
                                <p:cTn id="18" presetID="31" presetClass="entr" presetSubtype="0"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p:cTn id="20" dur="1000" fill="hold"/>
                                        <p:tgtEl>
                                          <p:spTgt spid="41"/>
                                        </p:tgtEl>
                                        <p:attrNameLst>
                                          <p:attrName>ppt_w</p:attrName>
                                        </p:attrNameLst>
                                      </p:cBhvr>
                                      <p:tavLst>
                                        <p:tav tm="0">
                                          <p:val>
                                            <p:fltVal val="0"/>
                                          </p:val>
                                        </p:tav>
                                        <p:tav tm="100000">
                                          <p:val>
                                            <p:strVal val="#ppt_w"/>
                                          </p:val>
                                        </p:tav>
                                      </p:tavLst>
                                    </p:anim>
                                    <p:anim calcmode="lin" valueType="num">
                                      <p:cBhvr>
                                        <p:cTn id="21" dur="1000" fill="hold"/>
                                        <p:tgtEl>
                                          <p:spTgt spid="41"/>
                                        </p:tgtEl>
                                        <p:attrNameLst>
                                          <p:attrName>ppt_h</p:attrName>
                                        </p:attrNameLst>
                                      </p:cBhvr>
                                      <p:tavLst>
                                        <p:tav tm="0">
                                          <p:val>
                                            <p:fltVal val="0"/>
                                          </p:val>
                                        </p:tav>
                                        <p:tav tm="100000">
                                          <p:val>
                                            <p:strVal val="#ppt_h"/>
                                          </p:val>
                                        </p:tav>
                                      </p:tavLst>
                                    </p:anim>
                                    <p:anim calcmode="lin" valueType="num">
                                      <p:cBhvr>
                                        <p:cTn id="22" dur="1000" fill="hold"/>
                                        <p:tgtEl>
                                          <p:spTgt spid="41"/>
                                        </p:tgtEl>
                                        <p:attrNameLst>
                                          <p:attrName>style.rotation</p:attrName>
                                        </p:attrNameLst>
                                      </p:cBhvr>
                                      <p:tavLst>
                                        <p:tav tm="0">
                                          <p:val>
                                            <p:fltVal val="90"/>
                                          </p:val>
                                        </p:tav>
                                        <p:tav tm="100000">
                                          <p:val>
                                            <p:fltVal val="0"/>
                                          </p:val>
                                        </p:tav>
                                      </p:tavLst>
                                    </p:anim>
                                    <p:animEffect transition="in" filter="fade">
                                      <p:cBhvr>
                                        <p:cTn id="23" dur="1000"/>
                                        <p:tgtEl>
                                          <p:spTgt spid="41"/>
                                        </p:tgtEl>
                                      </p:cBhvr>
                                    </p:animEffect>
                                  </p:childTnLst>
                                </p:cTn>
                              </p:par>
                              <p:par>
                                <p:cTn id="24" presetID="10" presetClass="entr" presetSubtype="0"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childTnLst>
                          </p:cTn>
                        </p:par>
                        <p:par>
                          <p:cTn id="27" fill="hold">
                            <p:stCondLst>
                              <p:cond delay="2000"/>
                            </p:stCondLst>
                            <p:childTnLst>
                              <p:par>
                                <p:cTn id="28" presetID="2" presetClass="entr" presetSubtype="8"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0-#ppt_w/2"/>
                                          </p:val>
                                        </p:tav>
                                        <p:tav tm="100000">
                                          <p:val>
                                            <p:strVal val="#ppt_x"/>
                                          </p:val>
                                        </p:tav>
                                      </p:tavLst>
                                    </p:anim>
                                    <p:anim calcmode="lin" valueType="num">
                                      <p:cBhvr additive="base">
                                        <p:cTn id="31" dur="500" fill="hold"/>
                                        <p:tgtEl>
                                          <p:spTgt spid="19"/>
                                        </p:tgtEl>
                                        <p:attrNameLst>
                                          <p:attrName>ppt_y</p:attrName>
                                        </p:attrNameLst>
                                      </p:cBhvr>
                                      <p:tavLst>
                                        <p:tav tm="0">
                                          <p:val>
                                            <p:strVal val="#ppt_y"/>
                                          </p:val>
                                        </p:tav>
                                        <p:tav tm="100000">
                                          <p:val>
                                            <p:strVal val="#ppt_y"/>
                                          </p:val>
                                        </p:tav>
                                      </p:tavLst>
                                    </p:anim>
                                  </p:childTnLst>
                                </p:cTn>
                              </p:par>
                              <p:par>
                                <p:cTn id="32" presetID="26" presetClass="emph" presetSubtype="0" repeatCount="2000" fill="hold" grpId="1" nodeType="withEffect">
                                  <p:stCondLst>
                                    <p:cond delay="0"/>
                                  </p:stCondLst>
                                  <p:childTnLst>
                                    <p:animEffect transition="out" filter="fade">
                                      <p:cBhvr>
                                        <p:cTn id="33" dur="500" tmFilter="0, 0; .2, .5; .8, .5; 1, 0"/>
                                        <p:tgtEl>
                                          <p:spTgt spid="19"/>
                                        </p:tgtEl>
                                      </p:cBhvr>
                                    </p:animEffect>
                                    <p:animScale>
                                      <p:cBhvr>
                                        <p:cTn id="34" dur="250" autoRev="1" fill="hold"/>
                                        <p:tgtEl>
                                          <p:spTgt spid="19"/>
                                        </p:tgtEl>
                                      </p:cBhvr>
                                      <p:by x="105000" y="105000"/>
                                    </p:animScale>
                                  </p:childTnLst>
                                </p:cTn>
                              </p:par>
                              <p:par>
                                <p:cTn id="35" presetID="2" presetClass="entr" presetSubtype="2"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1+#ppt_w/2"/>
                                          </p:val>
                                        </p:tav>
                                        <p:tav tm="100000">
                                          <p:val>
                                            <p:strVal val="#ppt_x"/>
                                          </p:val>
                                        </p:tav>
                                      </p:tavLst>
                                    </p:anim>
                                    <p:anim calcmode="lin" valueType="num">
                                      <p:cBhvr additive="base">
                                        <p:cTn id="38" dur="500" fill="hold"/>
                                        <p:tgtEl>
                                          <p:spTgt spid="20"/>
                                        </p:tgtEl>
                                        <p:attrNameLst>
                                          <p:attrName>ppt_y</p:attrName>
                                        </p:attrNameLst>
                                      </p:cBhvr>
                                      <p:tavLst>
                                        <p:tav tm="0">
                                          <p:val>
                                            <p:strVal val="#ppt_y"/>
                                          </p:val>
                                        </p:tav>
                                        <p:tav tm="100000">
                                          <p:val>
                                            <p:strVal val="#ppt_y"/>
                                          </p:val>
                                        </p:tav>
                                      </p:tavLst>
                                    </p:anim>
                                  </p:childTnLst>
                                </p:cTn>
                              </p:par>
                              <p:par>
                                <p:cTn id="39" presetID="26" presetClass="emph" presetSubtype="0" repeatCount="2000" fill="hold" grpId="1" nodeType="withEffect">
                                  <p:stCondLst>
                                    <p:cond delay="0"/>
                                  </p:stCondLst>
                                  <p:childTnLst>
                                    <p:animEffect transition="out" filter="fade">
                                      <p:cBhvr>
                                        <p:cTn id="40" dur="500" tmFilter="0, 0; .2, .5; .8, .5; 1, 0"/>
                                        <p:tgtEl>
                                          <p:spTgt spid="20"/>
                                        </p:tgtEl>
                                      </p:cBhvr>
                                    </p:animEffect>
                                    <p:animScale>
                                      <p:cBhvr>
                                        <p:cTn id="41"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19"/>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par>
                                <p:cTn id="48" presetID="27" presetClass="emph" presetSubtype="0" fill="remove" grpId="1" nodeType="withEffect">
                                  <p:stCondLst>
                                    <p:cond delay="0"/>
                                  </p:stCondLst>
                                  <p:childTnLst>
                                    <p:animClr clrSpc="rgb" dir="cw">
                                      <p:cBhvr override="childStyle">
                                        <p:cTn id="49" dur="250" autoRev="1" fill="remove"/>
                                        <p:tgtEl>
                                          <p:spTgt spid="23"/>
                                        </p:tgtEl>
                                        <p:attrNameLst>
                                          <p:attrName>style.color</p:attrName>
                                        </p:attrNameLst>
                                      </p:cBhvr>
                                      <p:to>
                                        <a:schemeClr val="bg1"/>
                                      </p:to>
                                    </p:animClr>
                                    <p:animClr clrSpc="rgb" dir="cw">
                                      <p:cBhvr>
                                        <p:cTn id="50" dur="250" autoRev="1" fill="remove"/>
                                        <p:tgtEl>
                                          <p:spTgt spid="23"/>
                                        </p:tgtEl>
                                        <p:attrNameLst>
                                          <p:attrName>fillcolor</p:attrName>
                                        </p:attrNameLst>
                                      </p:cBhvr>
                                      <p:to>
                                        <a:schemeClr val="bg1"/>
                                      </p:to>
                                    </p:animClr>
                                    <p:set>
                                      <p:cBhvr>
                                        <p:cTn id="51" dur="250" autoRev="1" fill="remove"/>
                                        <p:tgtEl>
                                          <p:spTgt spid="23"/>
                                        </p:tgtEl>
                                        <p:attrNameLst>
                                          <p:attrName>fill.type</p:attrName>
                                        </p:attrNameLst>
                                      </p:cBhvr>
                                      <p:to>
                                        <p:strVal val="solid"/>
                                      </p:to>
                                    </p:set>
                                    <p:set>
                                      <p:cBhvr>
                                        <p:cTn id="52" dur="250" autoRev="1" fill="remove"/>
                                        <p:tgtEl>
                                          <p:spTgt spid="23"/>
                                        </p:tgtEl>
                                        <p:attrNameLst>
                                          <p:attrName>fill.on</p:attrName>
                                        </p:attrNameLst>
                                      </p:cBhvr>
                                      <p:to>
                                        <p:strVal val="true"/>
                                      </p:to>
                                    </p:set>
                                  </p:childTnLst>
                                </p:cTn>
                              </p:par>
                              <p:par>
                                <p:cTn id="53" presetID="1" presetClass="exit" presetSubtype="0" fill="hold" grpId="2" nodeType="withEffect">
                                  <p:stCondLst>
                                    <p:cond delay="0"/>
                                  </p:stCondLst>
                                  <p:childTnLst>
                                    <p:set>
                                      <p:cBhvr>
                                        <p:cTn id="54" dur="1" fill="hold">
                                          <p:stCondLst>
                                            <p:cond delay="0"/>
                                          </p:stCondLst>
                                        </p:cTn>
                                        <p:tgtEl>
                                          <p:spTgt spid="19"/>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57" restart="whenNotActive" fill="hold" evtFilter="cancelBubble" nodeType="interactiveSeq">
                <p:stCondLst>
                  <p:cond evt="onClick" delay="0">
                    <p:tgtEl>
                      <p:spTgt spid="29"/>
                    </p:tgtEl>
                  </p:cond>
                </p:stCondLst>
                <p:endSync evt="end" delay="0">
                  <p:rtn val="all"/>
                </p:endSync>
                <p:childTnLst>
                  <p:par>
                    <p:cTn id="58" fill="hold">
                      <p:stCondLst>
                        <p:cond delay="0"/>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par>
                                <p:cTn id="63" presetID="26" presetClass="emph" presetSubtype="0" fill="hold" grpId="1" nodeType="withEffect">
                                  <p:stCondLst>
                                    <p:cond delay="0"/>
                                  </p:stCondLst>
                                  <p:childTnLst>
                                    <p:animEffect transition="out" filter="fade">
                                      <p:cBhvr>
                                        <p:cTn id="64" dur="500" tmFilter="0, 0; .2, .5; .8, .5; 1, 0"/>
                                        <p:tgtEl>
                                          <p:spTgt spid="25"/>
                                        </p:tgtEl>
                                      </p:cBhvr>
                                    </p:animEffect>
                                    <p:animScale>
                                      <p:cBhvr>
                                        <p:cTn id="65" dur="250" autoRev="1" fill="hold"/>
                                        <p:tgtEl>
                                          <p:spTgt spid="25"/>
                                        </p:tgtEl>
                                      </p:cBhvr>
                                      <p:by x="105000" y="105000"/>
                                    </p:animScale>
                                  </p:childTnLst>
                                </p:cTn>
                              </p:par>
                              <p:par>
                                <p:cTn id="66" presetID="1" presetClass="exit" presetSubtype="0" fill="hold" grpId="2" nodeType="withEffect">
                                  <p:stCondLst>
                                    <p:cond delay="0"/>
                                  </p:stCondLst>
                                  <p:childTnLst>
                                    <p:set>
                                      <p:cBhvr>
                                        <p:cTn id="67" dur="1" fill="hold">
                                          <p:stCondLst>
                                            <p:cond delay="0"/>
                                          </p:stCondLst>
                                        </p:cTn>
                                        <p:tgtEl>
                                          <p:spTgt spid="23"/>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29"/>
                                        </p:tgtEl>
                                        <p:attrNameLst>
                                          <p:attrName>style.visibility</p:attrName>
                                        </p:attrNameLst>
                                      </p:cBhvr>
                                      <p:to>
                                        <p:strVal val="hidden"/>
                                      </p:to>
                                    </p:set>
                                  </p:childTnLst>
                                </p:cTn>
                              </p:par>
                              <p:par>
                                <p:cTn id="70" presetID="1" presetClass="entr" presetSubtype="0"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72" restart="whenNotActive" fill="hold" evtFilter="cancelBubble" nodeType="interactiveSeq">
                <p:stCondLst>
                  <p:cond evt="onClick" delay="0">
                    <p:tgtEl>
                      <p:spTgt spid="32"/>
                    </p:tgtEl>
                  </p:cond>
                </p:stCondLst>
                <p:endSync evt="end" delay="0">
                  <p:rtn val="all"/>
                </p:endSync>
                <p:childTnLst>
                  <p:par>
                    <p:cTn id="73" fill="hold">
                      <p:stCondLst>
                        <p:cond delay="0"/>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par>
                                <p:cTn id="78" presetID="26" presetClass="emph" presetSubtype="0" fill="hold" grpId="1" nodeType="withEffect">
                                  <p:stCondLst>
                                    <p:cond delay="0"/>
                                  </p:stCondLst>
                                  <p:childTnLst>
                                    <p:animEffect transition="out" filter="fade">
                                      <p:cBhvr>
                                        <p:cTn id="79" dur="500" tmFilter="0, 0; .2, .5; .8, .5; 1, 0"/>
                                        <p:tgtEl>
                                          <p:spTgt spid="27"/>
                                        </p:tgtEl>
                                      </p:cBhvr>
                                    </p:animEffect>
                                    <p:animScale>
                                      <p:cBhvr>
                                        <p:cTn id="80" dur="250" autoRev="1" fill="hold"/>
                                        <p:tgtEl>
                                          <p:spTgt spid="27"/>
                                        </p:tgtEl>
                                      </p:cBhvr>
                                      <p:by x="105000" y="105000"/>
                                    </p:animScale>
                                  </p:childTnLst>
                                </p:cTn>
                              </p:par>
                              <p:par>
                                <p:cTn id="81" presetID="1" presetClass="exit" presetSubtype="0" fill="hold" grpId="2" nodeType="withEffect">
                                  <p:stCondLst>
                                    <p:cond delay="0"/>
                                  </p:stCondLst>
                                  <p:childTnLst>
                                    <p:set>
                                      <p:cBhvr>
                                        <p:cTn id="82" dur="1" fill="hold">
                                          <p:stCondLst>
                                            <p:cond delay="0"/>
                                          </p:stCondLst>
                                        </p:cTn>
                                        <p:tgtEl>
                                          <p:spTgt spid="25"/>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32"/>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seq concurrent="1" nextAc="seek">
              <p:cTn id="87" restart="whenNotActive" fill="hold" evtFilter="cancelBubble" nodeType="interactiveSeq">
                <p:stCondLst>
                  <p:cond evt="onClick" delay="0">
                    <p:tgtEl>
                      <p:spTgt spid="34"/>
                    </p:tgtEl>
                  </p:cond>
                </p:stCondLst>
                <p:endSync evt="end" delay="0">
                  <p:rtn val="all"/>
                </p:endSync>
                <p:childTnLst>
                  <p:par>
                    <p:cTn id="88" fill="hold">
                      <p:stCondLst>
                        <p:cond delay="0"/>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500"/>
                                        <p:tgtEl>
                                          <p:spTgt spid="28"/>
                                        </p:tgtEl>
                                      </p:cBhvr>
                                    </p:animEffect>
                                  </p:childTnLst>
                                </p:cTn>
                              </p:par>
                              <p:par>
                                <p:cTn id="93" presetID="26" presetClass="emph" presetSubtype="0" fill="hold" grpId="1" nodeType="withEffect">
                                  <p:stCondLst>
                                    <p:cond delay="0"/>
                                  </p:stCondLst>
                                  <p:childTnLst>
                                    <p:animEffect transition="out" filter="fade">
                                      <p:cBhvr>
                                        <p:cTn id="94" dur="500" tmFilter="0, 0; .2, .5; .8, .5; 1, 0"/>
                                        <p:tgtEl>
                                          <p:spTgt spid="28"/>
                                        </p:tgtEl>
                                      </p:cBhvr>
                                    </p:animEffect>
                                    <p:animScale>
                                      <p:cBhvr>
                                        <p:cTn id="95" dur="250" autoRev="1" fill="hold"/>
                                        <p:tgtEl>
                                          <p:spTgt spid="28"/>
                                        </p:tgtEl>
                                      </p:cBhvr>
                                      <p:by x="105000" y="105000"/>
                                    </p:animScale>
                                  </p:childTnLst>
                                </p:cTn>
                              </p:par>
                              <p:par>
                                <p:cTn id="96" presetID="1" presetClass="exit" presetSubtype="0" fill="hold" grpId="1" nodeType="withEffect">
                                  <p:stCondLst>
                                    <p:cond delay="0"/>
                                  </p:stCondLst>
                                  <p:childTnLst>
                                    <p:set>
                                      <p:cBhvr>
                                        <p:cTn id="97" dur="1" fill="hold">
                                          <p:stCondLst>
                                            <p:cond delay="0"/>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98" restart="whenNotActive" fill="hold" evtFilter="cancelBubble" nodeType="interactiveSeq">
                <p:stCondLst>
                  <p:cond evt="onClick" delay="0">
                    <p:tgtEl>
                      <p:spTgt spid="20"/>
                    </p:tgtEl>
                  </p:cond>
                </p:stCondLst>
                <p:endSync evt="end" delay="0">
                  <p:rtn val="all"/>
                </p:endSync>
                <p:childTnLst>
                  <p:par>
                    <p:cTn id="99" fill="hold">
                      <p:stCondLst>
                        <p:cond delay="0"/>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fade">
                                      <p:cBhvr>
                                        <p:cTn id="103" dur="500"/>
                                        <p:tgtEl>
                                          <p:spTgt spid="22"/>
                                        </p:tgtEl>
                                      </p:cBhvr>
                                    </p:animEffect>
                                  </p:childTnLst>
                                </p:cTn>
                              </p:par>
                              <p:par>
                                <p:cTn id="104" presetID="26" presetClass="emph" presetSubtype="0" fill="hold" grpId="1" nodeType="withEffect">
                                  <p:stCondLst>
                                    <p:cond delay="0"/>
                                  </p:stCondLst>
                                  <p:childTnLst>
                                    <p:animEffect transition="out" filter="fade">
                                      <p:cBhvr>
                                        <p:cTn id="105" dur="500" tmFilter="0, 0; .2, .5; .8, .5; 1, 0"/>
                                        <p:tgtEl>
                                          <p:spTgt spid="22"/>
                                        </p:tgtEl>
                                      </p:cBhvr>
                                    </p:animEffect>
                                    <p:animScale>
                                      <p:cBhvr>
                                        <p:cTn id="106" dur="250" autoRev="1" fill="hold"/>
                                        <p:tgtEl>
                                          <p:spTgt spid="22"/>
                                        </p:tgtEl>
                                      </p:cBhvr>
                                      <p:by x="105000" y="105000"/>
                                    </p:animScale>
                                  </p:childTnLst>
                                </p:cTn>
                              </p:par>
                              <p:par>
                                <p:cTn id="107" presetID="1" presetClass="exit" presetSubtype="0" fill="hold" grpId="2" nodeType="withEffect">
                                  <p:stCondLst>
                                    <p:cond delay="0"/>
                                  </p:stCondLst>
                                  <p:childTnLst>
                                    <p:set>
                                      <p:cBhvr>
                                        <p:cTn id="108" dur="1" fill="hold">
                                          <p:stCondLst>
                                            <p:cond delay="0"/>
                                          </p:stCondLst>
                                        </p:cTn>
                                        <p:tgtEl>
                                          <p:spTgt spid="20"/>
                                        </p:tgtEl>
                                        <p:attrNameLst>
                                          <p:attrName>style.visibility</p:attrName>
                                        </p:attrNameLst>
                                      </p:cBhvr>
                                      <p:to>
                                        <p:strVal val="hidden"/>
                                      </p:to>
                                    </p:set>
                                  </p:childTnLst>
                                </p:cTn>
                              </p:par>
                              <p:par>
                                <p:cTn id="109" presetID="1" presetClass="entr" presetSubtype="0" fill="hold" grpId="0" nodeType="withEffect">
                                  <p:stCondLst>
                                    <p:cond delay="0"/>
                                  </p:stCondLst>
                                  <p:childTnLst>
                                    <p:set>
                                      <p:cBhvr>
                                        <p:cTn id="110"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111" restart="whenNotActive" fill="hold" evtFilter="cancelBubble" nodeType="interactiveSeq">
                <p:stCondLst>
                  <p:cond evt="onClick" delay="0">
                    <p:tgtEl>
                      <p:spTgt spid="21"/>
                    </p:tgtEl>
                  </p:cond>
                </p:stCondLst>
                <p:endSync evt="end" delay="0">
                  <p:rtn val="all"/>
                </p:endSync>
                <p:childTnLst>
                  <p:par>
                    <p:cTn id="112" fill="hold">
                      <p:stCondLst>
                        <p:cond delay="0"/>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fade">
                                      <p:cBhvr>
                                        <p:cTn id="116" dur="500"/>
                                        <p:tgtEl>
                                          <p:spTgt spid="24"/>
                                        </p:tgtEl>
                                      </p:cBhvr>
                                    </p:animEffect>
                                  </p:childTnLst>
                                </p:cTn>
                              </p:par>
                              <p:par>
                                <p:cTn id="117" presetID="26" presetClass="emph" presetSubtype="0" fill="hold" grpId="1" nodeType="withEffect">
                                  <p:stCondLst>
                                    <p:cond delay="0"/>
                                  </p:stCondLst>
                                  <p:childTnLst>
                                    <p:animEffect transition="out" filter="fade">
                                      <p:cBhvr>
                                        <p:cTn id="118" dur="500" tmFilter="0, 0; .2, .5; .8, .5; 1, 0"/>
                                        <p:tgtEl>
                                          <p:spTgt spid="24"/>
                                        </p:tgtEl>
                                      </p:cBhvr>
                                    </p:animEffect>
                                    <p:animScale>
                                      <p:cBhvr>
                                        <p:cTn id="119" dur="250" autoRev="1" fill="hold"/>
                                        <p:tgtEl>
                                          <p:spTgt spid="24"/>
                                        </p:tgtEl>
                                      </p:cBhvr>
                                      <p:by x="105000" y="105000"/>
                                    </p:animScale>
                                  </p:childTnLst>
                                </p:cTn>
                              </p:par>
                              <p:par>
                                <p:cTn id="120" presetID="1" presetClass="exit" presetSubtype="0" fill="hold" grpId="2" nodeType="withEffect">
                                  <p:stCondLst>
                                    <p:cond delay="0"/>
                                  </p:stCondLst>
                                  <p:childTnLst>
                                    <p:set>
                                      <p:cBhvr>
                                        <p:cTn id="121" dur="1" fill="hold">
                                          <p:stCondLst>
                                            <p:cond delay="0"/>
                                          </p:stCondLst>
                                        </p:cTn>
                                        <p:tgtEl>
                                          <p:spTgt spid="22"/>
                                        </p:tgtEl>
                                        <p:attrNameLst>
                                          <p:attrName>style.visibility</p:attrName>
                                        </p:attrNameLst>
                                      </p:cBhvr>
                                      <p:to>
                                        <p:strVal val="hidden"/>
                                      </p:to>
                                    </p:set>
                                  </p:childTnLst>
                                </p:cTn>
                              </p:par>
                              <p:par>
                                <p:cTn id="122" presetID="1" presetClass="exit" presetSubtype="0" fill="hold" grpId="1" nodeType="withEffect">
                                  <p:stCondLst>
                                    <p:cond delay="0"/>
                                  </p:stCondLst>
                                  <p:childTnLst>
                                    <p:set>
                                      <p:cBhvr>
                                        <p:cTn id="123" dur="1" fill="hold">
                                          <p:stCondLst>
                                            <p:cond delay="0"/>
                                          </p:stCondLst>
                                        </p:cTn>
                                        <p:tgtEl>
                                          <p:spTgt spid="21"/>
                                        </p:tgtEl>
                                        <p:attrNameLst>
                                          <p:attrName>style.visibility</p:attrName>
                                        </p:attrNameLst>
                                      </p:cBhvr>
                                      <p:to>
                                        <p:strVal val="hidden"/>
                                      </p:to>
                                    </p:set>
                                  </p:childTnLst>
                                </p:cTn>
                              </p:par>
                              <p:par>
                                <p:cTn id="124" presetID="1" presetClass="entr" presetSubtype="0" fill="hold" grpId="0" nodeType="withEffect">
                                  <p:stCondLst>
                                    <p:cond delay="0"/>
                                  </p:stCondLst>
                                  <p:childTnLst>
                                    <p:set>
                                      <p:cBhvr>
                                        <p:cTn id="125"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126" restart="whenNotActive" fill="hold" evtFilter="cancelBubble" nodeType="interactiveSeq">
                <p:stCondLst>
                  <p:cond evt="onClick" delay="0">
                    <p:tgtEl>
                      <p:spTgt spid="30"/>
                    </p:tgtEl>
                  </p:cond>
                </p:stCondLst>
                <p:endSync evt="end" delay="0">
                  <p:rtn val="all"/>
                </p:endSync>
                <p:childTnLst>
                  <p:par>
                    <p:cTn id="127" fill="hold">
                      <p:stCondLst>
                        <p:cond delay="0"/>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500"/>
                                        <p:tgtEl>
                                          <p:spTgt spid="26"/>
                                        </p:tgtEl>
                                      </p:cBhvr>
                                    </p:animEffect>
                                  </p:childTnLst>
                                </p:cTn>
                              </p:par>
                              <p:par>
                                <p:cTn id="132" presetID="26" presetClass="emph" presetSubtype="0" fill="hold" grpId="1" nodeType="withEffect">
                                  <p:stCondLst>
                                    <p:cond delay="0"/>
                                  </p:stCondLst>
                                  <p:childTnLst>
                                    <p:animEffect transition="out" filter="fade">
                                      <p:cBhvr>
                                        <p:cTn id="133" dur="500" tmFilter="0, 0; .2, .5; .8, .5; 1, 0"/>
                                        <p:tgtEl>
                                          <p:spTgt spid="26"/>
                                        </p:tgtEl>
                                      </p:cBhvr>
                                    </p:animEffect>
                                    <p:animScale>
                                      <p:cBhvr>
                                        <p:cTn id="134" dur="250" autoRev="1" fill="hold"/>
                                        <p:tgtEl>
                                          <p:spTgt spid="26"/>
                                        </p:tgtEl>
                                      </p:cBhvr>
                                      <p:by x="105000" y="105000"/>
                                    </p:animScale>
                                  </p:childTnLst>
                                </p:cTn>
                              </p:par>
                              <p:par>
                                <p:cTn id="135" presetID="1" presetClass="exit" presetSubtype="0" fill="hold" grpId="2" nodeType="withEffect">
                                  <p:stCondLst>
                                    <p:cond delay="0"/>
                                  </p:stCondLst>
                                  <p:childTnLst>
                                    <p:set>
                                      <p:cBhvr>
                                        <p:cTn id="136" dur="1" fill="hold">
                                          <p:stCondLst>
                                            <p:cond delay="0"/>
                                          </p:stCondLst>
                                        </p:cTn>
                                        <p:tgtEl>
                                          <p:spTgt spid="24"/>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30"/>
                                        </p:tgtEl>
                                        <p:attrNameLst>
                                          <p:attrName>style.visibility</p:attrName>
                                        </p:attrNameLst>
                                      </p:cBhvr>
                                      <p:to>
                                        <p:strVal val="hidden"/>
                                      </p:to>
                                    </p:set>
                                  </p:childTnLst>
                                </p:cTn>
                              </p:par>
                              <p:par>
                                <p:cTn id="139" presetID="1" presetClass="entr" presetSubtype="0" fill="hold" grpId="0" nodeType="withEffect">
                                  <p:stCondLst>
                                    <p:cond delay="0"/>
                                  </p:stCondLst>
                                  <p:childTnLst>
                                    <p:set>
                                      <p:cBhvr>
                                        <p:cTn id="140"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141" restart="whenNotActive" fill="hold" evtFilter="cancelBubble" nodeType="interactiveSeq">
                <p:stCondLst>
                  <p:cond evt="onClick" delay="0">
                    <p:tgtEl>
                      <p:spTgt spid="33"/>
                    </p:tgtEl>
                  </p:cond>
                </p:stCondLst>
                <p:endSync evt="end" delay="0">
                  <p:rtn val="all"/>
                </p:endSync>
                <p:childTnLst>
                  <p:par>
                    <p:cTn id="142" fill="hold">
                      <p:stCondLst>
                        <p:cond delay="0"/>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31"/>
                                        </p:tgtEl>
                                        <p:attrNameLst>
                                          <p:attrName>style.visibility</p:attrName>
                                        </p:attrNameLst>
                                      </p:cBhvr>
                                      <p:to>
                                        <p:strVal val="visible"/>
                                      </p:to>
                                    </p:set>
                                    <p:animEffect transition="in" filter="fade">
                                      <p:cBhvr>
                                        <p:cTn id="146" dur="500"/>
                                        <p:tgtEl>
                                          <p:spTgt spid="31"/>
                                        </p:tgtEl>
                                      </p:cBhvr>
                                    </p:animEffect>
                                  </p:childTnLst>
                                </p:cTn>
                              </p:par>
                              <p:par>
                                <p:cTn id="147" presetID="26" presetClass="emph" presetSubtype="0" fill="hold" grpId="1" nodeType="withEffect">
                                  <p:stCondLst>
                                    <p:cond delay="0"/>
                                  </p:stCondLst>
                                  <p:childTnLst>
                                    <p:animEffect transition="out" filter="fade">
                                      <p:cBhvr>
                                        <p:cTn id="148" dur="500" tmFilter="0, 0; .2, .5; .8, .5; 1, 0"/>
                                        <p:tgtEl>
                                          <p:spTgt spid="31"/>
                                        </p:tgtEl>
                                      </p:cBhvr>
                                    </p:animEffect>
                                    <p:animScale>
                                      <p:cBhvr>
                                        <p:cTn id="149" dur="250" autoRev="1" fill="hold"/>
                                        <p:tgtEl>
                                          <p:spTgt spid="31"/>
                                        </p:tgtEl>
                                      </p:cBhvr>
                                      <p:by x="105000" y="105000"/>
                                    </p:animScale>
                                  </p:childTnLst>
                                </p:cTn>
                              </p:par>
                              <p:par>
                                <p:cTn id="150" presetID="1" presetClass="exit" presetSubtype="0" fill="hold" grpId="1" nodeType="withEffect">
                                  <p:stCondLst>
                                    <p:cond delay="0"/>
                                  </p:stCondLst>
                                  <p:childTnLst>
                                    <p:set>
                                      <p:cBhvr>
                                        <p:cTn id="151"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16" grpId="0"/>
      <p:bldP spid="22" grpId="0" animBg="1"/>
      <p:bldP spid="22" grpId="1" animBg="1"/>
      <p:bldP spid="22" grpId="2" animBg="1"/>
      <p:bldP spid="24" grpId="0" animBg="1"/>
      <p:bldP spid="24" grpId="1" animBg="1"/>
      <p:bldP spid="24" grpId="2" animBg="1"/>
      <p:bldP spid="26" grpId="0" animBg="1"/>
      <p:bldP spid="26" grpId="1" animBg="1"/>
      <p:bldP spid="31" grpId="0" animBg="1"/>
      <p:bldP spid="31" grpId="1" animBg="1"/>
      <p:bldP spid="20" grpId="0" animBg="1"/>
      <p:bldP spid="20" grpId="1" animBg="1"/>
      <p:bldP spid="20" grpId="2" animBg="1"/>
      <p:bldP spid="21" grpId="0" animBg="1"/>
      <p:bldP spid="21" grpId="1" animBg="1"/>
      <p:bldP spid="30" grpId="0" animBg="1"/>
      <p:bldP spid="30" grpId="1" animBg="1"/>
      <p:bldP spid="33" grpId="0" animBg="1"/>
      <p:bldP spid="33" grpId="1" animBg="1"/>
      <p:bldP spid="23" grpId="0" animBg="1"/>
      <p:bldP spid="23" grpId="1" animBg="1"/>
      <p:bldP spid="23" grpId="2" animBg="1"/>
      <p:bldP spid="25" grpId="0" animBg="1"/>
      <p:bldP spid="25" grpId="1" animBg="1"/>
      <p:bldP spid="25" grpId="2" animBg="1"/>
      <p:bldP spid="27" grpId="0" animBg="1"/>
      <p:bldP spid="27" grpId="1" animBg="1"/>
      <p:bldP spid="28" grpId="0" animBg="1"/>
      <p:bldP spid="28" grpId="1" animBg="1"/>
      <p:bldP spid="19" grpId="0" animBg="1"/>
      <p:bldP spid="19" grpId="1" animBg="1"/>
      <p:bldP spid="19" grpId="2" animBg="1"/>
      <p:bldP spid="29" grpId="0" animBg="1"/>
      <p:bldP spid="29" grpId="1" animBg="1"/>
      <p:bldP spid="32" grpId="0" animBg="1"/>
      <p:bldP spid="32" grpId="1" animBg="1"/>
      <p:bldP spid="34" grpId="0" animBg="1"/>
      <p:bldP spid="3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Our Climate Our Future</a:t>
            </a:r>
          </a:p>
        </p:txBody>
      </p:sp>
      <p:sp>
        <p:nvSpPr>
          <p:cNvPr id="21" name="Why?">
            <a:extLst>
              <a:ext uri="{FF2B5EF4-FFF2-40B4-BE49-F238E27FC236}">
                <a16:creationId xmlns:a16="http://schemas.microsoft.com/office/drawing/2014/main" id="{995AC385-ED7E-4B9A-ACA4-5C041B2A83AE}"/>
              </a:ext>
            </a:extLst>
          </p:cNvPr>
          <p:cNvSpPr/>
          <p:nvPr/>
        </p:nvSpPr>
        <p:spPr>
          <a:xfrm>
            <a:off x="4740799" y="2660080"/>
            <a:ext cx="838200" cy="523221"/>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b="1" dirty="0"/>
              <a:t>Why?</a:t>
            </a:r>
          </a:p>
        </p:txBody>
      </p:sp>
      <p:sp>
        <p:nvSpPr>
          <p:cNvPr id="91" name="Answer">
            <a:extLst>
              <a:ext uri="{FF2B5EF4-FFF2-40B4-BE49-F238E27FC236}">
                <a16:creationId xmlns:a16="http://schemas.microsoft.com/office/drawing/2014/main" id="{5608EF90-4557-46E1-87D8-FA215737512A}"/>
              </a:ext>
            </a:extLst>
          </p:cNvPr>
          <p:cNvSpPr/>
          <p:nvPr/>
        </p:nvSpPr>
        <p:spPr>
          <a:xfrm>
            <a:off x="4740797" y="3183302"/>
            <a:ext cx="3455247" cy="2110151"/>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dirty="0">
                <a:solidFill>
                  <a:srgbClr val="37328C"/>
                </a:solidFill>
              </a:rPr>
              <a:t>The temperature of the Earth is going up. COP26 must find a way to make sure that this is not more than 1.5°​C </a:t>
            </a:r>
            <a:r>
              <a:rPr lang="en-GB" b="1" dirty="0">
                <a:solidFill>
                  <a:srgbClr val="37328C"/>
                </a:solidFill>
              </a:rPr>
              <a:t>and</a:t>
            </a:r>
            <a:r>
              <a:rPr lang="en-GB" dirty="0">
                <a:solidFill>
                  <a:srgbClr val="37328C"/>
                </a:solidFill>
              </a:rPr>
              <a:t> help people to cope with the changes to come. The clock is ticking on climate action.</a:t>
            </a:r>
          </a:p>
        </p:txBody>
      </p:sp>
      <p:pic>
        <p:nvPicPr>
          <p:cNvPr id="9" name="Earth">
            <a:extLst>
              <a:ext uri="{FF2B5EF4-FFF2-40B4-BE49-F238E27FC236}">
                <a16:creationId xmlns:a16="http://schemas.microsoft.com/office/drawing/2014/main" id="{421948F0-2A71-47E5-AF46-AD0F7E6672A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01763" y="2105815"/>
            <a:ext cx="3770046" cy="3770044"/>
          </a:xfrm>
          <a:prstGeom prst="rect">
            <a:avLst/>
          </a:prstGeom>
        </p:spPr>
      </p:pic>
      <p:pic>
        <p:nvPicPr>
          <p:cNvPr id="10" name="Picture">
            <a:extLst>
              <a:ext uri="{FF2B5EF4-FFF2-40B4-BE49-F238E27FC236}">
                <a16:creationId xmlns:a16="http://schemas.microsoft.com/office/drawing/2014/main" id="{BE687319-80C8-4111-9ED3-84F185A7277C}"/>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928494" y="2332545"/>
            <a:ext cx="3316583" cy="3316583"/>
          </a:xfrm>
          <a:prstGeom prst="ellipse">
            <a:avLst/>
          </a:prstGeom>
          <a:ln w="57150">
            <a:solidFill>
              <a:srgbClr val="37328C"/>
            </a:solidFill>
          </a:ln>
        </p:spPr>
      </p:pic>
      <p:sp>
        <p:nvSpPr>
          <p:cNvPr id="12" name="TextBox 11">
            <a:extLst>
              <a:ext uri="{FF2B5EF4-FFF2-40B4-BE49-F238E27FC236}">
                <a16:creationId xmlns:a16="http://schemas.microsoft.com/office/drawing/2014/main" id="{F7B44229-1885-41B4-B8D4-D28C90F2126C}"/>
              </a:ext>
            </a:extLst>
          </p:cNvPr>
          <p:cNvSpPr txBox="1"/>
          <p:nvPr/>
        </p:nvSpPr>
        <p:spPr>
          <a:xfrm>
            <a:off x="755650" y="1160949"/>
            <a:ext cx="7632699" cy="523220"/>
          </a:xfrm>
          <a:prstGeom prst="rect">
            <a:avLst/>
          </a:prstGeom>
          <a:noFill/>
        </p:spPr>
        <p:txBody>
          <a:bodyPr wrap="square" rtlCol="0">
            <a:spAutoFit/>
          </a:bodyPr>
          <a:lstStyle/>
          <a:p>
            <a:pPr algn="ctr"/>
            <a:r>
              <a:rPr lang="en-GB" sz="2800" b="1" dirty="0">
                <a:solidFill>
                  <a:srgbClr val="37328C"/>
                </a:solidFill>
              </a:rPr>
              <a:t>‘Uniting the World to Tackle Climate Change’</a:t>
            </a:r>
          </a:p>
        </p:txBody>
      </p:sp>
    </p:spTree>
    <p:extLst>
      <p:ext uri="{BB962C8B-B14F-4D97-AF65-F5344CB8AC3E}">
        <p14:creationId xmlns:p14="http://schemas.microsoft.com/office/powerpoint/2010/main" val="73134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50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par>
                                <p:cTn id="17" presetID="10" presetClass="entr" presetSubtype="0" fill="hold" nodeType="with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5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1500"/>
                            </p:stCondLst>
                            <p:childTnLst>
                              <p:par>
                                <p:cTn id="24" presetID="8" presetClass="emph" presetSubtype="0" repeatCount="indefinite" fill="hold" nodeType="afterEffect">
                                  <p:stCondLst>
                                    <p:cond delay="0"/>
                                  </p:stCondLst>
                                  <p:childTnLst>
                                    <p:animRot by="21600000">
                                      <p:cBhvr>
                                        <p:cTn id="25" dur="10000" fill="hold"/>
                                        <p:tgtEl>
                                          <p:spTgt spid="9"/>
                                        </p:tgtEl>
                                        <p:attrNameLst>
                                          <p:attrName>r</p:attrName>
                                        </p:attrNameLst>
                                      </p:cBhvr>
                                    </p:animRo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26" presetClass="emph" presetSubtype="0" repeatCount="2000" fill="hold" grpId="1" nodeType="withEffect">
                                  <p:stCondLst>
                                    <p:cond delay="0"/>
                                  </p:stCondLst>
                                  <p:childTnLst>
                                    <p:animEffect transition="out" filter="fade">
                                      <p:cBhvr>
                                        <p:cTn id="30" dur="500" tmFilter="0, 0; .2, .5; .8, .5; 1, 0"/>
                                        <p:tgtEl>
                                          <p:spTgt spid="21"/>
                                        </p:tgtEl>
                                      </p:cBhvr>
                                    </p:animEffect>
                                    <p:animScale>
                                      <p:cBhvr>
                                        <p:cTn id="31"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wipe(up)">
                                      <p:cBhvr>
                                        <p:cTn id="37" dur="500"/>
                                        <p:tgtEl>
                                          <p:spTgt spid="91"/>
                                        </p:tgtEl>
                                      </p:cBhvr>
                                    </p:animEffect>
                                  </p:childTnLst>
                                </p:cTn>
                              </p:par>
                            </p:childTnLst>
                          </p:cTn>
                        </p:par>
                      </p:childTnLst>
                    </p:cTn>
                  </p:par>
                </p:childTnLst>
              </p:cTn>
              <p:nextCondLst>
                <p:cond evt="onClick" delay="0">
                  <p:tgtEl>
                    <p:spTgt spid="21"/>
                  </p:tgtEl>
                </p:cond>
              </p:nextCondLst>
            </p:seq>
          </p:childTnLst>
        </p:cTn>
      </p:par>
    </p:tnLst>
    <p:bldLst>
      <p:bldP spid="21" grpId="0" animBg="1"/>
      <p:bldP spid="21" grpId="1" animBg="1"/>
      <p:bldP spid="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354637"/>
            <a:ext cx="8220075" cy="994306"/>
          </a:xfrm>
        </p:spPr>
        <p:txBody>
          <a:bodyPr/>
          <a:lstStyle/>
          <a:p>
            <a:r>
              <a:rPr lang="en-GB" dirty="0">
                <a:solidFill>
                  <a:srgbClr val="37328C"/>
                </a:solidFill>
              </a:rPr>
              <a:t>COP26 – Why?</a:t>
            </a:r>
          </a:p>
        </p:txBody>
      </p:sp>
      <p:sp>
        <p:nvSpPr>
          <p:cNvPr id="5" name="TextBox 4"/>
          <p:cNvSpPr txBox="1"/>
          <p:nvPr/>
        </p:nvSpPr>
        <p:spPr>
          <a:xfrm>
            <a:off x="873059" y="1065699"/>
            <a:ext cx="7388352" cy="584775"/>
          </a:xfrm>
          <a:prstGeom prst="rect">
            <a:avLst/>
          </a:prstGeom>
          <a:noFill/>
        </p:spPr>
        <p:txBody>
          <a:bodyPr wrap="square" rtlCol="0">
            <a:spAutoFit/>
          </a:bodyPr>
          <a:lstStyle/>
          <a:p>
            <a:pPr algn="ctr"/>
            <a:r>
              <a:rPr lang="en-GB" sz="3200" b="1" dirty="0">
                <a:solidFill>
                  <a:srgbClr val="37328C"/>
                </a:solidFill>
              </a:rPr>
              <a:t>Change for the Future</a:t>
            </a:r>
          </a:p>
        </p:txBody>
      </p:sp>
      <p:grpSp>
        <p:nvGrpSpPr>
          <p:cNvPr id="31" name="Group 30"/>
          <p:cNvGrpSpPr/>
          <p:nvPr/>
        </p:nvGrpSpPr>
        <p:grpSpPr>
          <a:xfrm>
            <a:off x="2414016" y="2074535"/>
            <a:ext cx="5308807" cy="874138"/>
            <a:chOff x="2414016" y="2074535"/>
            <a:chExt cx="5308807" cy="874138"/>
          </a:xfrm>
        </p:grpSpPr>
        <p:sp>
          <p:nvSpPr>
            <p:cNvPr id="15" name="Freeform 14"/>
            <p:cNvSpPr/>
            <p:nvPr/>
          </p:nvSpPr>
          <p:spPr>
            <a:xfrm>
              <a:off x="2414016" y="2074535"/>
              <a:ext cx="2953512" cy="874138"/>
            </a:xfrm>
            <a:custGeom>
              <a:avLst/>
              <a:gdLst>
                <a:gd name="connsiteX0" fmla="*/ 0 w 2953512"/>
                <a:gd name="connsiteY0" fmla="*/ 62730 h 874138"/>
                <a:gd name="connsiteX1" fmla="*/ 886968 w 2953512"/>
                <a:gd name="connsiteY1" fmla="*/ 81018 h 874138"/>
                <a:gd name="connsiteX2" fmla="*/ 1883664 w 2953512"/>
                <a:gd name="connsiteY2" fmla="*/ 858258 h 874138"/>
                <a:gd name="connsiteX3" fmla="*/ 2953512 w 2953512"/>
                <a:gd name="connsiteY3" fmla="*/ 529074 h 874138"/>
              </a:gdLst>
              <a:ahLst/>
              <a:cxnLst>
                <a:cxn ang="0">
                  <a:pos x="connsiteX0" y="connsiteY0"/>
                </a:cxn>
                <a:cxn ang="0">
                  <a:pos x="connsiteX1" y="connsiteY1"/>
                </a:cxn>
                <a:cxn ang="0">
                  <a:pos x="connsiteX2" y="connsiteY2"/>
                </a:cxn>
                <a:cxn ang="0">
                  <a:pos x="connsiteX3" y="connsiteY3"/>
                </a:cxn>
              </a:cxnLst>
              <a:rect l="l" t="t" r="r" b="b"/>
              <a:pathLst>
                <a:path w="2953512" h="874138">
                  <a:moveTo>
                    <a:pt x="0" y="62730"/>
                  </a:moveTo>
                  <a:cubicBezTo>
                    <a:pt x="286512" y="5580"/>
                    <a:pt x="573024" y="-51570"/>
                    <a:pt x="886968" y="81018"/>
                  </a:cubicBezTo>
                  <a:cubicBezTo>
                    <a:pt x="1200912" y="213606"/>
                    <a:pt x="1539240" y="783582"/>
                    <a:pt x="1883664" y="858258"/>
                  </a:cubicBezTo>
                  <a:cubicBezTo>
                    <a:pt x="2228088" y="932934"/>
                    <a:pt x="2590800" y="731004"/>
                    <a:pt x="2953512" y="529074"/>
                  </a:cubicBezTo>
                </a:path>
              </a:pathLst>
            </a:custGeom>
            <a:noFill/>
            <a:ln w="38100">
              <a:solidFill>
                <a:srgbClr val="37328C"/>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p:cNvSpPr txBox="1"/>
            <p:nvPr/>
          </p:nvSpPr>
          <p:spPr>
            <a:xfrm>
              <a:off x="5367528" y="2271565"/>
              <a:ext cx="2355295" cy="677108"/>
            </a:xfrm>
            <a:prstGeom prst="rect">
              <a:avLst/>
            </a:prstGeom>
            <a:noFill/>
          </p:spPr>
          <p:txBody>
            <a:bodyPr wrap="square" rtlCol="0">
              <a:spAutoFit/>
            </a:bodyPr>
            <a:lstStyle/>
            <a:p>
              <a:r>
                <a:rPr lang="en-GB" sz="2000" b="1" dirty="0">
                  <a:solidFill>
                    <a:srgbClr val="37328C"/>
                  </a:solidFill>
                </a:rPr>
                <a:t>Food and Farming</a:t>
              </a:r>
            </a:p>
            <a:p>
              <a:endParaRPr lang="en-GB" dirty="0"/>
            </a:p>
          </p:txBody>
        </p:sp>
      </p:grpSp>
      <p:grpSp>
        <p:nvGrpSpPr>
          <p:cNvPr id="32" name="Group 31"/>
          <p:cNvGrpSpPr/>
          <p:nvPr/>
        </p:nvGrpSpPr>
        <p:grpSpPr>
          <a:xfrm>
            <a:off x="3182112" y="3423877"/>
            <a:ext cx="5619704" cy="988597"/>
            <a:chOff x="3182112" y="3423877"/>
            <a:chExt cx="5619704" cy="988597"/>
          </a:xfrm>
        </p:grpSpPr>
        <p:sp>
          <p:nvSpPr>
            <p:cNvPr id="19" name="Freeform 18"/>
            <p:cNvSpPr/>
            <p:nvPr/>
          </p:nvSpPr>
          <p:spPr>
            <a:xfrm>
              <a:off x="3182112" y="3423877"/>
              <a:ext cx="3273552" cy="370883"/>
            </a:xfrm>
            <a:custGeom>
              <a:avLst/>
              <a:gdLst>
                <a:gd name="connsiteX0" fmla="*/ 0 w 3273552"/>
                <a:gd name="connsiteY0" fmla="*/ 32555 h 370883"/>
                <a:gd name="connsiteX1" fmla="*/ 2258568 w 3273552"/>
                <a:gd name="connsiteY1" fmla="*/ 32555 h 370883"/>
                <a:gd name="connsiteX2" fmla="*/ 3273552 w 3273552"/>
                <a:gd name="connsiteY2" fmla="*/ 370883 h 370883"/>
              </a:gdLst>
              <a:ahLst/>
              <a:cxnLst>
                <a:cxn ang="0">
                  <a:pos x="connsiteX0" y="connsiteY0"/>
                </a:cxn>
                <a:cxn ang="0">
                  <a:pos x="connsiteX1" y="connsiteY1"/>
                </a:cxn>
                <a:cxn ang="0">
                  <a:pos x="connsiteX2" y="connsiteY2"/>
                </a:cxn>
              </a:cxnLst>
              <a:rect l="l" t="t" r="r" b="b"/>
              <a:pathLst>
                <a:path w="3273552" h="370883">
                  <a:moveTo>
                    <a:pt x="0" y="32555"/>
                  </a:moveTo>
                  <a:cubicBezTo>
                    <a:pt x="856488" y="4361"/>
                    <a:pt x="1712976" y="-23833"/>
                    <a:pt x="2258568" y="32555"/>
                  </a:cubicBezTo>
                  <a:cubicBezTo>
                    <a:pt x="2804160" y="88943"/>
                    <a:pt x="3038856" y="229913"/>
                    <a:pt x="3273552" y="370883"/>
                  </a:cubicBezTo>
                </a:path>
              </a:pathLst>
            </a:custGeom>
            <a:noFill/>
            <a:ln w="38100">
              <a:solidFill>
                <a:srgbClr val="37328C"/>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p:cNvSpPr txBox="1"/>
            <p:nvPr/>
          </p:nvSpPr>
          <p:spPr>
            <a:xfrm>
              <a:off x="6446521" y="3735366"/>
              <a:ext cx="2355295" cy="677108"/>
            </a:xfrm>
            <a:prstGeom prst="rect">
              <a:avLst/>
            </a:prstGeom>
            <a:noFill/>
          </p:spPr>
          <p:txBody>
            <a:bodyPr wrap="square" rtlCol="0">
              <a:spAutoFit/>
            </a:bodyPr>
            <a:lstStyle/>
            <a:p>
              <a:r>
                <a:rPr lang="en-GB" sz="2000" b="1" dirty="0">
                  <a:solidFill>
                    <a:srgbClr val="37328C"/>
                  </a:solidFill>
                </a:rPr>
                <a:t>Energy</a:t>
              </a:r>
            </a:p>
            <a:p>
              <a:endParaRPr lang="en-GB" dirty="0"/>
            </a:p>
          </p:txBody>
        </p:sp>
      </p:grpSp>
      <p:grpSp>
        <p:nvGrpSpPr>
          <p:cNvPr id="33" name="Group 32"/>
          <p:cNvGrpSpPr/>
          <p:nvPr/>
        </p:nvGrpSpPr>
        <p:grpSpPr>
          <a:xfrm>
            <a:off x="3008376" y="4059936"/>
            <a:ext cx="3986784" cy="799896"/>
            <a:chOff x="3008376" y="4059936"/>
            <a:chExt cx="3986784" cy="799896"/>
          </a:xfrm>
        </p:grpSpPr>
        <p:sp>
          <p:nvSpPr>
            <p:cNvPr id="22" name="Freeform 21"/>
            <p:cNvSpPr/>
            <p:nvPr/>
          </p:nvSpPr>
          <p:spPr>
            <a:xfrm>
              <a:off x="3008376" y="4059936"/>
              <a:ext cx="1609344" cy="560424"/>
            </a:xfrm>
            <a:custGeom>
              <a:avLst/>
              <a:gdLst>
                <a:gd name="connsiteX0" fmla="*/ 0 w 1609344"/>
                <a:gd name="connsiteY0" fmla="*/ 0 h 560424"/>
                <a:gd name="connsiteX1" fmla="*/ 960120 w 1609344"/>
                <a:gd name="connsiteY1" fmla="*/ 530352 h 560424"/>
                <a:gd name="connsiteX2" fmla="*/ 1609344 w 1609344"/>
                <a:gd name="connsiteY2" fmla="*/ 448056 h 560424"/>
              </a:gdLst>
              <a:ahLst/>
              <a:cxnLst>
                <a:cxn ang="0">
                  <a:pos x="connsiteX0" y="connsiteY0"/>
                </a:cxn>
                <a:cxn ang="0">
                  <a:pos x="connsiteX1" y="connsiteY1"/>
                </a:cxn>
                <a:cxn ang="0">
                  <a:pos x="connsiteX2" y="connsiteY2"/>
                </a:cxn>
              </a:cxnLst>
              <a:rect l="l" t="t" r="r" b="b"/>
              <a:pathLst>
                <a:path w="1609344" h="560424">
                  <a:moveTo>
                    <a:pt x="0" y="0"/>
                  </a:moveTo>
                  <a:cubicBezTo>
                    <a:pt x="345948" y="227838"/>
                    <a:pt x="691896" y="455676"/>
                    <a:pt x="960120" y="530352"/>
                  </a:cubicBezTo>
                  <a:cubicBezTo>
                    <a:pt x="1228344" y="605028"/>
                    <a:pt x="1418844" y="526542"/>
                    <a:pt x="1609344" y="448056"/>
                  </a:cubicBezTo>
                </a:path>
              </a:pathLst>
            </a:custGeom>
            <a:noFill/>
            <a:ln w="38100">
              <a:solidFill>
                <a:srgbClr val="37328C"/>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p:cNvSpPr txBox="1"/>
            <p:nvPr/>
          </p:nvSpPr>
          <p:spPr>
            <a:xfrm>
              <a:off x="4639865" y="4182724"/>
              <a:ext cx="2355295" cy="677108"/>
            </a:xfrm>
            <a:prstGeom prst="rect">
              <a:avLst/>
            </a:prstGeom>
            <a:noFill/>
          </p:spPr>
          <p:txBody>
            <a:bodyPr wrap="square" rtlCol="0">
              <a:spAutoFit/>
            </a:bodyPr>
            <a:lstStyle/>
            <a:p>
              <a:r>
                <a:rPr lang="en-GB" sz="2000" b="1" dirty="0">
                  <a:solidFill>
                    <a:srgbClr val="37328C"/>
                  </a:solidFill>
                </a:rPr>
                <a:t>Oceans</a:t>
              </a:r>
            </a:p>
            <a:p>
              <a:endParaRPr lang="en-GB" dirty="0"/>
            </a:p>
          </p:txBody>
        </p:sp>
      </p:grpSp>
      <p:grpSp>
        <p:nvGrpSpPr>
          <p:cNvPr id="34" name="Group 33"/>
          <p:cNvGrpSpPr/>
          <p:nvPr/>
        </p:nvGrpSpPr>
        <p:grpSpPr>
          <a:xfrm>
            <a:off x="2231136" y="4552465"/>
            <a:ext cx="7022592" cy="976168"/>
            <a:chOff x="2231136" y="4552465"/>
            <a:chExt cx="7022592" cy="976168"/>
          </a:xfrm>
        </p:grpSpPr>
        <p:sp>
          <p:nvSpPr>
            <p:cNvPr id="25" name="Freeform 24"/>
            <p:cNvSpPr/>
            <p:nvPr/>
          </p:nvSpPr>
          <p:spPr>
            <a:xfrm>
              <a:off x="2231136" y="4590288"/>
              <a:ext cx="4645152" cy="938345"/>
            </a:xfrm>
            <a:custGeom>
              <a:avLst/>
              <a:gdLst>
                <a:gd name="connsiteX0" fmla="*/ 0 w 4645152"/>
                <a:gd name="connsiteY0" fmla="*/ 0 h 938345"/>
                <a:gd name="connsiteX1" fmla="*/ 2779776 w 4645152"/>
                <a:gd name="connsiteY1" fmla="*/ 932688 h 938345"/>
                <a:gd name="connsiteX2" fmla="*/ 4645152 w 4645152"/>
                <a:gd name="connsiteY2" fmla="*/ 320040 h 938345"/>
              </a:gdLst>
              <a:ahLst/>
              <a:cxnLst>
                <a:cxn ang="0">
                  <a:pos x="connsiteX0" y="connsiteY0"/>
                </a:cxn>
                <a:cxn ang="0">
                  <a:pos x="connsiteX1" y="connsiteY1"/>
                </a:cxn>
                <a:cxn ang="0">
                  <a:pos x="connsiteX2" y="connsiteY2"/>
                </a:cxn>
              </a:cxnLst>
              <a:rect l="l" t="t" r="r" b="b"/>
              <a:pathLst>
                <a:path w="4645152" h="938345">
                  <a:moveTo>
                    <a:pt x="0" y="0"/>
                  </a:moveTo>
                  <a:cubicBezTo>
                    <a:pt x="1002792" y="439674"/>
                    <a:pt x="2005584" y="879348"/>
                    <a:pt x="2779776" y="932688"/>
                  </a:cubicBezTo>
                  <a:cubicBezTo>
                    <a:pt x="3553968" y="986028"/>
                    <a:pt x="4099560" y="653034"/>
                    <a:pt x="4645152" y="320040"/>
                  </a:cubicBezTo>
                </a:path>
              </a:pathLst>
            </a:custGeom>
            <a:noFill/>
            <a:ln w="38100">
              <a:solidFill>
                <a:srgbClr val="37328C"/>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p:cNvSpPr txBox="1"/>
            <p:nvPr/>
          </p:nvSpPr>
          <p:spPr>
            <a:xfrm>
              <a:off x="6898433" y="4552465"/>
              <a:ext cx="2355295" cy="677108"/>
            </a:xfrm>
            <a:prstGeom prst="rect">
              <a:avLst/>
            </a:prstGeom>
            <a:noFill/>
          </p:spPr>
          <p:txBody>
            <a:bodyPr wrap="square" rtlCol="0">
              <a:spAutoFit/>
            </a:bodyPr>
            <a:lstStyle/>
            <a:p>
              <a:r>
                <a:rPr lang="en-GB" sz="2000" b="1" dirty="0">
                  <a:solidFill>
                    <a:srgbClr val="37328C"/>
                  </a:solidFill>
                </a:rPr>
                <a:t>Forests</a:t>
              </a:r>
            </a:p>
            <a:p>
              <a:endParaRPr lang="en-GB" dirty="0"/>
            </a:p>
          </p:txBody>
        </p:sp>
      </p:grpSp>
      <p:grpSp>
        <p:nvGrpSpPr>
          <p:cNvPr id="35" name="Group 34"/>
          <p:cNvGrpSpPr/>
          <p:nvPr/>
        </p:nvGrpSpPr>
        <p:grpSpPr>
          <a:xfrm>
            <a:off x="1153889" y="4484739"/>
            <a:ext cx="5704111" cy="1965604"/>
            <a:chOff x="1153889" y="4484739"/>
            <a:chExt cx="5704111" cy="1965604"/>
          </a:xfrm>
        </p:grpSpPr>
        <p:sp>
          <p:nvSpPr>
            <p:cNvPr id="27" name="Freeform 26"/>
            <p:cNvSpPr/>
            <p:nvPr/>
          </p:nvSpPr>
          <p:spPr>
            <a:xfrm>
              <a:off x="1153889" y="4484739"/>
              <a:ext cx="2320831" cy="1635056"/>
            </a:xfrm>
            <a:custGeom>
              <a:avLst/>
              <a:gdLst>
                <a:gd name="connsiteX0" fmla="*/ 25687 w 2320831"/>
                <a:gd name="connsiteY0" fmla="*/ 32397 h 1635056"/>
                <a:gd name="connsiteX1" fmla="*/ 71407 w 2320831"/>
                <a:gd name="connsiteY1" fmla="*/ 78117 h 1635056"/>
                <a:gd name="connsiteX2" fmla="*/ 1232695 w 2320831"/>
                <a:gd name="connsiteY2" fmla="*/ 1431429 h 1635056"/>
                <a:gd name="connsiteX3" fmla="*/ 2320831 w 2320831"/>
                <a:gd name="connsiteY3" fmla="*/ 1605165 h 1635056"/>
              </a:gdLst>
              <a:ahLst/>
              <a:cxnLst>
                <a:cxn ang="0">
                  <a:pos x="connsiteX0" y="connsiteY0"/>
                </a:cxn>
                <a:cxn ang="0">
                  <a:pos x="connsiteX1" y="connsiteY1"/>
                </a:cxn>
                <a:cxn ang="0">
                  <a:pos x="connsiteX2" y="connsiteY2"/>
                </a:cxn>
                <a:cxn ang="0">
                  <a:pos x="connsiteX3" y="connsiteY3"/>
                </a:cxn>
              </a:cxnLst>
              <a:rect l="l" t="t" r="r" b="b"/>
              <a:pathLst>
                <a:path w="2320831" h="1635056">
                  <a:moveTo>
                    <a:pt x="25687" y="32397"/>
                  </a:moveTo>
                  <a:cubicBezTo>
                    <a:pt x="-52037" y="-61329"/>
                    <a:pt x="71407" y="78117"/>
                    <a:pt x="71407" y="78117"/>
                  </a:cubicBezTo>
                  <a:cubicBezTo>
                    <a:pt x="272575" y="311289"/>
                    <a:pt x="857791" y="1176921"/>
                    <a:pt x="1232695" y="1431429"/>
                  </a:cubicBezTo>
                  <a:cubicBezTo>
                    <a:pt x="1607599" y="1685937"/>
                    <a:pt x="1964215" y="1645551"/>
                    <a:pt x="2320831" y="1605165"/>
                  </a:cubicBezTo>
                </a:path>
              </a:pathLst>
            </a:custGeom>
            <a:noFill/>
            <a:ln w="38100">
              <a:solidFill>
                <a:srgbClr val="37328C"/>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p:cNvSpPr txBox="1"/>
            <p:nvPr/>
          </p:nvSpPr>
          <p:spPr>
            <a:xfrm>
              <a:off x="3539537" y="5773235"/>
              <a:ext cx="3318463" cy="677108"/>
            </a:xfrm>
            <a:prstGeom prst="rect">
              <a:avLst/>
            </a:prstGeom>
            <a:noFill/>
          </p:spPr>
          <p:txBody>
            <a:bodyPr wrap="square" rtlCol="0">
              <a:spAutoFit/>
            </a:bodyPr>
            <a:lstStyle/>
            <a:p>
              <a:r>
                <a:rPr lang="en-GB" sz="2000" b="1" dirty="0">
                  <a:solidFill>
                    <a:srgbClr val="37328C"/>
                  </a:solidFill>
                </a:rPr>
                <a:t>Health and Happiness</a:t>
              </a:r>
            </a:p>
            <a:p>
              <a:endParaRPr lang="en-GB" dirty="0"/>
            </a:p>
          </p:txBody>
        </p:sp>
      </p:grpSp>
      <p:grpSp>
        <p:nvGrpSpPr>
          <p:cNvPr id="30" name="Group 29"/>
          <p:cNvGrpSpPr/>
          <p:nvPr/>
        </p:nvGrpSpPr>
        <p:grpSpPr>
          <a:xfrm>
            <a:off x="165116" y="1601520"/>
            <a:ext cx="3474196" cy="3474196"/>
            <a:chOff x="165116" y="1601520"/>
            <a:chExt cx="3474196" cy="3474196"/>
          </a:xfrm>
        </p:grpSpPr>
        <p:pic>
          <p:nvPicPr>
            <p:cNvPr id="7" name="Picture 6"/>
            <p:cNvPicPr>
              <a:picLocks noChangeAspect="1"/>
            </p:cNvPicPr>
            <p:nvPr/>
          </p:nvPicPr>
          <p:blipFill>
            <a:blip r:embed="rId2">
              <a:clrChange>
                <a:clrFrom>
                  <a:srgbClr val="FFFFFF"/>
                </a:clrFrom>
                <a:clrTo>
                  <a:srgbClr val="FFFFFF">
                    <a:alpha val="0"/>
                  </a:srgbClr>
                </a:clrTo>
              </a:clrChange>
            </a:blip>
            <a:stretch>
              <a:fillRect/>
            </a:stretch>
          </p:blipFill>
          <p:spPr>
            <a:xfrm>
              <a:off x="165116" y="1601520"/>
              <a:ext cx="3474196" cy="3474196"/>
            </a:xfrm>
            <a:prstGeom prst="rect">
              <a:avLst/>
            </a:prstGeom>
          </p:spPr>
        </p:pic>
        <p:sp>
          <p:nvSpPr>
            <p:cNvPr id="6" name="Oval 5"/>
            <p:cNvSpPr/>
            <p:nvPr/>
          </p:nvSpPr>
          <p:spPr>
            <a:xfrm>
              <a:off x="329183" y="1774731"/>
              <a:ext cx="3140249" cy="3140249"/>
            </a:xfrm>
            <a:prstGeom prst="ellipse">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b="1" dirty="0">
                  <a:solidFill>
                    <a:schemeClr val="bg1"/>
                  </a:solidFill>
                  <a:ea typeface="Roboto"/>
                  <a:cs typeface="Roboto"/>
                  <a:sym typeface="Roboto"/>
                </a:rPr>
                <a:t>At COP26, the parties must agree on actions that will tackle climate change and help the whole planet in different ways. These include:</a:t>
              </a:r>
            </a:p>
          </p:txBody>
        </p:sp>
      </p:grpSp>
    </p:spTree>
    <p:extLst>
      <p:ext uri="{BB962C8B-B14F-4D97-AF65-F5344CB8AC3E}">
        <p14:creationId xmlns:p14="http://schemas.microsoft.com/office/powerpoint/2010/main" val="201420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0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12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1700"/>
                            </p:stCondLst>
                            <p:childTnLst>
                              <p:par>
                                <p:cTn id="13" presetID="22" presetClass="entr" presetSubtype="8"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par>
                          <p:cTn id="16" fill="hold">
                            <p:stCondLst>
                              <p:cond delay="2200"/>
                            </p:stCondLst>
                            <p:childTnLst>
                              <p:par>
                                <p:cTn id="17" presetID="22" presetClass="entr" presetSubtype="8"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childTnLst>
                          </p:cTn>
                        </p:par>
                        <p:par>
                          <p:cTn id="20" fill="hold">
                            <p:stCondLst>
                              <p:cond delay="2700"/>
                            </p:stCondLst>
                            <p:childTnLst>
                              <p:par>
                                <p:cTn id="21" presetID="22" presetClass="entr" presetSubtype="8"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childTnLst>
                          </p:cTn>
                        </p:par>
                        <p:par>
                          <p:cTn id="24" fill="hold">
                            <p:stCondLst>
                              <p:cond delay="3200"/>
                            </p:stCondLst>
                            <p:childTnLst>
                              <p:par>
                                <p:cTn id="25" presetID="22" presetClass="entr" presetSubtype="8"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Our Climate Our Future</a:t>
            </a:r>
          </a:p>
        </p:txBody>
      </p:sp>
      <p:sp>
        <p:nvSpPr>
          <p:cNvPr id="9" name="Rectangle 8"/>
          <p:cNvSpPr/>
          <p:nvPr/>
        </p:nvSpPr>
        <p:spPr>
          <a:xfrm>
            <a:off x="1901952" y="1564022"/>
            <a:ext cx="4270055" cy="566928"/>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3" name="Picture 2"/>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5234731" y="1979802"/>
            <a:ext cx="3839657" cy="6240512"/>
          </a:xfrm>
          <a:prstGeom prst="rect">
            <a:avLst/>
          </a:prstGeom>
        </p:spPr>
      </p:pic>
      <p:sp>
        <p:nvSpPr>
          <p:cNvPr id="10" name="Rectangle 9"/>
          <p:cNvSpPr/>
          <p:nvPr/>
        </p:nvSpPr>
        <p:spPr>
          <a:xfrm>
            <a:off x="2056131" y="2277335"/>
            <a:ext cx="3209544" cy="566928"/>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256546" y="1392993"/>
            <a:ext cx="3389260" cy="3389260"/>
          </a:xfrm>
          <a:custGeom>
            <a:avLst/>
            <a:gdLst>
              <a:gd name="connsiteX0" fmla="*/ 2109537 w 4219074"/>
              <a:gd name="connsiteY0" fmla="*/ 0 h 4219074"/>
              <a:gd name="connsiteX1" fmla="*/ 4219074 w 4219074"/>
              <a:gd name="connsiteY1" fmla="*/ 2109537 h 4219074"/>
              <a:gd name="connsiteX2" fmla="*/ 2109537 w 4219074"/>
              <a:gd name="connsiteY2" fmla="*/ 4219074 h 4219074"/>
              <a:gd name="connsiteX3" fmla="*/ 0 w 4219074"/>
              <a:gd name="connsiteY3" fmla="*/ 2109537 h 4219074"/>
              <a:gd name="connsiteX4" fmla="*/ 2109537 w 4219074"/>
              <a:gd name="connsiteY4" fmla="*/ 0 h 4219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9074" h="4219074">
                <a:moveTo>
                  <a:pt x="2109537" y="0"/>
                </a:moveTo>
                <a:cubicBezTo>
                  <a:pt x="3274602" y="0"/>
                  <a:pt x="4219074" y="944472"/>
                  <a:pt x="4219074" y="2109537"/>
                </a:cubicBezTo>
                <a:cubicBezTo>
                  <a:pt x="4219074" y="3274602"/>
                  <a:pt x="3274602" y="4219074"/>
                  <a:pt x="2109537" y="4219074"/>
                </a:cubicBezTo>
                <a:cubicBezTo>
                  <a:pt x="944472" y="4219074"/>
                  <a:pt x="0" y="3274602"/>
                  <a:pt x="0" y="2109537"/>
                </a:cubicBezTo>
                <a:cubicBezTo>
                  <a:pt x="0" y="944472"/>
                  <a:pt x="944472" y="0"/>
                  <a:pt x="2109537" y="0"/>
                </a:cubicBezTo>
                <a:close/>
              </a:path>
            </a:pathLst>
          </a:custGeom>
          <a:ln w="57150">
            <a:solidFill>
              <a:srgbClr val="37328C"/>
            </a:solidFill>
          </a:ln>
        </p:spPr>
      </p:pic>
      <p:sp>
        <p:nvSpPr>
          <p:cNvPr id="14" name="Rectangle 13">
            <a:extLst>
              <a:ext uri="{FF2B5EF4-FFF2-40B4-BE49-F238E27FC236}">
                <a16:creationId xmlns:a16="http://schemas.microsoft.com/office/drawing/2014/main" id="{8B913096-E627-4A0D-8508-17358CD8E686}"/>
              </a:ext>
            </a:extLst>
          </p:cNvPr>
          <p:cNvSpPr/>
          <p:nvPr/>
        </p:nvSpPr>
        <p:spPr>
          <a:xfrm>
            <a:off x="427220" y="5050797"/>
            <a:ext cx="4520561" cy="941434"/>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dirty="0">
                <a:sym typeface="Roboto"/>
              </a:rPr>
              <a:t>Our planet is at risk and the world </a:t>
            </a:r>
            <a:r>
              <a:rPr lang="en-GB" b="1" dirty="0">
                <a:sym typeface="Roboto"/>
              </a:rPr>
              <a:t>must</a:t>
            </a:r>
            <a:r>
              <a:rPr lang="en-GB" dirty="0">
                <a:sym typeface="Roboto"/>
              </a:rPr>
              <a:t> come together to find solutions.</a:t>
            </a:r>
          </a:p>
        </p:txBody>
      </p:sp>
    </p:spTree>
    <p:extLst>
      <p:ext uri="{BB962C8B-B14F-4D97-AF65-F5344CB8AC3E}">
        <p14:creationId xmlns:p14="http://schemas.microsoft.com/office/powerpoint/2010/main" val="371577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42" presetClass="entr" presetSubtype="0" fill="hold" nodeType="withEffect">
                                  <p:stCondLst>
                                    <p:cond delay="25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22" presetClass="entr" presetSubtype="8" fill="hold" grpId="0" nodeType="withEffect">
                                  <p:stCondLst>
                                    <p:cond delay="140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a:extLst>
              <a:ext uri="{FF2B5EF4-FFF2-40B4-BE49-F238E27FC236}">
                <a16:creationId xmlns:a16="http://schemas.microsoft.com/office/drawing/2014/main" id="{30F7CC96-2CDB-4859-92F1-36F61A572725}"/>
              </a:ext>
            </a:extLst>
          </p:cNvPr>
          <p:cNvSpPr>
            <a:spLocks noGrp="1"/>
          </p:cNvSpPr>
          <p:nvPr>
            <p:ph type="title"/>
          </p:nvPr>
        </p:nvSpPr>
        <p:spPr>
          <a:xfrm>
            <a:off x="457198" y="428791"/>
            <a:ext cx="8220075" cy="994306"/>
          </a:xfrm>
        </p:spPr>
        <p:txBody>
          <a:bodyPr/>
          <a:lstStyle/>
          <a:p>
            <a:r>
              <a:rPr lang="en-GB" dirty="0">
                <a:solidFill>
                  <a:srgbClr val="37328C"/>
                </a:solidFill>
              </a:rPr>
              <a:t>COP26 – Our Climate Our Future</a:t>
            </a:r>
          </a:p>
        </p:txBody>
      </p:sp>
      <p:sp>
        <p:nvSpPr>
          <p:cNvPr id="40" name="Rectangle 39">
            <a:extLst>
              <a:ext uri="{FF2B5EF4-FFF2-40B4-BE49-F238E27FC236}">
                <a16:creationId xmlns:a16="http://schemas.microsoft.com/office/drawing/2014/main" id="{A1D4461F-195A-414A-9FE4-92B022607779}"/>
              </a:ext>
            </a:extLst>
          </p:cNvPr>
          <p:cNvSpPr/>
          <p:nvPr/>
        </p:nvSpPr>
        <p:spPr>
          <a:xfrm>
            <a:off x="2717562" y="1650981"/>
            <a:ext cx="5670787" cy="2157102"/>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108000" rIns="108000" bIns="108000" rtlCol="0" anchor="ctr">
            <a:spAutoFit/>
          </a:bodyPr>
          <a:lstStyle/>
          <a:p>
            <a:pPr lvl="0"/>
            <a:r>
              <a:rPr lang="en-GB" dirty="0">
                <a:sym typeface="Roboto"/>
              </a:rPr>
              <a:t>An organisation, called the United Nations (UN), bring together most countries around the world to work with each other and to talk about global problems. </a:t>
            </a:r>
          </a:p>
          <a:p>
            <a:pPr lvl="0"/>
            <a:endParaRPr lang="en-GB" dirty="0">
              <a:sym typeface="Roboto"/>
            </a:endParaRPr>
          </a:p>
          <a:p>
            <a:pPr lvl="0"/>
            <a:r>
              <a:rPr lang="en-GB" dirty="0">
                <a:sym typeface="Roboto"/>
              </a:rPr>
              <a:t>They find ways to work towards solving these problems in order to benefit the entire planet.</a:t>
            </a:r>
          </a:p>
        </p:txBody>
      </p:sp>
      <p:grpSp>
        <p:nvGrpSpPr>
          <p:cNvPr id="9" name="Group 8">
            <a:extLst>
              <a:ext uri="{FF2B5EF4-FFF2-40B4-BE49-F238E27FC236}">
                <a16:creationId xmlns:a16="http://schemas.microsoft.com/office/drawing/2014/main" id="{F67BD5F6-D1AC-477B-813E-5F3E0BD45186}"/>
              </a:ext>
            </a:extLst>
          </p:cNvPr>
          <p:cNvGrpSpPr/>
          <p:nvPr/>
        </p:nvGrpSpPr>
        <p:grpSpPr>
          <a:xfrm>
            <a:off x="651404" y="1418601"/>
            <a:ext cx="2621861" cy="2621861"/>
            <a:chOff x="651404" y="1717704"/>
            <a:chExt cx="2621861" cy="2621861"/>
          </a:xfrm>
        </p:grpSpPr>
        <p:sp>
          <p:nvSpPr>
            <p:cNvPr id="8" name="Oval 7">
              <a:extLst>
                <a:ext uri="{FF2B5EF4-FFF2-40B4-BE49-F238E27FC236}">
                  <a16:creationId xmlns:a16="http://schemas.microsoft.com/office/drawing/2014/main" id="{C7CEB7CC-DB3C-483B-930B-DEEFE32D49B6}"/>
                </a:ext>
              </a:extLst>
            </p:cNvPr>
            <p:cNvSpPr/>
            <p:nvPr/>
          </p:nvSpPr>
          <p:spPr>
            <a:xfrm>
              <a:off x="651404" y="1717704"/>
              <a:ext cx="2621861" cy="26218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a:extLst>
                <a:ext uri="{FF2B5EF4-FFF2-40B4-BE49-F238E27FC236}">
                  <a16:creationId xmlns:a16="http://schemas.microsoft.com/office/drawing/2014/main" id="{18646834-D214-489E-A57D-BB7160AA1F44}"/>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767619" y="1833919"/>
              <a:ext cx="2389431" cy="2389431"/>
            </a:xfrm>
            <a:custGeom>
              <a:avLst/>
              <a:gdLst>
                <a:gd name="connsiteX0" fmla="*/ 2109537 w 4219074"/>
                <a:gd name="connsiteY0" fmla="*/ 0 h 4219074"/>
                <a:gd name="connsiteX1" fmla="*/ 4219074 w 4219074"/>
                <a:gd name="connsiteY1" fmla="*/ 2109537 h 4219074"/>
                <a:gd name="connsiteX2" fmla="*/ 2109537 w 4219074"/>
                <a:gd name="connsiteY2" fmla="*/ 4219074 h 4219074"/>
                <a:gd name="connsiteX3" fmla="*/ 0 w 4219074"/>
                <a:gd name="connsiteY3" fmla="*/ 2109537 h 4219074"/>
                <a:gd name="connsiteX4" fmla="*/ 2109537 w 4219074"/>
                <a:gd name="connsiteY4" fmla="*/ 0 h 4219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9074" h="4219074">
                  <a:moveTo>
                    <a:pt x="2109537" y="0"/>
                  </a:moveTo>
                  <a:cubicBezTo>
                    <a:pt x="3274602" y="0"/>
                    <a:pt x="4219074" y="944472"/>
                    <a:pt x="4219074" y="2109537"/>
                  </a:cubicBezTo>
                  <a:cubicBezTo>
                    <a:pt x="4219074" y="3274602"/>
                    <a:pt x="3274602" y="4219074"/>
                    <a:pt x="2109537" y="4219074"/>
                  </a:cubicBezTo>
                  <a:cubicBezTo>
                    <a:pt x="944472" y="4219074"/>
                    <a:pt x="0" y="3274602"/>
                    <a:pt x="0" y="2109537"/>
                  </a:cubicBezTo>
                  <a:cubicBezTo>
                    <a:pt x="0" y="944472"/>
                    <a:pt x="944472" y="0"/>
                    <a:pt x="2109537" y="0"/>
                  </a:cubicBezTo>
                  <a:close/>
                </a:path>
              </a:pathLst>
            </a:custGeom>
            <a:ln w="57150">
              <a:solidFill>
                <a:srgbClr val="37328C"/>
              </a:solidFill>
            </a:ln>
          </p:spPr>
        </p:pic>
      </p:grpSp>
      <p:sp>
        <p:nvSpPr>
          <p:cNvPr id="46" name="Rectangle 45">
            <a:extLst>
              <a:ext uri="{FF2B5EF4-FFF2-40B4-BE49-F238E27FC236}">
                <a16:creationId xmlns:a16="http://schemas.microsoft.com/office/drawing/2014/main" id="{332FCE75-9B0B-4739-A6FF-8FD0F3632EBC}"/>
              </a:ext>
            </a:extLst>
          </p:cNvPr>
          <p:cNvSpPr/>
          <p:nvPr/>
        </p:nvSpPr>
        <p:spPr>
          <a:xfrm>
            <a:off x="437243" y="4440076"/>
            <a:ext cx="6781741" cy="1326105"/>
          </a:xfrm>
          <a:prstGeom prst="rect">
            <a:avLst/>
          </a:prstGeom>
          <a:solidFill>
            <a:srgbClr val="97C5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108000" rIns="828000" bIns="108000" rtlCol="0" anchor="ctr">
            <a:spAutoFit/>
          </a:bodyPr>
          <a:lstStyle/>
          <a:p>
            <a:pPr lvl="0"/>
            <a:r>
              <a:rPr lang="en-GB" dirty="0">
                <a:solidFill>
                  <a:srgbClr val="37328C"/>
                </a:solidFill>
                <a:sym typeface="Roboto"/>
              </a:rPr>
              <a:t>Climate change is one of those problems. </a:t>
            </a:r>
          </a:p>
          <a:p>
            <a:pPr lvl="0"/>
            <a:endParaRPr lang="en-GB" dirty="0">
              <a:solidFill>
                <a:srgbClr val="37328C"/>
              </a:solidFill>
              <a:sym typeface="Roboto"/>
            </a:endParaRPr>
          </a:p>
          <a:p>
            <a:pPr lvl="0"/>
            <a:r>
              <a:rPr lang="en-GB" dirty="0">
                <a:solidFill>
                  <a:srgbClr val="37328C"/>
                </a:solidFill>
                <a:sym typeface="Roboto"/>
              </a:rPr>
              <a:t>In fact, it is a huge issue affecting the whole world </a:t>
            </a:r>
            <a:br>
              <a:rPr lang="en-GB" dirty="0">
                <a:solidFill>
                  <a:srgbClr val="37328C"/>
                </a:solidFill>
                <a:sym typeface="Roboto"/>
              </a:rPr>
            </a:br>
            <a:r>
              <a:rPr lang="en-GB" dirty="0">
                <a:solidFill>
                  <a:srgbClr val="37328C"/>
                </a:solidFill>
                <a:sym typeface="Roboto"/>
              </a:rPr>
              <a:t>and all of its living things: people, animals and plants.</a:t>
            </a:r>
          </a:p>
        </p:txBody>
      </p:sp>
      <p:grpSp>
        <p:nvGrpSpPr>
          <p:cNvPr id="2" name="Group 1">
            <a:extLst>
              <a:ext uri="{FF2B5EF4-FFF2-40B4-BE49-F238E27FC236}">
                <a16:creationId xmlns:a16="http://schemas.microsoft.com/office/drawing/2014/main" id="{ECF6378E-B7FD-4A8E-AF12-7F0F774E5BB6}"/>
              </a:ext>
            </a:extLst>
          </p:cNvPr>
          <p:cNvGrpSpPr/>
          <p:nvPr/>
        </p:nvGrpSpPr>
        <p:grpSpPr>
          <a:xfrm>
            <a:off x="6367635" y="4062157"/>
            <a:ext cx="2081943" cy="2081943"/>
            <a:chOff x="6367635" y="4062157"/>
            <a:chExt cx="2081943" cy="2081943"/>
          </a:xfrm>
        </p:grpSpPr>
        <p:sp>
          <p:nvSpPr>
            <p:cNvPr id="44" name="Oval 43">
              <a:extLst>
                <a:ext uri="{FF2B5EF4-FFF2-40B4-BE49-F238E27FC236}">
                  <a16:creationId xmlns:a16="http://schemas.microsoft.com/office/drawing/2014/main" id="{15E5BDBA-0E43-4B03-A522-21D83E5AEC57}"/>
                </a:ext>
              </a:extLst>
            </p:cNvPr>
            <p:cNvSpPr/>
            <p:nvPr/>
          </p:nvSpPr>
          <p:spPr>
            <a:xfrm>
              <a:off x="6367635" y="4062157"/>
              <a:ext cx="2081943" cy="20819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Picture 44">
              <a:extLst>
                <a:ext uri="{FF2B5EF4-FFF2-40B4-BE49-F238E27FC236}">
                  <a16:creationId xmlns:a16="http://schemas.microsoft.com/office/drawing/2014/main" id="{B6787065-2D3D-4E77-A27E-2322B94A282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486251" y="4180773"/>
              <a:ext cx="1844711" cy="1844711"/>
            </a:xfrm>
            <a:custGeom>
              <a:avLst/>
              <a:gdLst>
                <a:gd name="connsiteX0" fmla="*/ 2109537 w 4219074"/>
                <a:gd name="connsiteY0" fmla="*/ 0 h 4219074"/>
                <a:gd name="connsiteX1" fmla="*/ 4219074 w 4219074"/>
                <a:gd name="connsiteY1" fmla="*/ 2109537 h 4219074"/>
                <a:gd name="connsiteX2" fmla="*/ 2109537 w 4219074"/>
                <a:gd name="connsiteY2" fmla="*/ 4219074 h 4219074"/>
                <a:gd name="connsiteX3" fmla="*/ 0 w 4219074"/>
                <a:gd name="connsiteY3" fmla="*/ 2109537 h 4219074"/>
                <a:gd name="connsiteX4" fmla="*/ 2109537 w 4219074"/>
                <a:gd name="connsiteY4" fmla="*/ 0 h 4219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9074" h="4219074">
                  <a:moveTo>
                    <a:pt x="2109537" y="0"/>
                  </a:moveTo>
                  <a:cubicBezTo>
                    <a:pt x="3274602" y="0"/>
                    <a:pt x="4219074" y="944472"/>
                    <a:pt x="4219074" y="2109537"/>
                  </a:cubicBezTo>
                  <a:cubicBezTo>
                    <a:pt x="4219074" y="3274602"/>
                    <a:pt x="3274602" y="4219074"/>
                    <a:pt x="2109537" y="4219074"/>
                  </a:cubicBezTo>
                  <a:cubicBezTo>
                    <a:pt x="944472" y="4219074"/>
                    <a:pt x="0" y="3274602"/>
                    <a:pt x="0" y="2109537"/>
                  </a:cubicBezTo>
                  <a:cubicBezTo>
                    <a:pt x="0" y="944472"/>
                    <a:pt x="944472" y="0"/>
                    <a:pt x="2109537" y="0"/>
                  </a:cubicBezTo>
                  <a:close/>
                </a:path>
              </a:pathLst>
            </a:custGeom>
            <a:ln w="57150">
              <a:solidFill>
                <a:srgbClr val="37328C"/>
              </a:solidFill>
            </a:ln>
          </p:spPr>
        </p:pic>
      </p:grpSp>
    </p:spTree>
    <p:extLst>
      <p:ext uri="{BB962C8B-B14F-4D97-AF65-F5344CB8AC3E}">
        <p14:creationId xmlns:p14="http://schemas.microsoft.com/office/powerpoint/2010/main" val="51638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10" presetClass="entr" presetSubtype="0" fill="hold"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500"/>
                                        <p:tgtEl>
                                          <p:spTgt spid="40"/>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par>
                                <p:cTn id="25" presetID="10"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right)">
                                      <p:cBhvr>
                                        <p:cTn id="3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a:extLst>
              <a:ext uri="{FF2B5EF4-FFF2-40B4-BE49-F238E27FC236}">
                <a16:creationId xmlns:a16="http://schemas.microsoft.com/office/drawing/2014/main" id="{30F7CC96-2CDB-4859-92F1-36F61A572725}"/>
              </a:ext>
            </a:extLst>
          </p:cNvPr>
          <p:cNvSpPr>
            <a:spLocks noGrp="1"/>
          </p:cNvSpPr>
          <p:nvPr>
            <p:ph type="title"/>
          </p:nvPr>
        </p:nvSpPr>
        <p:spPr>
          <a:xfrm>
            <a:off x="457198" y="428791"/>
            <a:ext cx="8220075" cy="994306"/>
          </a:xfrm>
        </p:spPr>
        <p:txBody>
          <a:bodyPr/>
          <a:lstStyle/>
          <a:p>
            <a:r>
              <a:rPr lang="en-GB" dirty="0">
                <a:solidFill>
                  <a:srgbClr val="37328C"/>
                </a:solidFill>
              </a:rPr>
              <a:t>COP26 – Our Climate Our Future</a:t>
            </a:r>
          </a:p>
        </p:txBody>
      </p:sp>
      <p:sp>
        <p:nvSpPr>
          <p:cNvPr id="52" name="TextBox 51">
            <a:extLst>
              <a:ext uri="{FF2B5EF4-FFF2-40B4-BE49-F238E27FC236}">
                <a16:creationId xmlns:a16="http://schemas.microsoft.com/office/drawing/2014/main" id="{CBD9DE8C-08FE-4CA0-AEA8-5941FA57A8FA}"/>
              </a:ext>
            </a:extLst>
          </p:cNvPr>
          <p:cNvSpPr txBox="1"/>
          <p:nvPr/>
        </p:nvSpPr>
        <p:spPr>
          <a:xfrm>
            <a:off x="655131" y="5543774"/>
            <a:ext cx="7632700" cy="646331"/>
          </a:xfrm>
          <a:prstGeom prst="rect">
            <a:avLst/>
          </a:prstGeom>
          <a:noFill/>
        </p:spPr>
        <p:txBody>
          <a:bodyPr wrap="square" rtlCol="0">
            <a:spAutoFit/>
          </a:bodyPr>
          <a:lstStyle/>
          <a:p>
            <a:pPr lvl="0"/>
            <a:r>
              <a:rPr lang="en-GB" dirty="0">
                <a:solidFill>
                  <a:srgbClr val="37328C"/>
                </a:solidFill>
                <a:sym typeface="Roboto"/>
              </a:rPr>
              <a:t>This is known as the Conference of the Parties (COP) and COP26 will be the 26</a:t>
            </a:r>
            <a:r>
              <a:rPr lang="en-GB" baseline="30000" dirty="0">
                <a:solidFill>
                  <a:srgbClr val="37328C"/>
                </a:solidFill>
                <a:sym typeface="Roboto"/>
              </a:rPr>
              <a:t>th</a:t>
            </a:r>
            <a:r>
              <a:rPr lang="en-GB" dirty="0">
                <a:solidFill>
                  <a:srgbClr val="37328C"/>
                </a:solidFill>
                <a:sym typeface="Roboto"/>
              </a:rPr>
              <a:t> meeting.</a:t>
            </a:r>
          </a:p>
        </p:txBody>
      </p:sp>
      <p:sp>
        <p:nvSpPr>
          <p:cNvPr id="53" name="Rectangle 52">
            <a:extLst>
              <a:ext uri="{FF2B5EF4-FFF2-40B4-BE49-F238E27FC236}">
                <a16:creationId xmlns:a16="http://schemas.microsoft.com/office/drawing/2014/main" id="{2ED71971-6D61-4C4B-877F-277B93C98890}"/>
              </a:ext>
            </a:extLst>
          </p:cNvPr>
          <p:cNvSpPr/>
          <p:nvPr/>
        </p:nvSpPr>
        <p:spPr>
          <a:xfrm>
            <a:off x="433011" y="3806918"/>
            <a:ext cx="6781741" cy="1326105"/>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108000" rIns="828000" bIns="108000" rtlCol="0" anchor="ctr">
            <a:spAutoFit/>
          </a:bodyPr>
          <a:lstStyle/>
          <a:p>
            <a:pPr lvl="0"/>
            <a:r>
              <a:rPr lang="en-GB" dirty="0">
                <a:sym typeface="Roboto"/>
              </a:rPr>
              <a:t>For 25 years, people from almost every country in the world (known as parties) have been meeting every year to talk about actions that humans can take to help slow down climate change.</a:t>
            </a:r>
          </a:p>
        </p:txBody>
      </p:sp>
      <p:sp>
        <p:nvSpPr>
          <p:cNvPr id="54" name="Rectangle 53">
            <a:extLst>
              <a:ext uri="{FF2B5EF4-FFF2-40B4-BE49-F238E27FC236}">
                <a16:creationId xmlns:a16="http://schemas.microsoft.com/office/drawing/2014/main" id="{1BCDF7EC-B890-4E81-87D3-5440EECC969F}"/>
              </a:ext>
            </a:extLst>
          </p:cNvPr>
          <p:cNvSpPr/>
          <p:nvPr/>
        </p:nvSpPr>
        <p:spPr>
          <a:xfrm>
            <a:off x="2400300" y="1817264"/>
            <a:ext cx="5988050" cy="1049106"/>
          </a:xfrm>
          <a:prstGeom prst="rect">
            <a:avLst/>
          </a:prstGeom>
          <a:solidFill>
            <a:srgbClr val="97C5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108000" rIns="108000" bIns="108000" rtlCol="0" anchor="ctr">
            <a:spAutoFit/>
          </a:bodyPr>
          <a:lstStyle/>
          <a:p>
            <a:pPr lvl="0"/>
            <a:r>
              <a:rPr lang="en-GB" dirty="0">
                <a:solidFill>
                  <a:srgbClr val="37328C"/>
                </a:solidFill>
                <a:sym typeface="Roboto"/>
              </a:rPr>
              <a:t>Climate change is sometimes called global warming because the whole world is warming up, much more quickly than it should be.</a:t>
            </a:r>
          </a:p>
        </p:txBody>
      </p:sp>
      <p:grpSp>
        <p:nvGrpSpPr>
          <p:cNvPr id="12" name="Group 11">
            <a:extLst>
              <a:ext uri="{FF2B5EF4-FFF2-40B4-BE49-F238E27FC236}">
                <a16:creationId xmlns:a16="http://schemas.microsoft.com/office/drawing/2014/main" id="{B576EFB9-88A1-49B1-B5B1-05D30F6CA096}"/>
              </a:ext>
            </a:extLst>
          </p:cNvPr>
          <p:cNvGrpSpPr/>
          <p:nvPr/>
        </p:nvGrpSpPr>
        <p:grpSpPr>
          <a:xfrm>
            <a:off x="702145" y="1280943"/>
            <a:ext cx="2148057" cy="2148057"/>
            <a:chOff x="736193" y="1280943"/>
            <a:chExt cx="2148057" cy="2148057"/>
          </a:xfrm>
        </p:grpSpPr>
        <p:sp>
          <p:nvSpPr>
            <p:cNvPr id="56" name="Oval 55">
              <a:extLst>
                <a:ext uri="{FF2B5EF4-FFF2-40B4-BE49-F238E27FC236}">
                  <a16:creationId xmlns:a16="http://schemas.microsoft.com/office/drawing/2014/main" id="{D5BB750C-CC5E-45EE-95BD-9874787535DC}"/>
                </a:ext>
              </a:extLst>
            </p:cNvPr>
            <p:cNvSpPr/>
            <p:nvPr/>
          </p:nvSpPr>
          <p:spPr>
            <a:xfrm>
              <a:off x="736193" y="1280943"/>
              <a:ext cx="2148057" cy="21480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7" name="Picture 56">
              <a:extLst>
                <a:ext uri="{FF2B5EF4-FFF2-40B4-BE49-F238E27FC236}">
                  <a16:creationId xmlns:a16="http://schemas.microsoft.com/office/drawing/2014/main" id="{AFB1AE73-941A-4282-A5D2-5C8BC9B563D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46120" y="1390870"/>
              <a:ext cx="1928202" cy="1928202"/>
            </a:xfrm>
            <a:custGeom>
              <a:avLst/>
              <a:gdLst>
                <a:gd name="connsiteX0" fmla="*/ 2109537 w 4219074"/>
                <a:gd name="connsiteY0" fmla="*/ 0 h 4219074"/>
                <a:gd name="connsiteX1" fmla="*/ 4219074 w 4219074"/>
                <a:gd name="connsiteY1" fmla="*/ 2109537 h 4219074"/>
                <a:gd name="connsiteX2" fmla="*/ 2109537 w 4219074"/>
                <a:gd name="connsiteY2" fmla="*/ 4219074 h 4219074"/>
                <a:gd name="connsiteX3" fmla="*/ 0 w 4219074"/>
                <a:gd name="connsiteY3" fmla="*/ 2109537 h 4219074"/>
                <a:gd name="connsiteX4" fmla="*/ 2109537 w 4219074"/>
                <a:gd name="connsiteY4" fmla="*/ 0 h 4219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9074" h="4219074">
                  <a:moveTo>
                    <a:pt x="2109537" y="0"/>
                  </a:moveTo>
                  <a:cubicBezTo>
                    <a:pt x="3274602" y="0"/>
                    <a:pt x="4219074" y="944472"/>
                    <a:pt x="4219074" y="2109537"/>
                  </a:cubicBezTo>
                  <a:cubicBezTo>
                    <a:pt x="4219074" y="3274602"/>
                    <a:pt x="3274602" y="4219074"/>
                    <a:pt x="2109537" y="4219074"/>
                  </a:cubicBezTo>
                  <a:cubicBezTo>
                    <a:pt x="944472" y="4219074"/>
                    <a:pt x="0" y="3274602"/>
                    <a:pt x="0" y="2109537"/>
                  </a:cubicBezTo>
                  <a:cubicBezTo>
                    <a:pt x="0" y="944472"/>
                    <a:pt x="944472" y="0"/>
                    <a:pt x="2109537" y="0"/>
                  </a:cubicBezTo>
                  <a:close/>
                </a:path>
              </a:pathLst>
            </a:custGeom>
            <a:ln w="57150">
              <a:solidFill>
                <a:srgbClr val="37328C"/>
              </a:solidFill>
            </a:ln>
          </p:spPr>
        </p:pic>
      </p:grpSp>
      <p:grpSp>
        <p:nvGrpSpPr>
          <p:cNvPr id="58" name="Group 57">
            <a:extLst>
              <a:ext uri="{FF2B5EF4-FFF2-40B4-BE49-F238E27FC236}">
                <a16:creationId xmlns:a16="http://schemas.microsoft.com/office/drawing/2014/main" id="{0EFED83B-CB34-403C-B330-A5D703A0F617}"/>
              </a:ext>
            </a:extLst>
          </p:cNvPr>
          <p:cNvGrpSpPr/>
          <p:nvPr/>
        </p:nvGrpSpPr>
        <p:grpSpPr>
          <a:xfrm>
            <a:off x="6377363" y="3429000"/>
            <a:ext cx="2081943" cy="2081943"/>
            <a:chOff x="6367635" y="4062157"/>
            <a:chExt cx="2081943" cy="2081943"/>
          </a:xfrm>
        </p:grpSpPr>
        <p:sp>
          <p:nvSpPr>
            <p:cNvPr id="59" name="Oval 58">
              <a:extLst>
                <a:ext uri="{FF2B5EF4-FFF2-40B4-BE49-F238E27FC236}">
                  <a16:creationId xmlns:a16="http://schemas.microsoft.com/office/drawing/2014/main" id="{4BE89DDC-D618-46ED-992D-6E54D067ECA5}"/>
                </a:ext>
              </a:extLst>
            </p:cNvPr>
            <p:cNvSpPr/>
            <p:nvPr/>
          </p:nvSpPr>
          <p:spPr>
            <a:xfrm>
              <a:off x="6367635" y="4062157"/>
              <a:ext cx="2081943" cy="20819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0" name="Picture 59">
              <a:extLst>
                <a:ext uri="{FF2B5EF4-FFF2-40B4-BE49-F238E27FC236}">
                  <a16:creationId xmlns:a16="http://schemas.microsoft.com/office/drawing/2014/main" id="{BF69FB8E-5587-4AC5-898A-CF3CCF828E52}"/>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486251" y="4180773"/>
              <a:ext cx="1844711" cy="1844711"/>
            </a:xfrm>
            <a:custGeom>
              <a:avLst/>
              <a:gdLst>
                <a:gd name="connsiteX0" fmla="*/ 2109537 w 4219074"/>
                <a:gd name="connsiteY0" fmla="*/ 0 h 4219074"/>
                <a:gd name="connsiteX1" fmla="*/ 4219074 w 4219074"/>
                <a:gd name="connsiteY1" fmla="*/ 2109537 h 4219074"/>
                <a:gd name="connsiteX2" fmla="*/ 2109537 w 4219074"/>
                <a:gd name="connsiteY2" fmla="*/ 4219074 h 4219074"/>
                <a:gd name="connsiteX3" fmla="*/ 0 w 4219074"/>
                <a:gd name="connsiteY3" fmla="*/ 2109537 h 4219074"/>
                <a:gd name="connsiteX4" fmla="*/ 2109537 w 4219074"/>
                <a:gd name="connsiteY4" fmla="*/ 0 h 4219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9074" h="4219074">
                  <a:moveTo>
                    <a:pt x="2109537" y="0"/>
                  </a:moveTo>
                  <a:cubicBezTo>
                    <a:pt x="3274602" y="0"/>
                    <a:pt x="4219074" y="944472"/>
                    <a:pt x="4219074" y="2109537"/>
                  </a:cubicBezTo>
                  <a:cubicBezTo>
                    <a:pt x="4219074" y="3274602"/>
                    <a:pt x="3274602" y="4219074"/>
                    <a:pt x="2109537" y="4219074"/>
                  </a:cubicBezTo>
                  <a:cubicBezTo>
                    <a:pt x="944472" y="4219074"/>
                    <a:pt x="0" y="3274602"/>
                    <a:pt x="0" y="2109537"/>
                  </a:cubicBezTo>
                  <a:cubicBezTo>
                    <a:pt x="0" y="944472"/>
                    <a:pt x="944472" y="0"/>
                    <a:pt x="2109537" y="0"/>
                  </a:cubicBezTo>
                  <a:close/>
                </a:path>
              </a:pathLst>
            </a:custGeom>
            <a:ln w="57150">
              <a:solidFill>
                <a:srgbClr val="37328C"/>
              </a:solidFill>
            </a:ln>
          </p:spPr>
        </p:pic>
      </p:grpSp>
    </p:spTree>
    <p:extLst>
      <p:ext uri="{BB962C8B-B14F-4D97-AF65-F5344CB8AC3E}">
        <p14:creationId xmlns:p14="http://schemas.microsoft.com/office/powerpoint/2010/main" val="362132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10" presetClass="entr" presetSubtype="0"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left)">
                                      <p:cBhvr>
                                        <p:cTn id="17" dur="500"/>
                                        <p:tgtEl>
                                          <p:spTgt spid="54"/>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 calcmode="lin" valueType="num">
                                      <p:cBhvr>
                                        <p:cTn id="21" dur="1000" fill="hold"/>
                                        <p:tgtEl>
                                          <p:spTgt spid="58"/>
                                        </p:tgtEl>
                                        <p:attrNameLst>
                                          <p:attrName>ppt_w</p:attrName>
                                        </p:attrNameLst>
                                      </p:cBhvr>
                                      <p:tavLst>
                                        <p:tav tm="0">
                                          <p:val>
                                            <p:fltVal val="0"/>
                                          </p:val>
                                        </p:tav>
                                        <p:tav tm="100000">
                                          <p:val>
                                            <p:strVal val="#ppt_w"/>
                                          </p:val>
                                        </p:tav>
                                      </p:tavLst>
                                    </p:anim>
                                    <p:anim calcmode="lin" valueType="num">
                                      <p:cBhvr>
                                        <p:cTn id="22" dur="1000" fill="hold"/>
                                        <p:tgtEl>
                                          <p:spTgt spid="58"/>
                                        </p:tgtEl>
                                        <p:attrNameLst>
                                          <p:attrName>ppt_h</p:attrName>
                                        </p:attrNameLst>
                                      </p:cBhvr>
                                      <p:tavLst>
                                        <p:tav tm="0">
                                          <p:val>
                                            <p:fltVal val="0"/>
                                          </p:val>
                                        </p:tav>
                                        <p:tav tm="100000">
                                          <p:val>
                                            <p:strVal val="#ppt_h"/>
                                          </p:val>
                                        </p:tav>
                                      </p:tavLst>
                                    </p:anim>
                                    <p:anim calcmode="lin" valueType="num">
                                      <p:cBhvr>
                                        <p:cTn id="23" dur="1000" fill="hold"/>
                                        <p:tgtEl>
                                          <p:spTgt spid="58"/>
                                        </p:tgtEl>
                                        <p:attrNameLst>
                                          <p:attrName>style.rotation</p:attrName>
                                        </p:attrNameLst>
                                      </p:cBhvr>
                                      <p:tavLst>
                                        <p:tav tm="0">
                                          <p:val>
                                            <p:fltVal val="90"/>
                                          </p:val>
                                        </p:tav>
                                        <p:tav tm="100000">
                                          <p:val>
                                            <p:fltVal val="0"/>
                                          </p:val>
                                        </p:tav>
                                      </p:tavLst>
                                    </p:anim>
                                    <p:animEffect transition="in" filter="fade">
                                      <p:cBhvr>
                                        <p:cTn id="24" dur="1000"/>
                                        <p:tgtEl>
                                          <p:spTgt spid="58"/>
                                        </p:tgtEl>
                                      </p:cBhvr>
                                    </p:animEffect>
                                  </p:childTnLst>
                                </p:cTn>
                              </p:par>
                              <p:par>
                                <p:cTn id="25" presetID="10" presetClass="entr" presetSubtype="0"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wipe(right)">
                                      <p:cBhvr>
                                        <p:cTn id="31" dur="500"/>
                                        <p:tgtEl>
                                          <p:spTgt spid="5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5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Our Climate Our Future</a:t>
            </a:r>
          </a:p>
        </p:txBody>
      </p:sp>
      <p:sp>
        <p:nvSpPr>
          <p:cNvPr id="92" name="Rectangle 91">
            <a:extLst>
              <a:ext uri="{FF2B5EF4-FFF2-40B4-BE49-F238E27FC236}">
                <a16:creationId xmlns:a16="http://schemas.microsoft.com/office/drawing/2014/main" id="{85481EFD-B1A8-4FD5-9E85-3D76EF2CED77}"/>
              </a:ext>
            </a:extLst>
          </p:cNvPr>
          <p:cNvSpPr/>
          <p:nvPr/>
        </p:nvSpPr>
        <p:spPr>
          <a:xfrm>
            <a:off x="1387792" y="3819827"/>
            <a:ext cx="4270055" cy="566928"/>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3" name="Rectangle 92">
            <a:extLst>
              <a:ext uri="{FF2B5EF4-FFF2-40B4-BE49-F238E27FC236}">
                <a16:creationId xmlns:a16="http://schemas.microsoft.com/office/drawing/2014/main" id="{6CE438C4-7214-4687-8C0D-418E3BD70BF7}"/>
              </a:ext>
            </a:extLst>
          </p:cNvPr>
          <p:cNvSpPr/>
          <p:nvPr/>
        </p:nvSpPr>
        <p:spPr>
          <a:xfrm>
            <a:off x="1761312" y="4564110"/>
            <a:ext cx="3209544" cy="566928"/>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TextBox 10">
            <a:extLst>
              <a:ext uri="{FF2B5EF4-FFF2-40B4-BE49-F238E27FC236}">
                <a16:creationId xmlns:a16="http://schemas.microsoft.com/office/drawing/2014/main" id="{310AF03C-48E0-4D90-B435-620D5789DA84}"/>
              </a:ext>
            </a:extLst>
          </p:cNvPr>
          <p:cNvSpPr txBox="1"/>
          <p:nvPr/>
        </p:nvSpPr>
        <p:spPr>
          <a:xfrm>
            <a:off x="755650" y="1160949"/>
            <a:ext cx="7632699" cy="523220"/>
          </a:xfrm>
          <a:prstGeom prst="rect">
            <a:avLst/>
          </a:prstGeom>
          <a:noFill/>
        </p:spPr>
        <p:txBody>
          <a:bodyPr wrap="square" rtlCol="0">
            <a:spAutoFit/>
          </a:bodyPr>
          <a:lstStyle/>
          <a:p>
            <a:pPr algn="ctr"/>
            <a:r>
              <a:rPr lang="en-GB" sz="2800" b="1" dirty="0">
                <a:solidFill>
                  <a:srgbClr val="37328C"/>
                </a:solidFill>
              </a:rPr>
              <a:t>‘Uniting the World to Tackle Climate Change’</a:t>
            </a:r>
          </a:p>
        </p:txBody>
      </p:sp>
      <p:pic>
        <p:nvPicPr>
          <p:cNvPr id="39" name="Picture 38">
            <a:extLst>
              <a:ext uri="{FF2B5EF4-FFF2-40B4-BE49-F238E27FC236}">
                <a16:creationId xmlns:a16="http://schemas.microsoft.com/office/drawing/2014/main" id="{14488FD3-D393-4684-8331-090E7BEA7E4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flipH="1">
            <a:off x="6331320" y="1884254"/>
            <a:ext cx="2387230" cy="4973746"/>
          </a:xfrm>
          <a:prstGeom prst="rect">
            <a:avLst/>
          </a:prstGeom>
        </p:spPr>
      </p:pic>
      <p:sp>
        <p:nvSpPr>
          <p:cNvPr id="21" name="Where?">
            <a:extLst>
              <a:ext uri="{FF2B5EF4-FFF2-40B4-BE49-F238E27FC236}">
                <a16:creationId xmlns:a16="http://schemas.microsoft.com/office/drawing/2014/main" id="{995AC385-ED7E-4B9A-ACA4-5C041B2A83AE}"/>
              </a:ext>
            </a:extLst>
          </p:cNvPr>
          <p:cNvSpPr/>
          <p:nvPr/>
        </p:nvSpPr>
        <p:spPr>
          <a:xfrm>
            <a:off x="4572000" y="2155255"/>
            <a:ext cx="1085847" cy="523221"/>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Where?</a:t>
            </a:r>
          </a:p>
        </p:txBody>
      </p:sp>
      <p:sp>
        <p:nvSpPr>
          <p:cNvPr id="91" name="Rectangle 90">
            <a:extLst>
              <a:ext uri="{FF2B5EF4-FFF2-40B4-BE49-F238E27FC236}">
                <a16:creationId xmlns:a16="http://schemas.microsoft.com/office/drawing/2014/main" id="{5608EF90-4557-46E1-87D8-FA215737512A}"/>
              </a:ext>
            </a:extLst>
          </p:cNvPr>
          <p:cNvSpPr/>
          <p:nvPr/>
        </p:nvSpPr>
        <p:spPr>
          <a:xfrm>
            <a:off x="4572000" y="2678476"/>
            <a:ext cx="1613178" cy="523221"/>
          </a:xfrm>
          <a:prstGeom prst="rect">
            <a:avLst/>
          </a:prstGeom>
          <a:solidFill>
            <a:srgbClr val="FCD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37328C"/>
                </a:solidFill>
              </a:rPr>
              <a:t>Glasgow, UK</a:t>
            </a:r>
          </a:p>
        </p:txBody>
      </p:sp>
      <p:pic>
        <p:nvPicPr>
          <p:cNvPr id="5" name="Picture 4">
            <a:extLst>
              <a:ext uri="{FF2B5EF4-FFF2-40B4-BE49-F238E27FC236}">
                <a16:creationId xmlns:a16="http://schemas.microsoft.com/office/drawing/2014/main" id="{955AD887-BBB2-4BA1-B26F-6A396C511FC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22724" y="1918544"/>
            <a:ext cx="3377715" cy="3377717"/>
          </a:xfrm>
          <a:prstGeom prst="ellipse">
            <a:avLst/>
          </a:prstGeom>
          <a:ln w="57150">
            <a:solidFill>
              <a:srgbClr val="37328C"/>
            </a:solidFill>
          </a:ln>
        </p:spPr>
      </p:pic>
      <p:grpSp>
        <p:nvGrpSpPr>
          <p:cNvPr id="6" name="Group 5">
            <a:extLst>
              <a:ext uri="{FF2B5EF4-FFF2-40B4-BE49-F238E27FC236}">
                <a16:creationId xmlns:a16="http://schemas.microsoft.com/office/drawing/2014/main" id="{B3327F4C-BF37-414B-BA8A-6F848429A590}"/>
              </a:ext>
            </a:extLst>
          </p:cNvPr>
          <p:cNvGrpSpPr/>
          <p:nvPr/>
        </p:nvGrpSpPr>
        <p:grpSpPr>
          <a:xfrm>
            <a:off x="2484209" y="3904815"/>
            <a:ext cx="551826" cy="200055"/>
            <a:chOff x="2400319" y="4114540"/>
            <a:chExt cx="551826" cy="200055"/>
          </a:xfrm>
        </p:grpSpPr>
        <p:sp>
          <p:nvSpPr>
            <p:cNvPr id="15" name="Oval 14">
              <a:extLst>
                <a:ext uri="{FF2B5EF4-FFF2-40B4-BE49-F238E27FC236}">
                  <a16:creationId xmlns:a16="http://schemas.microsoft.com/office/drawing/2014/main" id="{FF8F5677-4E69-4C34-B1B3-C4D58A3FF283}"/>
                </a:ext>
              </a:extLst>
            </p:cNvPr>
            <p:cNvSpPr/>
            <p:nvPr/>
          </p:nvSpPr>
          <p:spPr>
            <a:xfrm>
              <a:off x="2400319" y="4179237"/>
              <a:ext cx="61473" cy="61473"/>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F47F34AA-32FD-44FE-A004-E58A05F419FD}"/>
                </a:ext>
              </a:extLst>
            </p:cNvPr>
            <p:cNvSpPr txBox="1"/>
            <p:nvPr/>
          </p:nvSpPr>
          <p:spPr>
            <a:xfrm>
              <a:off x="2412796" y="4114540"/>
              <a:ext cx="539349" cy="200055"/>
            </a:xfrm>
            <a:prstGeom prst="rect">
              <a:avLst/>
            </a:prstGeom>
            <a:noFill/>
          </p:spPr>
          <p:txBody>
            <a:bodyPr wrap="square" rtlCol="0">
              <a:spAutoFit/>
            </a:bodyPr>
            <a:lstStyle/>
            <a:p>
              <a:r>
                <a:rPr lang="en-GB" sz="700" b="1" dirty="0">
                  <a:solidFill>
                    <a:srgbClr val="37328C"/>
                  </a:solidFill>
                </a:rPr>
                <a:t>Glasgow</a:t>
              </a:r>
            </a:p>
          </p:txBody>
        </p:sp>
      </p:grpSp>
    </p:spTree>
    <p:extLst>
      <p:ext uri="{BB962C8B-B14F-4D97-AF65-F5344CB8AC3E}">
        <p14:creationId xmlns:p14="http://schemas.microsoft.com/office/powerpoint/2010/main" val="381373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wipe(left)">
                                      <p:cBhvr>
                                        <p:cTn id="17" dur="500"/>
                                        <p:tgtEl>
                                          <p:spTgt spid="93"/>
                                        </p:tgtEl>
                                      </p:cBhvr>
                                    </p:animEffect>
                                  </p:childTnLst>
                                </p:cTn>
                              </p:par>
                              <p:par>
                                <p:cTn id="18" presetID="22" presetClass="entr" presetSubtype="8" fill="hold" grpId="0" nodeType="withEffect">
                                  <p:stCondLst>
                                    <p:cond delay="500"/>
                                  </p:stCondLst>
                                  <p:childTnLst>
                                    <p:set>
                                      <p:cBhvr>
                                        <p:cTn id="19" dur="1" fill="hold">
                                          <p:stCondLst>
                                            <p:cond delay="0"/>
                                          </p:stCondLst>
                                        </p:cTn>
                                        <p:tgtEl>
                                          <p:spTgt spid="92"/>
                                        </p:tgtEl>
                                        <p:attrNameLst>
                                          <p:attrName>style.visibility</p:attrName>
                                        </p:attrNameLst>
                                      </p:cBhvr>
                                      <p:to>
                                        <p:strVal val="visible"/>
                                      </p:to>
                                    </p:set>
                                    <p:animEffect transition="in" filter="wipe(left)">
                                      <p:cBhvr>
                                        <p:cTn id="20" dur="500"/>
                                        <p:tgtEl>
                                          <p:spTgt spid="92"/>
                                        </p:tgtEl>
                                      </p:cBhvr>
                                    </p:animEffect>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down)">
                                      <p:cBhvr>
                                        <p:cTn id="24" dur="500"/>
                                        <p:tgtEl>
                                          <p:spTgt spid="39"/>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26" presetClass="emph" presetSubtype="0" repeatCount="2000" fill="hold" grpId="1" nodeType="withEffect">
                                  <p:stCondLst>
                                    <p:cond delay="0"/>
                                  </p:stCondLst>
                                  <p:childTnLst>
                                    <p:animEffect transition="out" filter="fade">
                                      <p:cBhvr>
                                        <p:cTn id="30" dur="500" tmFilter="0, 0; .2, .5; .8, .5; 1, 0"/>
                                        <p:tgtEl>
                                          <p:spTgt spid="21"/>
                                        </p:tgtEl>
                                      </p:cBhvr>
                                    </p:animEffect>
                                    <p:animScale>
                                      <p:cBhvr>
                                        <p:cTn id="31"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wipe(up)">
                                      <p:cBhvr>
                                        <p:cTn id="37" dur="500"/>
                                        <p:tgtEl>
                                          <p:spTgt spid="91"/>
                                        </p:tgtEl>
                                      </p:cBhvr>
                                    </p:animEffect>
                                  </p:childTnLst>
                                </p:cTn>
                              </p:par>
                              <p:par>
                                <p:cTn id="38" presetID="10"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nextCondLst>
                <p:cond evt="onClick" delay="0">
                  <p:tgtEl>
                    <p:spTgt spid="21"/>
                  </p:tgtEl>
                </p:cond>
              </p:nextCondLst>
            </p:seq>
          </p:childTnLst>
        </p:cTn>
      </p:par>
    </p:tnLst>
    <p:bldLst>
      <p:bldP spid="92" grpId="0" animBg="1"/>
      <p:bldP spid="93" grpId="0" animBg="1"/>
      <p:bldP spid="21" grpId="0" animBg="1"/>
      <p:bldP spid="21" grpId="1"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Our Climate Our Future</a:t>
            </a:r>
          </a:p>
        </p:txBody>
      </p:sp>
      <p:sp>
        <p:nvSpPr>
          <p:cNvPr id="21" name="When?">
            <a:extLst>
              <a:ext uri="{FF2B5EF4-FFF2-40B4-BE49-F238E27FC236}">
                <a16:creationId xmlns:a16="http://schemas.microsoft.com/office/drawing/2014/main" id="{995AC385-ED7E-4B9A-ACA4-5C041B2A83AE}"/>
              </a:ext>
            </a:extLst>
          </p:cNvPr>
          <p:cNvSpPr/>
          <p:nvPr/>
        </p:nvSpPr>
        <p:spPr>
          <a:xfrm>
            <a:off x="755652" y="2155255"/>
            <a:ext cx="933450" cy="523221"/>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b="1" dirty="0"/>
              <a:t>When?</a:t>
            </a:r>
          </a:p>
        </p:txBody>
      </p:sp>
      <p:sp>
        <p:nvSpPr>
          <p:cNvPr id="91" name="Answer">
            <a:extLst>
              <a:ext uri="{FF2B5EF4-FFF2-40B4-BE49-F238E27FC236}">
                <a16:creationId xmlns:a16="http://schemas.microsoft.com/office/drawing/2014/main" id="{5608EF90-4557-46E1-87D8-FA215737512A}"/>
              </a:ext>
            </a:extLst>
          </p:cNvPr>
          <p:cNvSpPr/>
          <p:nvPr/>
        </p:nvSpPr>
        <p:spPr>
          <a:xfrm>
            <a:off x="755650" y="2678476"/>
            <a:ext cx="2851616" cy="523221"/>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dirty="0">
                <a:solidFill>
                  <a:srgbClr val="37328C"/>
                </a:solidFill>
              </a:rPr>
              <a:t>1</a:t>
            </a:r>
            <a:r>
              <a:rPr lang="en-GB" baseline="30000" dirty="0">
                <a:solidFill>
                  <a:srgbClr val="37328C"/>
                </a:solidFill>
              </a:rPr>
              <a:t>st</a:t>
            </a:r>
            <a:r>
              <a:rPr lang="en-GB" dirty="0">
                <a:solidFill>
                  <a:srgbClr val="37328C"/>
                </a:solidFill>
              </a:rPr>
              <a:t>–12</a:t>
            </a:r>
            <a:r>
              <a:rPr lang="en-GB" baseline="30000" dirty="0">
                <a:solidFill>
                  <a:srgbClr val="37328C"/>
                </a:solidFill>
              </a:rPr>
              <a:t>th</a:t>
            </a:r>
            <a:r>
              <a:rPr lang="en-GB" dirty="0">
                <a:solidFill>
                  <a:srgbClr val="37328C"/>
                </a:solidFill>
              </a:rPr>
              <a:t> November 2021</a:t>
            </a:r>
          </a:p>
        </p:txBody>
      </p:sp>
      <p:pic>
        <p:nvPicPr>
          <p:cNvPr id="8" name="Girl">
            <a:extLst>
              <a:ext uri="{FF2B5EF4-FFF2-40B4-BE49-F238E27FC236}">
                <a16:creationId xmlns:a16="http://schemas.microsoft.com/office/drawing/2014/main" id="{A78C9ED0-87B7-4462-AC3A-4A666849722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48690" y="3299795"/>
            <a:ext cx="3294573" cy="3558205"/>
          </a:xfrm>
          <a:prstGeom prst="rect">
            <a:avLst/>
          </a:prstGeom>
        </p:spPr>
      </p:pic>
      <p:pic>
        <p:nvPicPr>
          <p:cNvPr id="20" name="Calendar">
            <a:extLst>
              <a:ext uri="{FF2B5EF4-FFF2-40B4-BE49-F238E27FC236}">
                <a16:creationId xmlns:a16="http://schemas.microsoft.com/office/drawing/2014/main" id="{49829C05-5643-447A-A35C-D33D51671E9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3633888" y="2006964"/>
            <a:ext cx="4754462" cy="3389001"/>
          </a:xfrm>
          <a:prstGeom prst="rect">
            <a:avLst/>
          </a:prstGeom>
        </p:spPr>
      </p:pic>
      <p:sp>
        <p:nvSpPr>
          <p:cNvPr id="3" name="1st">
            <a:extLst>
              <a:ext uri="{FF2B5EF4-FFF2-40B4-BE49-F238E27FC236}">
                <a16:creationId xmlns:a16="http://schemas.microsoft.com/office/drawing/2014/main" id="{54669537-C22B-41C6-B32B-2EBDF69BAF83}"/>
              </a:ext>
            </a:extLst>
          </p:cNvPr>
          <p:cNvSpPr/>
          <p:nvPr/>
        </p:nvSpPr>
        <p:spPr>
          <a:xfrm>
            <a:off x="4696843" y="3234140"/>
            <a:ext cx="297365" cy="297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2nd">
            <a:extLst>
              <a:ext uri="{FF2B5EF4-FFF2-40B4-BE49-F238E27FC236}">
                <a16:creationId xmlns:a16="http://schemas.microsoft.com/office/drawing/2014/main" id="{2011FE61-49C9-48C8-9A7E-F58EEE8CD4E8}"/>
              </a:ext>
            </a:extLst>
          </p:cNvPr>
          <p:cNvSpPr/>
          <p:nvPr/>
        </p:nvSpPr>
        <p:spPr>
          <a:xfrm>
            <a:off x="5165021" y="3205831"/>
            <a:ext cx="297365" cy="297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3rd">
            <a:extLst>
              <a:ext uri="{FF2B5EF4-FFF2-40B4-BE49-F238E27FC236}">
                <a16:creationId xmlns:a16="http://schemas.microsoft.com/office/drawing/2014/main" id="{ECA8276B-8952-4ED3-8C12-F55BBD80D95B}"/>
              </a:ext>
            </a:extLst>
          </p:cNvPr>
          <p:cNvSpPr/>
          <p:nvPr/>
        </p:nvSpPr>
        <p:spPr>
          <a:xfrm>
            <a:off x="5642366" y="3165358"/>
            <a:ext cx="297365" cy="297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4th">
            <a:extLst>
              <a:ext uri="{FF2B5EF4-FFF2-40B4-BE49-F238E27FC236}">
                <a16:creationId xmlns:a16="http://schemas.microsoft.com/office/drawing/2014/main" id="{7E8ED307-03CB-4728-A045-2A533EEC0015}"/>
              </a:ext>
            </a:extLst>
          </p:cNvPr>
          <p:cNvSpPr/>
          <p:nvPr/>
        </p:nvSpPr>
        <p:spPr>
          <a:xfrm>
            <a:off x="6128876" y="3131635"/>
            <a:ext cx="297365" cy="297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5th">
            <a:extLst>
              <a:ext uri="{FF2B5EF4-FFF2-40B4-BE49-F238E27FC236}">
                <a16:creationId xmlns:a16="http://schemas.microsoft.com/office/drawing/2014/main" id="{29342E05-39F4-468E-9D54-8E450F83C4D9}"/>
              </a:ext>
            </a:extLst>
          </p:cNvPr>
          <p:cNvSpPr/>
          <p:nvPr/>
        </p:nvSpPr>
        <p:spPr>
          <a:xfrm>
            <a:off x="6583306" y="3108775"/>
            <a:ext cx="297365" cy="297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6th">
            <a:extLst>
              <a:ext uri="{FF2B5EF4-FFF2-40B4-BE49-F238E27FC236}">
                <a16:creationId xmlns:a16="http://schemas.microsoft.com/office/drawing/2014/main" id="{4BA33921-5B4D-43E2-A02F-CA68B1129728}"/>
              </a:ext>
            </a:extLst>
          </p:cNvPr>
          <p:cNvSpPr/>
          <p:nvPr/>
        </p:nvSpPr>
        <p:spPr>
          <a:xfrm>
            <a:off x="7061423" y="3080064"/>
            <a:ext cx="297365" cy="297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7th">
            <a:extLst>
              <a:ext uri="{FF2B5EF4-FFF2-40B4-BE49-F238E27FC236}">
                <a16:creationId xmlns:a16="http://schemas.microsoft.com/office/drawing/2014/main" id="{85CD1F41-79E7-4332-8AD4-C7F3C7C629C6}"/>
              </a:ext>
            </a:extLst>
          </p:cNvPr>
          <p:cNvSpPr/>
          <p:nvPr/>
        </p:nvSpPr>
        <p:spPr>
          <a:xfrm>
            <a:off x="7511270" y="3044946"/>
            <a:ext cx="297365" cy="297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8th">
            <a:extLst>
              <a:ext uri="{FF2B5EF4-FFF2-40B4-BE49-F238E27FC236}">
                <a16:creationId xmlns:a16="http://schemas.microsoft.com/office/drawing/2014/main" id="{9908E488-04B1-4C7C-8E9D-B74E0BEA0C46}"/>
              </a:ext>
            </a:extLst>
          </p:cNvPr>
          <p:cNvSpPr/>
          <p:nvPr/>
        </p:nvSpPr>
        <p:spPr>
          <a:xfrm>
            <a:off x="4746482" y="3577286"/>
            <a:ext cx="297365" cy="297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9th">
            <a:extLst>
              <a:ext uri="{FF2B5EF4-FFF2-40B4-BE49-F238E27FC236}">
                <a16:creationId xmlns:a16="http://schemas.microsoft.com/office/drawing/2014/main" id="{AECC2554-60A6-408A-A7E3-E1CA47EA6463}"/>
              </a:ext>
            </a:extLst>
          </p:cNvPr>
          <p:cNvSpPr/>
          <p:nvPr/>
        </p:nvSpPr>
        <p:spPr>
          <a:xfrm>
            <a:off x="5210851" y="3538358"/>
            <a:ext cx="297365" cy="297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10th">
            <a:extLst>
              <a:ext uri="{FF2B5EF4-FFF2-40B4-BE49-F238E27FC236}">
                <a16:creationId xmlns:a16="http://schemas.microsoft.com/office/drawing/2014/main" id="{09365417-D795-47D9-8B5C-583F75A9E988}"/>
              </a:ext>
            </a:extLst>
          </p:cNvPr>
          <p:cNvSpPr/>
          <p:nvPr/>
        </p:nvSpPr>
        <p:spPr>
          <a:xfrm>
            <a:off x="5662244" y="3495039"/>
            <a:ext cx="325389" cy="3253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11th">
            <a:extLst>
              <a:ext uri="{FF2B5EF4-FFF2-40B4-BE49-F238E27FC236}">
                <a16:creationId xmlns:a16="http://schemas.microsoft.com/office/drawing/2014/main" id="{133A7224-12BE-4BFC-BB85-5E8AC04D75D8}"/>
              </a:ext>
            </a:extLst>
          </p:cNvPr>
          <p:cNvSpPr/>
          <p:nvPr/>
        </p:nvSpPr>
        <p:spPr>
          <a:xfrm>
            <a:off x="6141852" y="3462958"/>
            <a:ext cx="325389" cy="3253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12th">
            <a:extLst>
              <a:ext uri="{FF2B5EF4-FFF2-40B4-BE49-F238E27FC236}">
                <a16:creationId xmlns:a16="http://schemas.microsoft.com/office/drawing/2014/main" id="{75FBFDA4-039A-4391-A6C4-5F6B8B1D4A67}"/>
              </a:ext>
            </a:extLst>
          </p:cNvPr>
          <p:cNvSpPr/>
          <p:nvPr/>
        </p:nvSpPr>
        <p:spPr>
          <a:xfrm>
            <a:off x="6615386" y="3429000"/>
            <a:ext cx="325389" cy="3253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A7520CE2-CC84-4C2E-A149-B12EFACE2D75}"/>
              </a:ext>
            </a:extLst>
          </p:cNvPr>
          <p:cNvSpPr txBox="1"/>
          <p:nvPr/>
        </p:nvSpPr>
        <p:spPr>
          <a:xfrm>
            <a:off x="755650" y="1160949"/>
            <a:ext cx="7632699" cy="523220"/>
          </a:xfrm>
          <a:prstGeom prst="rect">
            <a:avLst/>
          </a:prstGeom>
          <a:noFill/>
        </p:spPr>
        <p:txBody>
          <a:bodyPr wrap="square" rtlCol="0">
            <a:spAutoFit/>
          </a:bodyPr>
          <a:lstStyle/>
          <a:p>
            <a:pPr algn="ctr"/>
            <a:r>
              <a:rPr lang="en-GB" sz="2800" b="1" dirty="0">
                <a:solidFill>
                  <a:srgbClr val="37328C"/>
                </a:solidFill>
              </a:rPr>
              <a:t>‘Uniting the World to Tackle Climate Change’</a:t>
            </a:r>
          </a:p>
        </p:txBody>
      </p:sp>
    </p:spTree>
    <p:extLst>
      <p:ext uri="{BB962C8B-B14F-4D97-AF65-F5344CB8AC3E}">
        <p14:creationId xmlns:p14="http://schemas.microsoft.com/office/powerpoint/2010/main" val="295228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26" presetClass="emph" presetSubtype="0" repeatCount="2000" fill="hold" grpId="1" nodeType="withEffect">
                                  <p:stCondLst>
                                    <p:cond delay="0"/>
                                  </p:stCondLst>
                                  <p:childTnLst>
                                    <p:animEffect transition="out" filter="fade">
                                      <p:cBhvr>
                                        <p:cTn id="17" dur="500" tmFilter="0, 0; .2, .5; .8, .5; 1, 0"/>
                                        <p:tgtEl>
                                          <p:spTgt spid="21"/>
                                        </p:tgtEl>
                                      </p:cBhvr>
                                    </p:animEffect>
                                    <p:animScale>
                                      <p:cBhvr>
                                        <p:cTn id="18"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1"/>
                    </p:tgtEl>
                  </p:cond>
                </p:stCondLst>
                <p:endSync evt="end" delay="0">
                  <p:rtn val="all"/>
                </p:endSync>
                <p:childTnLst>
                  <p:par>
                    <p:cTn id="20" fill="hold">
                      <p:stCondLst>
                        <p:cond delay="0"/>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91"/>
                                        </p:tgtEl>
                                        <p:attrNameLst>
                                          <p:attrName>style.visibility</p:attrName>
                                        </p:attrNameLst>
                                      </p:cBhvr>
                                      <p:to>
                                        <p:strVal val="visible"/>
                                      </p:to>
                                    </p:set>
                                    <p:animEffect transition="in" filter="wipe(up)">
                                      <p:cBhvr>
                                        <p:cTn id="24" dur="500"/>
                                        <p:tgtEl>
                                          <p:spTgt spid="9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par>
                          <p:cTn id="56" fill="hold">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par>
                          <p:cTn id="64" fill="hold">
                            <p:stCondLst>
                              <p:cond delay="5000"/>
                            </p:stCondLst>
                            <p:childTnLst>
                              <p:par>
                                <p:cTn id="65" presetID="10"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par>
                          <p:cTn id="68" fill="hold">
                            <p:stCondLst>
                              <p:cond delay="5500"/>
                            </p:stCondLst>
                            <p:childTnLst>
                              <p:par>
                                <p:cTn id="69" presetID="10" presetClass="entr" presetSubtype="0"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childTnLst>
                          </p:cTn>
                        </p:par>
                      </p:childTnLst>
                    </p:cTn>
                  </p:par>
                </p:childTnLst>
              </p:cTn>
              <p:nextCondLst>
                <p:cond evt="onClick" delay="0">
                  <p:tgtEl>
                    <p:spTgt spid="21"/>
                  </p:tgtEl>
                </p:cond>
              </p:nextCondLst>
            </p:seq>
          </p:childTnLst>
        </p:cTn>
      </p:par>
    </p:tnLst>
    <p:bldLst>
      <p:bldP spid="21" grpId="0" animBg="1"/>
      <p:bldP spid="21" grpId="1" animBg="1"/>
      <p:bldP spid="91" grpId="0" animBg="1"/>
      <p:bldP spid="3" grpId="0" animBg="1"/>
      <p:bldP spid="10" grpId="0" animBg="1"/>
      <p:bldP spid="12" grpId="0" animBg="1"/>
      <p:bldP spid="13" grpId="0" animBg="1"/>
      <p:bldP spid="14" grpId="0" animBg="1"/>
      <p:bldP spid="15" grpId="0" animBg="1"/>
      <p:bldP spid="16" grpId="0" animBg="1"/>
      <p:bldP spid="17" grpId="0" animBg="1"/>
      <p:bldP spid="18" grpId="0" animBg="1"/>
      <p:bldP spid="19"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Our Climate Our Future</a:t>
            </a:r>
          </a:p>
        </p:txBody>
      </p:sp>
      <p:sp>
        <p:nvSpPr>
          <p:cNvPr id="21" name="Who?">
            <a:extLst>
              <a:ext uri="{FF2B5EF4-FFF2-40B4-BE49-F238E27FC236}">
                <a16:creationId xmlns:a16="http://schemas.microsoft.com/office/drawing/2014/main" id="{995AC385-ED7E-4B9A-ACA4-5C041B2A83AE}"/>
              </a:ext>
            </a:extLst>
          </p:cNvPr>
          <p:cNvSpPr/>
          <p:nvPr/>
        </p:nvSpPr>
        <p:spPr>
          <a:xfrm>
            <a:off x="4680508" y="2153183"/>
            <a:ext cx="1085847" cy="523221"/>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Who?</a:t>
            </a:r>
          </a:p>
        </p:txBody>
      </p:sp>
      <p:sp>
        <p:nvSpPr>
          <p:cNvPr id="91" name="Answer">
            <a:extLst>
              <a:ext uri="{FF2B5EF4-FFF2-40B4-BE49-F238E27FC236}">
                <a16:creationId xmlns:a16="http://schemas.microsoft.com/office/drawing/2014/main" id="{5608EF90-4557-46E1-87D8-FA215737512A}"/>
              </a:ext>
            </a:extLst>
          </p:cNvPr>
          <p:cNvSpPr/>
          <p:nvPr/>
        </p:nvSpPr>
        <p:spPr>
          <a:xfrm>
            <a:off x="4680507" y="2676505"/>
            <a:ext cx="3707843" cy="3416320"/>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GB" dirty="0">
                <a:solidFill>
                  <a:srgbClr val="37328C"/>
                </a:solidFill>
              </a:rPr>
              <a:t>Thousands of people will be at COP26.</a:t>
            </a:r>
          </a:p>
          <a:p>
            <a:endParaRPr lang="en-GB" dirty="0">
              <a:solidFill>
                <a:srgbClr val="37328C"/>
              </a:solidFill>
            </a:endParaRPr>
          </a:p>
          <a:p>
            <a:r>
              <a:rPr lang="en-GB" dirty="0">
                <a:solidFill>
                  <a:srgbClr val="37328C"/>
                </a:solidFill>
              </a:rPr>
              <a:t>Leaders from countries around the world will be there, as well as people who understand climate change, groups of people who want to take action and news reporters.</a:t>
            </a:r>
          </a:p>
          <a:p>
            <a:endParaRPr lang="en-GB" dirty="0">
              <a:solidFill>
                <a:srgbClr val="37328C"/>
              </a:solidFill>
            </a:endParaRPr>
          </a:p>
          <a:p>
            <a:r>
              <a:rPr lang="en-GB" dirty="0">
                <a:solidFill>
                  <a:srgbClr val="37328C"/>
                </a:solidFill>
              </a:rPr>
              <a:t>Every single person around the world will be affected too.</a:t>
            </a:r>
          </a:p>
        </p:txBody>
      </p:sp>
      <p:pic>
        <p:nvPicPr>
          <p:cNvPr id="10" name="Earth">
            <a:extLst>
              <a:ext uri="{FF2B5EF4-FFF2-40B4-BE49-F238E27FC236}">
                <a16:creationId xmlns:a16="http://schemas.microsoft.com/office/drawing/2014/main" id="{97057703-90AB-4320-A5C0-0ECFD78629E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01763" y="2144773"/>
            <a:ext cx="3572063" cy="3572061"/>
          </a:xfrm>
          <a:prstGeom prst="rect">
            <a:avLst/>
          </a:prstGeom>
        </p:spPr>
      </p:pic>
      <p:pic>
        <p:nvPicPr>
          <p:cNvPr id="12" name="Picture">
            <a:extLst>
              <a:ext uri="{FF2B5EF4-FFF2-40B4-BE49-F238E27FC236}">
                <a16:creationId xmlns:a16="http://schemas.microsoft.com/office/drawing/2014/main" id="{8FF4A1A5-08A0-4AD6-B214-B456A3D6D07A}"/>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928494" y="2347691"/>
            <a:ext cx="3142413" cy="3142413"/>
          </a:xfrm>
          <a:prstGeom prst="ellipse">
            <a:avLst/>
          </a:prstGeom>
          <a:ln w="57150">
            <a:solidFill>
              <a:srgbClr val="37328C"/>
            </a:solidFill>
          </a:ln>
        </p:spPr>
      </p:pic>
      <p:sp>
        <p:nvSpPr>
          <p:cNvPr id="13" name="TextBox 12">
            <a:extLst>
              <a:ext uri="{FF2B5EF4-FFF2-40B4-BE49-F238E27FC236}">
                <a16:creationId xmlns:a16="http://schemas.microsoft.com/office/drawing/2014/main" id="{F12D055B-E7A0-4B3C-843B-8D880D3C2904}"/>
              </a:ext>
            </a:extLst>
          </p:cNvPr>
          <p:cNvSpPr txBox="1"/>
          <p:nvPr/>
        </p:nvSpPr>
        <p:spPr>
          <a:xfrm>
            <a:off x="755650" y="1160949"/>
            <a:ext cx="7632699" cy="523220"/>
          </a:xfrm>
          <a:prstGeom prst="rect">
            <a:avLst/>
          </a:prstGeom>
          <a:noFill/>
        </p:spPr>
        <p:txBody>
          <a:bodyPr wrap="square" rtlCol="0">
            <a:spAutoFit/>
          </a:bodyPr>
          <a:lstStyle/>
          <a:p>
            <a:pPr algn="ctr"/>
            <a:r>
              <a:rPr lang="en-GB" sz="2800" b="1" dirty="0">
                <a:solidFill>
                  <a:srgbClr val="37328C"/>
                </a:solidFill>
              </a:rPr>
              <a:t>‘Uniting the World to Tackle Climate Change’</a:t>
            </a:r>
          </a:p>
        </p:txBody>
      </p:sp>
    </p:spTree>
    <p:extLst>
      <p:ext uri="{BB962C8B-B14F-4D97-AF65-F5344CB8AC3E}">
        <p14:creationId xmlns:p14="http://schemas.microsoft.com/office/powerpoint/2010/main" val="338587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par>
                                <p:cTn id="17" presetID="10" presetClass="entr" presetSubtype="0" fill="hold" nodeType="with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5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1500"/>
                            </p:stCondLst>
                            <p:childTnLst>
                              <p:par>
                                <p:cTn id="24" presetID="8" presetClass="emph" presetSubtype="0" repeatCount="indefinite" fill="hold" nodeType="afterEffect">
                                  <p:stCondLst>
                                    <p:cond delay="0"/>
                                  </p:stCondLst>
                                  <p:childTnLst>
                                    <p:animRot by="21600000">
                                      <p:cBhvr>
                                        <p:cTn id="25" dur="10000" fill="hold"/>
                                        <p:tgtEl>
                                          <p:spTgt spid="10"/>
                                        </p:tgtEl>
                                        <p:attrNameLst>
                                          <p:attrName>r</p:attrName>
                                        </p:attrNameLst>
                                      </p:cBhvr>
                                    </p:animRot>
                                  </p:childTnLst>
                                </p:cTn>
                              </p:par>
                              <p:par>
                                <p:cTn id="26" presetID="10" presetClass="entr" presetSubtype="0" fill="hold" grpId="0" nodeType="withEffect">
                                  <p:stCondLst>
                                    <p:cond delay="50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26" presetClass="emph" presetSubtype="0" repeatCount="2000" fill="hold" grpId="1" nodeType="withEffect">
                                  <p:stCondLst>
                                    <p:cond delay="500"/>
                                  </p:stCondLst>
                                  <p:childTnLst>
                                    <p:animEffect transition="out" filter="fade">
                                      <p:cBhvr>
                                        <p:cTn id="30" dur="500" tmFilter="0, 0; .2, .5; .8, .5; 1, 0"/>
                                        <p:tgtEl>
                                          <p:spTgt spid="21"/>
                                        </p:tgtEl>
                                      </p:cBhvr>
                                    </p:animEffect>
                                    <p:animScale>
                                      <p:cBhvr>
                                        <p:cTn id="31"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wipe(up)">
                                      <p:cBhvr>
                                        <p:cTn id="37" dur="500"/>
                                        <p:tgtEl>
                                          <p:spTgt spid="91"/>
                                        </p:tgtEl>
                                      </p:cBhvr>
                                    </p:animEffect>
                                  </p:childTnLst>
                                </p:cTn>
                              </p:par>
                            </p:childTnLst>
                          </p:cTn>
                        </p:par>
                      </p:childTnLst>
                    </p:cTn>
                  </p:par>
                </p:childTnLst>
              </p:cTn>
              <p:nextCondLst>
                <p:cond evt="onClick" delay="0">
                  <p:tgtEl>
                    <p:spTgt spid="21"/>
                  </p:tgtEl>
                </p:cond>
              </p:nextCondLst>
            </p:seq>
          </p:childTnLst>
        </p:cTn>
      </p:par>
    </p:tnLst>
    <p:bldLst>
      <p:bldP spid="21" grpId="0" animBg="1"/>
      <p:bldP spid="21" grpId="1" animBg="1"/>
      <p:bldP spid="9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Who?</a:t>
            </a:r>
          </a:p>
        </p:txBody>
      </p:sp>
      <p:sp>
        <p:nvSpPr>
          <p:cNvPr id="19" name="Rectangle 18">
            <a:extLst>
              <a:ext uri="{FF2B5EF4-FFF2-40B4-BE49-F238E27FC236}">
                <a16:creationId xmlns:a16="http://schemas.microsoft.com/office/drawing/2014/main" id="{35C06541-F0BD-4F5F-BEB6-3F9453E8F1EA}"/>
              </a:ext>
            </a:extLst>
          </p:cNvPr>
          <p:cNvSpPr/>
          <p:nvPr/>
        </p:nvSpPr>
        <p:spPr>
          <a:xfrm>
            <a:off x="444894" y="2278756"/>
            <a:ext cx="5598097" cy="1202994"/>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108000" rIns="108000" bIns="108000" rtlCol="0" anchor="ctr">
            <a:spAutoFit/>
          </a:bodyPr>
          <a:lstStyle/>
          <a:p>
            <a:pPr lvl="0"/>
            <a:r>
              <a:rPr lang="en-GB" sz="1600" dirty="0">
                <a:sym typeface="Roboto"/>
              </a:rPr>
              <a:t>The UK’s Prime Minister, Boris Johnson, will be one of these leaders. He launched COP26 by saying the world will come together to create a cleaner and greener </a:t>
            </a:r>
            <a:br>
              <a:rPr lang="en-GB" sz="1600" dirty="0">
                <a:sym typeface="Roboto"/>
              </a:rPr>
            </a:br>
            <a:r>
              <a:rPr lang="en-GB" sz="1600" dirty="0">
                <a:sym typeface="Roboto"/>
              </a:rPr>
              <a:t>future for all.</a:t>
            </a:r>
          </a:p>
        </p:txBody>
      </p:sp>
      <p:sp>
        <p:nvSpPr>
          <p:cNvPr id="9" name="Rectangle 8">
            <a:extLst>
              <a:ext uri="{FF2B5EF4-FFF2-40B4-BE49-F238E27FC236}">
                <a16:creationId xmlns:a16="http://schemas.microsoft.com/office/drawing/2014/main" id="{49FE0804-5F8A-41AB-82E7-10DC04940B42}"/>
              </a:ext>
            </a:extLst>
          </p:cNvPr>
          <p:cNvSpPr/>
          <p:nvPr/>
        </p:nvSpPr>
        <p:spPr>
          <a:xfrm>
            <a:off x="670091" y="1793775"/>
            <a:ext cx="1786072" cy="489052"/>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37328C"/>
                </a:solidFill>
              </a:rPr>
              <a:t>World Leaders</a:t>
            </a:r>
          </a:p>
        </p:txBody>
      </p:sp>
      <p:sp>
        <p:nvSpPr>
          <p:cNvPr id="26" name="Rectangle 25">
            <a:extLst>
              <a:ext uri="{FF2B5EF4-FFF2-40B4-BE49-F238E27FC236}">
                <a16:creationId xmlns:a16="http://schemas.microsoft.com/office/drawing/2014/main" id="{FED6A986-A155-48EC-911B-298553E9E99F}"/>
              </a:ext>
            </a:extLst>
          </p:cNvPr>
          <p:cNvSpPr/>
          <p:nvPr/>
        </p:nvSpPr>
        <p:spPr>
          <a:xfrm>
            <a:off x="2313311" y="4797164"/>
            <a:ext cx="6083585" cy="956773"/>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76000" tIns="108000" rIns="108000" bIns="108000" rtlCol="0" anchor="ctr">
            <a:spAutoFit/>
          </a:bodyPr>
          <a:lstStyle/>
          <a:p>
            <a:pPr lvl="0"/>
            <a:r>
              <a:rPr lang="en-GB" sz="1600" dirty="0">
                <a:sym typeface="Roboto"/>
              </a:rPr>
              <a:t>Negotiators are people who say what their countries will do to slow climate change and help people to get ready for changes.</a:t>
            </a:r>
          </a:p>
        </p:txBody>
      </p:sp>
      <p:sp>
        <p:nvSpPr>
          <p:cNvPr id="27" name="Rectangle 26">
            <a:extLst>
              <a:ext uri="{FF2B5EF4-FFF2-40B4-BE49-F238E27FC236}">
                <a16:creationId xmlns:a16="http://schemas.microsoft.com/office/drawing/2014/main" id="{9F2E963A-F1B0-4285-A71E-C27094C32E94}"/>
              </a:ext>
            </a:extLst>
          </p:cNvPr>
          <p:cNvSpPr/>
          <p:nvPr/>
        </p:nvSpPr>
        <p:spPr>
          <a:xfrm>
            <a:off x="2827394" y="4302453"/>
            <a:ext cx="1405274" cy="489052"/>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37328C"/>
                </a:solidFill>
              </a:rPr>
              <a:t>Negotiators</a:t>
            </a:r>
          </a:p>
        </p:txBody>
      </p:sp>
      <p:grpSp>
        <p:nvGrpSpPr>
          <p:cNvPr id="5" name="Group 4">
            <a:extLst>
              <a:ext uri="{FF2B5EF4-FFF2-40B4-BE49-F238E27FC236}">
                <a16:creationId xmlns:a16="http://schemas.microsoft.com/office/drawing/2014/main" id="{7EFD5A64-DC6C-41DF-B0D3-C385B0BA24D0}"/>
              </a:ext>
            </a:extLst>
          </p:cNvPr>
          <p:cNvGrpSpPr/>
          <p:nvPr/>
        </p:nvGrpSpPr>
        <p:grpSpPr>
          <a:xfrm>
            <a:off x="622679" y="4207052"/>
            <a:ext cx="2136999" cy="2136999"/>
            <a:chOff x="894279" y="4279476"/>
            <a:chExt cx="2136999" cy="2136999"/>
          </a:xfrm>
        </p:grpSpPr>
        <p:sp>
          <p:nvSpPr>
            <p:cNvPr id="3" name="Oval 2">
              <a:extLst>
                <a:ext uri="{FF2B5EF4-FFF2-40B4-BE49-F238E27FC236}">
                  <a16:creationId xmlns:a16="http://schemas.microsoft.com/office/drawing/2014/main" id="{3A441F9A-FF49-4D62-9F77-B7324D333602}"/>
                </a:ext>
              </a:extLst>
            </p:cNvPr>
            <p:cNvSpPr/>
            <p:nvPr/>
          </p:nvSpPr>
          <p:spPr>
            <a:xfrm>
              <a:off x="894279" y="4279476"/>
              <a:ext cx="2136999" cy="21369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E40F890B-C033-4FA5-A54F-7530CA01BD24}"/>
                </a:ext>
              </a:extLst>
            </p:cNvPr>
            <p:cNvGrpSpPr/>
            <p:nvPr/>
          </p:nvGrpSpPr>
          <p:grpSpPr>
            <a:xfrm>
              <a:off x="941691" y="4326889"/>
              <a:ext cx="2042174" cy="2042172"/>
              <a:chOff x="5293305" y="3214719"/>
              <a:chExt cx="2968106" cy="2968104"/>
            </a:xfrm>
          </p:grpSpPr>
          <p:pic>
            <p:nvPicPr>
              <p:cNvPr id="18" name="Picture 17">
                <a:extLst>
                  <a:ext uri="{FF2B5EF4-FFF2-40B4-BE49-F238E27FC236}">
                    <a16:creationId xmlns:a16="http://schemas.microsoft.com/office/drawing/2014/main" id="{0375A1BC-934E-4588-8A62-12413185F4B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293305" y="3214719"/>
                <a:ext cx="2968106" cy="2968104"/>
              </a:xfrm>
              <a:prstGeom prst="rect">
                <a:avLst/>
              </a:prstGeom>
            </p:spPr>
          </p:pic>
          <p:pic>
            <p:nvPicPr>
              <p:cNvPr id="20" name="Picture 19">
                <a:extLst>
                  <a:ext uri="{FF2B5EF4-FFF2-40B4-BE49-F238E27FC236}">
                    <a16:creationId xmlns:a16="http://schemas.microsoft.com/office/drawing/2014/main" id="{3CF01D68-E80B-4720-998D-4A2531CC4BF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471808" y="3393220"/>
                <a:ext cx="2611102" cy="2611101"/>
              </a:xfrm>
              <a:prstGeom prst="ellipse">
                <a:avLst/>
              </a:prstGeom>
              <a:ln w="57150">
                <a:solidFill>
                  <a:srgbClr val="37328C"/>
                </a:solidFill>
              </a:ln>
            </p:spPr>
          </p:pic>
        </p:grpSp>
      </p:grpSp>
      <p:grpSp>
        <p:nvGrpSpPr>
          <p:cNvPr id="7" name="Group 6">
            <a:extLst>
              <a:ext uri="{FF2B5EF4-FFF2-40B4-BE49-F238E27FC236}">
                <a16:creationId xmlns:a16="http://schemas.microsoft.com/office/drawing/2014/main" id="{5602C6ED-720F-4402-8D1E-8C76471C872F}"/>
              </a:ext>
            </a:extLst>
          </p:cNvPr>
          <p:cNvGrpSpPr/>
          <p:nvPr/>
        </p:nvGrpSpPr>
        <p:grpSpPr>
          <a:xfrm>
            <a:off x="5775718" y="1153585"/>
            <a:ext cx="2725979" cy="3053425"/>
            <a:chOff x="5775718" y="1153585"/>
            <a:chExt cx="2725979" cy="3053425"/>
          </a:xfrm>
        </p:grpSpPr>
        <p:grpSp>
          <p:nvGrpSpPr>
            <p:cNvPr id="15" name="Group 14">
              <a:extLst>
                <a:ext uri="{FF2B5EF4-FFF2-40B4-BE49-F238E27FC236}">
                  <a16:creationId xmlns:a16="http://schemas.microsoft.com/office/drawing/2014/main" id="{C33A55A1-04E4-4AE5-BBA7-A87833DBECAC}"/>
                </a:ext>
              </a:extLst>
            </p:cNvPr>
            <p:cNvGrpSpPr/>
            <p:nvPr/>
          </p:nvGrpSpPr>
          <p:grpSpPr>
            <a:xfrm>
              <a:off x="5775718" y="1481031"/>
              <a:ext cx="2725979" cy="2725979"/>
              <a:chOff x="5878270" y="1581228"/>
              <a:chExt cx="2725979" cy="2725979"/>
            </a:xfrm>
          </p:grpSpPr>
          <p:sp>
            <p:nvSpPr>
              <p:cNvPr id="12" name="Oval 11">
                <a:extLst>
                  <a:ext uri="{FF2B5EF4-FFF2-40B4-BE49-F238E27FC236}">
                    <a16:creationId xmlns:a16="http://schemas.microsoft.com/office/drawing/2014/main" id="{43695114-47B7-4594-B6BD-1DD123D73B90}"/>
                  </a:ext>
                </a:extLst>
              </p:cNvPr>
              <p:cNvSpPr/>
              <p:nvPr/>
            </p:nvSpPr>
            <p:spPr>
              <a:xfrm>
                <a:off x="5878270" y="1581228"/>
                <a:ext cx="2725979" cy="27259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 name="Group 7">
                <a:extLst>
                  <a:ext uri="{FF2B5EF4-FFF2-40B4-BE49-F238E27FC236}">
                    <a16:creationId xmlns:a16="http://schemas.microsoft.com/office/drawing/2014/main" id="{EDB1C3D9-C45F-4543-9CF9-1C3A4DDABFD1}"/>
                  </a:ext>
                </a:extLst>
              </p:cNvPr>
              <p:cNvGrpSpPr/>
              <p:nvPr/>
            </p:nvGrpSpPr>
            <p:grpSpPr>
              <a:xfrm>
                <a:off x="5941746" y="1644703"/>
                <a:ext cx="2599027" cy="2599029"/>
                <a:chOff x="4780071" y="3026086"/>
                <a:chExt cx="3362459" cy="3362460"/>
              </a:xfrm>
            </p:grpSpPr>
            <p:sp>
              <p:nvSpPr>
                <p:cNvPr id="6" name="Oval 5">
                  <a:extLst>
                    <a:ext uri="{FF2B5EF4-FFF2-40B4-BE49-F238E27FC236}">
                      <a16:creationId xmlns:a16="http://schemas.microsoft.com/office/drawing/2014/main" id="{58A482C9-34DE-4F5B-AB7D-68F2B0BD46E9}"/>
                    </a:ext>
                  </a:extLst>
                </p:cNvPr>
                <p:cNvSpPr/>
                <p:nvPr/>
              </p:nvSpPr>
              <p:spPr>
                <a:xfrm>
                  <a:off x="4780071" y="3026087"/>
                  <a:ext cx="3362459" cy="3362459"/>
                </a:xfrm>
                <a:prstGeom prst="ellipse">
                  <a:avLst/>
                </a:prstGeom>
                <a:solidFill>
                  <a:srgbClr val="FCD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7757E051-6743-4FBD-8150-A68FAC8B620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780071" y="3026086"/>
                  <a:ext cx="3362459" cy="3362460"/>
                </a:xfrm>
                <a:prstGeom prst="ellipse">
                  <a:avLst/>
                </a:prstGeom>
              </p:spPr>
            </p:pic>
          </p:grpSp>
        </p:grpSp>
        <p:pic>
          <p:nvPicPr>
            <p:cNvPr id="24" name="Picture 23">
              <a:extLst>
                <a:ext uri="{FF2B5EF4-FFF2-40B4-BE49-F238E27FC236}">
                  <a16:creationId xmlns:a16="http://schemas.microsoft.com/office/drawing/2014/main" id="{54BBAF95-7685-4872-BBA6-9BAD77903CF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4830"/>
            <a:stretch/>
          </p:blipFill>
          <p:spPr>
            <a:xfrm>
              <a:off x="5839194" y="1153585"/>
              <a:ext cx="2599027" cy="1447799"/>
            </a:xfrm>
            <a:prstGeom prst="ellipse">
              <a:avLst/>
            </a:prstGeom>
          </p:spPr>
        </p:pic>
      </p:grpSp>
    </p:spTree>
    <p:extLst>
      <p:ext uri="{BB962C8B-B14F-4D97-AF65-F5344CB8AC3E}">
        <p14:creationId xmlns:p14="http://schemas.microsoft.com/office/powerpoint/2010/main" val="86091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500"/>
                            </p:stCondLst>
                            <p:childTnLst>
                              <p:par>
                                <p:cTn id="13" presetID="31"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2500"/>
                            </p:stCondLst>
                            <p:childTnLst>
                              <p:par>
                                <p:cTn id="23" presetID="10" presetClass="entr" presetSubtype="0" fill="hold" grpId="0" nodeType="afterEffect">
                                  <p:stCondLst>
                                    <p:cond delay="50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31" presetClass="entr" presetSubtype="0" fill="hold" nodeType="withEffect">
                                  <p:stCondLst>
                                    <p:cond delay="50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10" presetClass="entr" presetSubtype="0" fill="hold" nodeType="withEffect">
                                  <p:stCondLst>
                                    <p:cond delay="50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animBg="1"/>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ED6A986-A155-48EC-911B-298553E9E99F}"/>
              </a:ext>
            </a:extLst>
          </p:cNvPr>
          <p:cNvSpPr/>
          <p:nvPr/>
        </p:nvSpPr>
        <p:spPr>
          <a:xfrm>
            <a:off x="2478280" y="4649820"/>
            <a:ext cx="5910070" cy="710552"/>
          </a:xfrm>
          <a:prstGeom prst="rect">
            <a:avLst/>
          </a:prstGeom>
          <a:solidFill>
            <a:srgbClr val="97C5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72000" tIns="108000" rIns="108000" bIns="108000" rtlCol="0" anchor="ctr">
            <a:spAutoFit/>
          </a:bodyPr>
          <a:lstStyle/>
          <a:p>
            <a:pPr lvl="0"/>
            <a:r>
              <a:rPr lang="en-GB" sz="1600" dirty="0">
                <a:solidFill>
                  <a:srgbClr val="37328C"/>
                </a:solidFill>
                <a:sym typeface="Roboto"/>
              </a:rPr>
              <a:t>Observers might be people from youth groups, farms, companies and news teams.</a:t>
            </a:r>
          </a:p>
        </p:txBody>
      </p:sp>
      <p:sp>
        <p:nvSpPr>
          <p:cNvPr id="2" name="Title 1"/>
          <p:cNvSpPr>
            <a:spLocks noGrp="1"/>
          </p:cNvSpPr>
          <p:nvPr>
            <p:ph type="title"/>
          </p:nvPr>
        </p:nvSpPr>
        <p:spPr>
          <a:xfrm>
            <a:off x="457198" y="428791"/>
            <a:ext cx="8220075" cy="994306"/>
          </a:xfrm>
        </p:spPr>
        <p:txBody>
          <a:bodyPr/>
          <a:lstStyle/>
          <a:p>
            <a:r>
              <a:rPr lang="en-GB" dirty="0">
                <a:solidFill>
                  <a:srgbClr val="37328C"/>
                </a:solidFill>
              </a:rPr>
              <a:t>COP26 – Who Else?</a:t>
            </a:r>
          </a:p>
        </p:txBody>
      </p:sp>
      <p:sp>
        <p:nvSpPr>
          <p:cNvPr id="9" name="Rectangle 8">
            <a:extLst>
              <a:ext uri="{FF2B5EF4-FFF2-40B4-BE49-F238E27FC236}">
                <a16:creationId xmlns:a16="http://schemas.microsoft.com/office/drawing/2014/main" id="{49FE0804-5F8A-41AB-82E7-10DC04940B42}"/>
              </a:ext>
            </a:extLst>
          </p:cNvPr>
          <p:cNvSpPr/>
          <p:nvPr/>
        </p:nvSpPr>
        <p:spPr>
          <a:xfrm>
            <a:off x="644536" y="1251615"/>
            <a:ext cx="1226993" cy="489052"/>
          </a:xfrm>
          <a:prstGeom prst="rect">
            <a:avLst/>
          </a:prstGeom>
          <a:solidFill>
            <a:srgbClr val="91C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37328C"/>
                </a:solidFill>
              </a:rPr>
              <a:t>Observers</a:t>
            </a:r>
          </a:p>
        </p:txBody>
      </p:sp>
      <p:sp>
        <p:nvSpPr>
          <p:cNvPr id="19" name="Rectangle 18">
            <a:extLst>
              <a:ext uri="{FF2B5EF4-FFF2-40B4-BE49-F238E27FC236}">
                <a16:creationId xmlns:a16="http://schemas.microsoft.com/office/drawing/2014/main" id="{35C06541-F0BD-4F5F-BEB6-3F9453E8F1EA}"/>
              </a:ext>
            </a:extLst>
          </p:cNvPr>
          <p:cNvSpPr/>
          <p:nvPr/>
        </p:nvSpPr>
        <p:spPr>
          <a:xfrm>
            <a:off x="0" y="1733563"/>
            <a:ext cx="6580261" cy="1695437"/>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56000" tIns="108000" rIns="864000" bIns="108000" rtlCol="0" anchor="ctr">
            <a:spAutoFit/>
          </a:bodyPr>
          <a:lstStyle/>
          <a:p>
            <a:pPr lvl="0"/>
            <a:r>
              <a:rPr lang="en-GB" sz="1600" dirty="0">
                <a:sym typeface="Roboto"/>
              </a:rPr>
              <a:t>Observers are groups of people who will speak out to say what actions they think are important for the leaders to take.</a:t>
            </a:r>
          </a:p>
          <a:p>
            <a:pPr lvl="0"/>
            <a:endParaRPr lang="en-GB" sz="1600" dirty="0">
              <a:sym typeface="Roboto"/>
            </a:endParaRPr>
          </a:p>
          <a:p>
            <a:pPr lvl="0"/>
            <a:r>
              <a:rPr lang="en-GB" sz="1600" dirty="0">
                <a:sym typeface="Roboto"/>
              </a:rPr>
              <a:t>They can also help other people who will attend COP26 to understand what is happening.</a:t>
            </a:r>
          </a:p>
        </p:txBody>
      </p:sp>
      <p:grpSp>
        <p:nvGrpSpPr>
          <p:cNvPr id="22" name="Group 21">
            <a:extLst>
              <a:ext uri="{FF2B5EF4-FFF2-40B4-BE49-F238E27FC236}">
                <a16:creationId xmlns:a16="http://schemas.microsoft.com/office/drawing/2014/main" id="{7B2224F7-FEF3-4CBA-962B-283E84D4DD96}"/>
              </a:ext>
            </a:extLst>
          </p:cNvPr>
          <p:cNvGrpSpPr/>
          <p:nvPr/>
        </p:nvGrpSpPr>
        <p:grpSpPr>
          <a:xfrm>
            <a:off x="5766216" y="1286074"/>
            <a:ext cx="2707533" cy="2707533"/>
            <a:chOff x="894279" y="4279476"/>
            <a:chExt cx="2136999" cy="2136999"/>
          </a:xfrm>
        </p:grpSpPr>
        <p:sp>
          <p:nvSpPr>
            <p:cNvPr id="23" name="Oval 22">
              <a:extLst>
                <a:ext uri="{FF2B5EF4-FFF2-40B4-BE49-F238E27FC236}">
                  <a16:creationId xmlns:a16="http://schemas.microsoft.com/office/drawing/2014/main" id="{149C4EC7-6B98-4DAD-8967-84271330E012}"/>
                </a:ext>
              </a:extLst>
            </p:cNvPr>
            <p:cNvSpPr/>
            <p:nvPr/>
          </p:nvSpPr>
          <p:spPr>
            <a:xfrm>
              <a:off x="894279" y="4279476"/>
              <a:ext cx="2136999" cy="21369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a:extLst>
                <a:ext uri="{FF2B5EF4-FFF2-40B4-BE49-F238E27FC236}">
                  <a16:creationId xmlns:a16="http://schemas.microsoft.com/office/drawing/2014/main" id="{931D0335-FADA-43EE-AFC2-A5AFFCB51EBF}"/>
                </a:ext>
              </a:extLst>
            </p:cNvPr>
            <p:cNvGrpSpPr/>
            <p:nvPr/>
          </p:nvGrpSpPr>
          <p:grpSpPr>
            <a:xfrm>
              <a:off x="941691" y="4326889"/>
              <a:ext cx="2042174" cy="2042172"/>
              <a:chOff x="5293305" y="3214719"/>
              <a:chExt cx="2968106" cy="2968104"/>
            </a:xfrm>
          </p:grpSpPr>
          <p:pic>
            <p:nvPicPr>
              <p:cNvPr id="25" name="Picture 24">
                <a:extLst>
                  <a:ext uri="{FF2B5EF4-FFF2-40B4-BE49-F238E27FC236}">
                    <a16:creationId xmlns:a16="http://schemas.microsoft.com/office/drawing/2014/main" id="{73751A0A-3813-4E26-BD3C-5DA2F24E635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293305" y="3214719"/>
                <a:ext cx="2968106" cy="2968104"/>
              </a:xfrm>
              <a:prstGeom prst="rect">
                <a:avLst/>
              </a:prstGeom>
            </p:spPr>
          </p:pic>
          <p:pic>
            <p:nvPicPr>
              <p:cNvPr id="28" name="Picture 27">
                <a:extLst>
                  <a:ext uri="{FF2B5EF4-FFF2-40B4-BE49-F238E27FC236}">
                    <a16:creationId xmlns:a16="http://schemas.microsoft.com/office/drawing/2014/main" id="{762A2E1E-A9F7-4C1E-83CD-279AE5E41CBD}"/>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471808" y="3393220"/>
                <a:ext cx="2611102" cy="2611101"/>
              </a:xfrm>
              <a:prstGeom prst="ellipse">
                <a:avLst/>
              </a:prstGeom>
              <a:ln w="57150">
                <a:solidFill>
                  <a:srgbClr val="37328C"/>
                </a:solidFill>
              </a:ln>
            </p:spPr>
          </p:pic>
        </p:grpSp>
      </p:grpSp>
      <p:grpSp>
        <p:nvGrpSpPr>
          <p:cNvPr id="5" name="Group 4">
            <a:extLst>
              <a:ext uri="{FF2B5EF4-FFF2-40B4-BE49-F238E27FC236}">
                <a16:creationId xmlns:a16="http://schemas.microsoft.com/office/drawing/2014/main" id="{7EFD5A64-DC6C-41DF-B0D3-C385B0BA24D0}"/>
              </a:ext>
            </a:extLst>
          </p:cNvPr>
          <p:cNvGrpSpPr/>
          <p:nvPr/>
        </p:nvGrpSpPr>
        <p:grpSpPr>
          <a:xfrm>
            <a:off x="659391" y="3580359"/>
            <a:ext cx="2630740" cy="2630740"/>
            <a:chOff x="894279" y="4279476"/>
            <a:chExt cx="2136999" cy="2136999"/>
          </a:xfrm>
        </p:grpSpPr>
        <p:sp>
          <p:nvSpPr>
            <p:cNvPr id="3" name="Oval 2">
              <a:extLst>
                <a:ext uri="{FF2B5EF4-FFF2-40B4-BE49-F238E27FC236}">
                  <a16:creationId xmlns:a16="http://schemas.microsoft.com/office/drawing/2014/main" id="{3A441F9A-FF49-4D62-9F77-B7324D333602}"/>
                </a:ext>
              </a:extLst>
            </p:cNvPr>
            <p:cNvSpPr/>
            <p:nvPr/>
          </p:nvSpPr>
          <p:spPr>
            <a:xfrm>
              <a:off x="894279" y="4279476"/>
              <a:ext cx="2136999" cy="21369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E40F890B-C033-4FA5-A54F-7530CA01BD24}"/>
                </a:ext>
              </a:extLst>
            </p:cNvPr>
            <p:cNvGrpSpPr/>
            <p:nvPr/>
          </p:nvGrpSpPr>
          <p:grpSpPr>
            <a:xfrm>
              <a:off x="941691" y="4326889"/>
              <a:ext cx="2042174" cy="2042172"/>
              <a:chOff x="5293305" y="3214719"/>
              <a:chExt cx="2968106" cy="2968104"/>
            </a:xfrm>
          </p:grpSpPr>
          <p:pic>
            <p:nvPicPr>
              <p:cNvPr id="18" name="Picture 17">
                <a:extLst>
                  <a:ext uri="{FF2B5EF4-FFF2-40B4-BE49-F238E27FC236}">
                    <a16:creationId xmlns:a16="http://schemas.microsoft.com/office/drawing/2014/main" id="{0375A1BC-934E-4588-8A62-12413185F4B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293305" y="3214719"/>
                <a:ext cx="2968106" cy="2968104"/>
              </a:xfrm>
              <a:prstGeom prst="rect">
                <a:avLst/>
              </a:prstGeom>
            </p:spPr>
          </p:pic>
          <p:pic>
            <p:nvPicPr>
              <p:cNvPr id="20" name="Picture 19">
                <a:extLst>
                  <a:ext uri="{FF2B5EF4-FFF2-40B4-BE49-F238E27FC236}">
                    <a16:creationId xmlns:a16="http://schemas.microsoft.com/office/drawing/2014/main" id="{3CF01D68-E80B-4720-998D-4A2531CC4BF0}"/>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5471808" y="3393220"/>
                <a:ext cx="2611102" cy="2611101"/>
              </a:xfrm>
              <a:prstGeom prst="ellipse">
                <a:avLst/>
              </a:prstGeom>
              <a:ln w="57150">
                <a:solidFill>
                  <a:srgbClr val="37328C"/>
                </a:solidFill>
              </a:ln>
            </p:spPr>
          </p:pic>
        </p:grpSp>
      </p:grpSp>
    </p:spTree>
    <p:extLst>
      <p:ext uri="{BB962C8B-B14F-4D97-AF65-F5344CB8AC3E}">
        <p14:creationId xmlns:p14="http://schemas.microsoft.com/office/powerpoint/2010/main" val="121390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31" presetClass="entr" presetSubtype="0" fill="hold" nodeType="withEffect">
                                  <p:stCondLst>
                                    <p:cond delay="50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fltVal val="0"/>
                                          </p:val>
                                        </p:tav>
                                        <p:tav tm="100000">
                                          <p:val>
                                            <p:strVal val="#ppt_w"/>
                                          </p:val>
                                        </p:tav>
                                      </p:tavLst>
                                    </p:anim>
                                    <p:anim calcmode="lin" valueType="num">
                                      <p:cBhvr>
                                        <p:cTn id="14" dur="1000" fill="hold"/>
                                        <p:tgtEl>
                                          <p:spTgt spid="22"/>
                                        </p:tgtEl>
                                        <p:attrNameLst>
                                          <p:attrName>ppt_h</p:attrName>
                                        </p:attrNameLst>
                                      </p:cBhvr>
                                      <p:tavLst>
                                        <p:tav tm="0">
                                          <p:val>
                                            <p:fltVal val="0"/>
                                          </p:val>
                                        </p:tav>
                                        <p:tav tm="100000">
                                          <p:val>
                                            <p:strVal val="#ppt_h"/>
                                          </p:val>
                                        </p:tav>
                                      </p:tavLst>
                                    </p:anim>
                                    <p:anim calcmode="lin" valueType="num">
                                      <p:cBhvr>
                                        <p:cTn id="15" dur="1000" fill="hold"/>
                                        <p:tgtEl>
                                          <p:spTgt spid="22"/>
                                        </p:tgtEl>
                                        <p:attrNameLst>
                                          <p:attrName>style.rotation</p:attrName>
                                        </p:attrNameLst>
                                      </p:cBhvr>
                                      <p:tavLst>
                                        <p:tav tm="0">
                                          <p:val>
                                            <p:fltVal val="90"/>
                                          </p:val>
                                        </p:tav>
                                        <p:tav tm="100000">
                                          <p:val>
                                            <p:fltVal val="0"/>
                                          </p:val>
                                        </p:tav>
                                      </p:tavLst>
                                    </p:anim>
                                    <p:animEffect transition="in" filter="fade">
                                      <p:cBhvr>
                                        <p:cTn id="16" dur="1000"/>
                                        <p:tgtEl>
                                          <p:spTgt spid="22"/>
                                        </p:tgtEl>
                                      </p:cBhvr>
                                    </p:animEffect>
                                  </p:childTnLst>
                                </p:cTn>
                              </p:par>
                              <p:par>
                                <p:cTn id="17" presetID="10" presetClass="entr" presetSubtype="0" fill="hold" nodeType="withEffect">
                                  <p:stCondLst>
                                    <p:cond delay="5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1500"/>
                            </p:stCondLst>
                            <p:childTnLst>
                              <p:par>
                                <p:cTn id="21" presetID="31"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par>
                                <p:cTn id="27" presetID="10"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22" presetClass="entr" presetSubtype="8" fill="hold" grpId="0" nodeType="withEffect">
                                  <p:stCondLst>
                                    <p:cond delay="150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P spid="19"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2070</TotalTime>
  <Words>816</Words>
  <Application>Microsoft Office PowerPoint</Application>
  <PresentationFormat>On-screen Show (4:3)</PresentationFormat>
  <Paragraphs>85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Twinkl</vt:lpstr>
      <vt:lpstr>Roboto</vt:lpstr>
      <vt:lpstr>Arial</vt:lpstr>
      <vt:lpstr>Calibri</vt:lpstr>
      <vt:lpstr>Office Theme</vt:lpstr>
      <vt:lpstr>PowerPoint Presentation</vt:lpstr>
      <vt:lpstr>COP26 – Our Climate Our Future</vt:lpstr>
      <vt:lpstr>COP26 – Our Climate Our Future</vt:lpstr>
      <vt:lpstr>COP26 – Our Climate Our Future</vt:lpstr>
      <vt:lpstr>COP26 – Our Climate Our Future</vt:lpstr>
      <vt:lpstr>COP26 – Our Climate Our Future</vt:lpstr>
      <vt:lpstr>COP26 – Our Climate Our Future</vt:lpstr>
      <vt:lpstr>COP26 – Who?</vt:lpstr>
      <vt:lpstr>COP26 – Who Else?</vt:lpstr>
      <vt:lpstr>COP26 – Who Will This Affect?</vt:lpstr>
      <vt:lpstr>COP26 – What Is Climate Justice</vt:lpstr>
      <vt:lpstr>COP26 – Our Climate Our Future</vt:lpstr>
      <vt:lpstr>COP26 – What?</vt:lpstr>
      <vt:lpstr>COP26 – Our Climate Our Future</vt:lpstr>
      <vt:lpstr>COP26 – Why?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Monteith</dc:creator>
  <cp:lastModifiedBy>Markeaton Head</cp:lastModifiedBy>
  <cp:revision>119</cp:revision>
  <dcterms:created xsi:type="dcterms:W3CDTF">2021-05-05T15:16:16Z</dcterms:created>
  <dcterms:modified xsi:type="dcterms:W3CDTF">2021-11-01T09:05:35Z</dcterms:modified>
</cp:coreProperties>
</file>