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0" r:id="rId2"/>
    <p:sldId id="281" r:id="rId3"/>
    <p:sldId id="258" r:id="rId4"/>
    <p:sldId id="262" r:id="rId5"/>
    <p:sldId id="278" r:id="rId6"/>
    <p:sldId id="279" r:id="rId7"/>
    <p:sldId id="29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" panose="020B0604020202020204" charset="0"/>
      <p:regular r:id="rId23"/>
      <p:bold r:id="rId24"/>
    </p:embeddedFont>
    <p:embeddedFont>
      <p:font typeface="Twinkl SemiBold" charset="0"/>
      <p:bold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1E5"/>
    <a:srgbClr val="01407D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47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330" y="587216"/>
            <a:ext cx="783059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800" b="0" i="0" dirty="0" smtClean="0">
                <a:solidFill>
                  <a:srgbClr val="111111"/>
                </a:solidFill>
                <a:effectLst/>
                <a:latin typeface="Roboto"/>
              </a:rPr>
              <a:t>Whole School Assembly </a:t>
            </a:r>
          </a:p>
          <a:p>
            <a:r>
              <a:rPr lang="en-GB" sz="4000" b="0" i="0" dirty="0" smtClean="0">
                <a:solidFill>
                  <a:srgbClr val="111111"/>
                </a:solidFill>
                <a:effectLst/>
                <a:latin typeface="Roboto"/>
              </a:rPr>
              <a:t>(first one in nearly two years!!)</a:t>
            </a:r>
            <a:endParaRPr lang="en-GB" sz="4000" b="0" i="0" dirty="0" smtClean="0">
              <a:solidFill>
                <a:srgbClr val="111111"/>
              </a:solidFill>
              <a:effectLst/>
              <a:latin typeface="Roboto"/>
            </a:endParaRPr>
          </a:p>
          <a:p>
            <a:endParaRPr lang="en-GB" sz="3600" dirty="0" smtClean="0">
              <a:solidFill>
                <a:srgbClr val="111111"/>
              </a:solidFill>
              <a:latin typeface="Roboto"/>
            </a:endParaRPr>
          </a:p>
          <a:p>
            <a:r>
              <a:rPr lang="en-GB" sz="3600" dirty="0" smtClean="0">
                <a:solidFill>
                  <a:srgbClr val="111111"/>
                </a:solidFill>
                <a:latin typeface="Roboto"/>
              </a:rPr>
              <a:t>28.2.2022</a:t>
            </a:r>
            <a:endParaRPr lang="en-GB" sz="3600" b="0" i="1" dirty="0">
              <a:solidFill>
                <a:srgbClr val="111111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125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4559" y="2470291"/>
            <a:ext cx="4148286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SzPct val="100000"/>
              <a:buFont typeface="+mj-lt"/>
              <a:buAutoNum type="alphaUcPeriod"/>
            </a:pPr>
            <a:r>
              <a:rPr lang="en-GB" dirty="0"/>
              <a:t>continue with whatever you were doing</a:t>
            </a:r>
          </a:p>
          <a:p>
            <a:pPr marL="342900" indent="-342900">
              <a:buSzPct val="100000"/>
              <a:buFont typeface="+mj-lt"/>
              <a:buAutoNum type="alphaUcPeriod"/>
            </a:pPr>
            <a:endParaRPr lang="en-GB" dirty="0"/>
          </a:p>
          <a:p>
            <a:pPr marL="342900" indent="-342900">
              <a:buSzPct val="100000"/>
              <a:buFont typeface="+mj-lt"/>
              <a:buAutoNum type="alphaUcPeriod"/>
            </a:pPr>
            <a:r>
              <a:rPr lang="en-GB" dirty="0"/>
              <a:t>point at the person</a:t>
            </a:r>
          </a:p>
          <a:p>
            <a:pPr marL="342900" indent="-342900">
              <a:buSzPct val="100000"/>
              <a:buFont typeface="+mj-lt"/>
              <a:buAutoNum type="alphaUcPeriod"/>
            </a:pPr>
            <a:endParaRPr lang="en-GB" dirty="0"/>
          </a:p>
          <a:p>
            <a:pPr marL="342900" indent="-342900">
              <a:buSzPct val="100000"/>
              <a:buFont typeface="+mj-lt"/>
              <a:buAutoNum type="alphaUcPeriod"/>
            </a:pPr>
            <a:r>
              <a:rPr lang="en-GB" dirty="0"/>
              <a:t>go over to the person and ask them to play with you</a:t>
            </a:r>
          </a:p>
          <a:p>
            <a:pPr marL="228600" indent="-228600">
              <a:buSzPct val="100000"/>
              <a:buFont typeface="+mj-lt"/>
              <a:buAutoNum type="alphaUcPeriod"/>
            </a:pPr>
            <a:endParaRPr lang="en-GB" sz="1200" dirty="0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marL="342900" indent="-342900">
              <a:buSzPct val="100000"/>
              <a:buFont typeface="+mj-lt"/>
              <a:buAutoNum type="alphaUcPeriod"/>
            </a:pPr>
            <a:r>
              <a:rPr lang="en-GB" dirty="0"/>
              <a:t>none of the above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71" y="2130804"/>
            <a:ext cx="1398582" cy="3384958"/>
          </a:xfrm>
          <a:prstGeom prst="rect">
            <a:avLst/>
          </a:prstGeom>
        </p:spPr>
      </p:pic>
      <p:sp>
        <p:nvSpPr>
          <p:cNvPr id="8" name="Title 20"/>
          <p:cNvSpPr>
            <a:spLocks noGrp="1"/>
          </p:cNvSpPr>
          <p:nvPr>
            <p:ph type="title"/>
          </p:nvPr>
        </p:nvSpPr>
        <p:spPr>
          <a:xfrm>
            <a:off x="448809" y="680231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If someone is alone and has no one to play with, what should you do?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417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4559" y="2470291"/>
            <a:ext cx="414828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5000" indent="-635000">
              <a:buSzPct val="100000"/>
              <a:buAutoNum type="alphaUcPeriod"/>
            </a:pPr>
            <a:r>
              <a:rPr lang="en-GB" dirty="0"/>
              <a:t>take a rest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talk with your </a:t>
            </a:r>
            <a:r>
              <a:rPr lang="en-GB" dirty="0" err="1"/>
              <a:t>neighbor</a:t>
            </a:r>
            <a:endParaRPr lang="en-GB" dirty="0"/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read a book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clean up your things</a:t>
            </a:r>
          </a:p>
        </p:txBody>
      </p:sp>
      <p:sp>
        <p:nvSpPr>
          <p:cNvPr id="8" name="Title 20"/>
          <p:cNvSpPr>
            <a:spLocks noGrp="1"/>
          </p:cNvSpPr>
          <p:nvPr>
            <p:ph type="title"/>
          </p:nvPr>
        </p:nvSpPr>
        <p:spPr>
          <a:xfrm>
            <a:off x="448809" y="680231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After you do an art project, what should you do?</a:t>
            </a:r>
            <a:endParaRPr lang="en-GB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49" y="2323752"/>
            <a:ext cx="3193349" cy="22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4559" y="2470291"/>
            <a:ext cx="414828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5000" indent="-635000">
              <a:buSzPct val="100000"/>
              <a:buAutoNum type="alphaUcPeriod"/>
            </a:pPr>
            <a:r>
              <a:rPr lang="en-GB" dirty="0"/>
              <a:t>raise your hand 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ask the question right away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do something else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talk to your </a:t>
            </a:r>
            <a:r>
              <a:rPr lang="en-GB" dirty="0" err="1"/>
              <a:t>neighbor</a:t>
            </a:r>
            <a:endParaRPr lang="en-GB" dirty="0"/>
          </a:p>
        </p:txBody>
      </p:sp>
      <p:sp>
        <p:nvSpPr>
          <p:cNvPr id="8" name="Title 20"/>
          <p:cNvSpPr>
            <a:spLocks noGrp="1"/>
          </p:cNvSpPr>
          <p:nvPr>
            <p:ph type="title"/>
          </p:nvPr>
        </p:nvSpPr>
        <p:spPr>
          <a:xfrm>
            <a:off x="448809" y="680231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When you need to ask the teacher a question, what should you do?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18" y="2155969"/>
            <a:ext cx="1627735" cy="31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1121" y="2996346"/>
            <a:ext cx="414828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5000" indent="-635000">
              <a:buSzPct val="100000"/>
              <a:buAutoNum type="alphaUcPeriod"/>
            </a:pPr>
            <a:r>
              <a:rPr lang="en-GB" dirty="0"/>
              <a:t>can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will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please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sure</a:t>
            </a:r>
          </a:p>
        </p:txBody>
      </p:sp>
      <p:sp>
        <p:nvSpPr>
          <p:cNvPr id="8" name="Title 20"/>
          <p:cNvSpPr>
            <a:spLocks noGrp="1"/>
          </p:cNvSpPr>
          <p:nvPr>
            <p:ph type="title"/>
          </p:nvPr>
        </p:nvSpPr>
        <p:spPr>
          <a:xfrm>
            <a:off x="440420" y="87317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What is a good thing to say in the classroom?</a:t>
            </a:r>
            <a:endParaRPr lang="en-GB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70" y="2809105"/>
            <a:ext cx="3271706" cy="23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4559" y="2470291"/>
            <a:ext cx="414828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5000" indent="-635000">
              <a:buSzPct val="100000"/>
              <a:buAutoNum type="alphaUcPeriod"/>
            </a:pPr>
            <a:r>
              <a:rPr lang="en-GB" dirty="0"/>
              <a:t>look the person in the eyes </a:t>
            </a:r>
            <a:endParaRPr lang="en-GB" sz="1200" dirty="0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marL="635000" indent="-635000">
              <a:buSzPct val="100000"/>
              <a:buAutoNum type="alphaUcPeriod"/>
            </a:pPr>
            <a:endParaRPr lang="en-GB" sz="1200" dirty="0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talk to another friend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 smtClean="0"/>
              <a:t>colour </a:t>
            </a:r>
            <a:r>
              <a:rPr lang="en-GB" dirty="0"/>
              <a:t>a picture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all of the above</a:t>
            </a:r>
          </a:p>
        </p:txBody>
      </p:sp>
      <p:sp>
        <p:nvSpPr>
          <p:cNvPr id="8" name="Title 20"/>
          <p:cNvSpPr>
            <a:spLocks noGrp="1"/>
          </p:cNvSpPr>
          <p:nvPr>
            <p:ph type="title"/>
          </p:nvPr>
        </p:nvSpPr>
        <p:spPr>
          <a:xfrm>
            <a:off x="448809" y="680231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When someone is talking to you, what should you do?</a:t>
            </a:r>
            <a:endParaRPr lang="en-GB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85" y="2362347"/>
            <a:ext cx="3442457" cy="228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2005" y="2761507"/>
            <a:ext cx="414828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5000" indent="-635000">
              <a:buSzPct val="100000"/>
              <a:buAutoNum type="alphaUcPeriod"/>
            </a:pPr>
            <a:r>
              <a:rPr lang="en-GB" dirty="0"/>
              <a:t>say nice things to your classmates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be polite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share with others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all of the above</a:t>
            </a:r>
          </a:p>
        </p:txBody>
      </p:sp>
      <p:sp>
        <p:nvSpPr>
          <p:cNvPr id="8" name="Title 20"/>
          <p:cNvSpPr>
            <a:spLocks noGrp="1"/>
          </p:cNvSpPr>
          <p:nvPr>
            <p:ph type="title"/>
          </p:nvPr>
        </p:nvSpPr>
        <p:spPr>
          <a:xfrm>
            <a:off x="448809" y="680231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a good thing to do in the classroom?</a:t>
            </a:r>
            <a:endParaRPr lang="en-GB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91" y="1929467"/>
            <a:ext cx="1190047" cy="36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330" y="587216"/>
            <a:ext cx="783059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5400" b="0" i="0" dirty="0" smtClean="0">
                <a:solidFill>
                  <a:srgbClr val="FF0000"/>
                </a:solidFill>
                <a:effectLst/>
                <a:latin typeface="Roboto"/>
              </a:rPr>
              <a:t>Democracy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5400" b="0" i="0" dirty="0" smtClean="0">
                <a:solidFill>
                  <a:srgbClr val="111111"/>
                </a:solidFill>
                <a:effectLst/>
                <a:latin typeface="Roboto"/>
              </a:rPr>
              <a:t>Rule of law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5400" b="0" i="0" dirty="0" smtClean="0">
                <a:solidFill>
                  <a:srgbClr val="111111"/>
                </a:solidFill>
                <a:effectLst/>
                <a:latin typeface="Roboto"/>
              </a:rPr>
              <a:t>Individual liberty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5400" b="0" i="0" dirty="0" smtClean="0">
                <a:solidFill>
                  <a:srgbClr val="111111"/>
                </a:solidFill>
                <a:effectLst/>
                <a:latin typeface="Roboto"/>
              </a:rPr>
              <a:t>Mutual respect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5400" b="0" i="0" dirty="0" smtClean="0">
                <a:solidFill>
                  <a:srgbClr val="111111"/>
                </a:solidFill>
                <a:effectLst/>
                <a:latin typeface="Roboto"/>
              </a:rPr>
              <a:t>Tolerance</a:t>
            </a:r>
          </a:p>
          <a:p>
            <a:endParaRPr lang="en-GB" sz="5400" b="0" i="0" dirty="0" smtClean="0">
              <a:solidFill>
                <a:srgbClr val="111111"/>
              </a:solidFill>
              <a:effectLst/>
              <a:latin typeface="Roboto"/>
            </a:endParaRPr>
          </a:p>
          <a:p>
            <a:pPr algn="ctr"/>
            <a:r>
              <a:rPr lang="en-GB" sz="5400" i="1" dirty="0" smtClean="0">
                <a:solidFill>
                  <a:srgbClr val="111111"/>
                </a:solidFill>
                <a:latin typeface="Roboto"/>
              </a:rPr>
              <a:t>What are these?</a:t>
            </a:r>
            <a:endParaRPr lang="en-GB" sz="5400" b="0" i="1" dirty="0">
              <a:solidFill>
                <a:srgbClr val="111111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316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E7F38FB-DCA4-462C-B8D5-FA0DF7547447}"/>
              </a:ext>
            </a:extLst>
          </p:cNvPr>
          <p:cNvSpPr txBox="1"/>
          <p:nvPr/>
        </p:nvSpPr>
        <p:spPr>
          <a:xfrm>
            <a:off x="966131" y="1972811"/>
            <a:ext cx="6920917" cy="567811"/>
          </a:xfrm>
          <a:prstGeom prst="rect">
            <a:avLst/>
          </a:prstGeom>
          <a:solidFill>
            <a:srgbClr val="47B1E5"/>
          </a:solidFill>
          <a:ln>
            <a:solidFill>
              <a:srgbClr val="47B1E5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dirty="0"/>
              <a:t>Respect means thinking about other people and their feelings.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4484A-68D1-43DA-805A-C851D9B80857}"/>
              </a:ext>
            </a:extLst>
          </p:cNvPr>
          <p:cNvSpPr txBox="1"/>
          <p:nvPr/>
        </p:nvSpPr>
        <p:spPr>
          <a:xfrm>
            <a:off x="974520" y="2928301"/>
            <a:ext cx="6920917" cy="844810"/>
          </a:xfrm>
          <a:prstGeom prst="rect">
            <a:avLst/>
          </a:prstGeom>
          <a:solidFill>
            <a:srgbClr val="01407D"/>
          </a:solidFill>
          <a:ln>
            <a:solidFill>
              <a:srgbClr val="01407D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Ngbfnjfvnbgfnj</a:t>
            </a:r>
            <a:endParaRPr lang="en-GB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gnnj</a:t>
            </a:r>
            <a:endParaRPr lang="en-GB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D382DDD-F1A8-486C-80AA-9A1D95C3A794}"/>
              </a:ext>
            </a:extLst>
          </p:cNvPr>
          <p:cNvSpPr txBox="1">
            <a:spLocks/>
          </p:cNvSpPr>
          <p:nvPr/>
        </p:nvSpPr>
        <p:spPr>
          <a:xfrm>
            <a:off x="475373" y="779927"/>
            <a:ext cx="4618141" cy="716795"/>
          </a:xfrm>
          <a:prstGeom prst="roundRect">
            <a:avLst>
              <a:gd name="adj" fmla="val 9641"/>
            </a:avLst>
          </a:prstGeom>
          <a:solidFill>
            <a:srgbClr val="47B1E5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084" y="648033"/>
            <a:ext cx="4618141" cy="716795"/>
          </a:xfrm>
          <a:solidFill>
            <a:srgbClr val="01407D"/>
          </a:solidFill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n-lt"/>
              </a:rPr>
              <a:t>What Is Respect?</a:t>
            </a:r>
            <a:endParaRPr lang="en-GB" b="1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5C20D4-6A31-4489-A5C9-C350D8273015}"/>
              </a:ext>
            </a:extLst>
          </p:cNvPr>
          <p:cNvSpPr txBox="1"/>
          <p:nvPr/>
        </p:nvSpPr>
        <p:spPr>
          <a:xfrm>
            <a:off x="872454" y="1853967"/>
            <a:ext cx="6920917" cy="567811"/>
          </a:xfrm>
          <a:prstGeom prst="rect">
            <a:avLst/>
          </a:prstGeom>
          <a:solidFill>
            <a:schemeClr val="bg1"/>
          </a:solidFill>
          <a:ln>
            <a:solidFill>
              <a:srgbClr val="47B1E5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dirty="0"/>
              <a:t>Respect means thinking about other people and their feelings.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7BEEF9-656E-457F-B6D8-A00B39732637}"/>
              </a:ext>
            </a:extLst>
          </p:cNvPr>
          <p:cNvSpPr txBox="1"/>
          <p:nvPr/>
        </p:nvSpPr>
        <p:spPr>
          <a:xfrm>
            <a:off x="872454" y="2803111"/>
            <a:ext cx="6920917" cy="844810"/>
          </a:xfrm>
          <a:prstGeom prst="rect">
            <a:avLst/>
          </a:prstGeom>
          <a:solidFill>
            <a:schemeClr val="bg1"/>
          </a:solidFill>
          <a:ln>
            <a:solidFill>
              <a:srgbClr val="01407D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We can show respect in many ways, through how we act and in </a:t>
            </a:r>
            <a:br>
              <a:rPr lang="en-GB" dirty="0"/>
            </a:br>
            <a:r>
              <a:rPr lang="en-GB" dirty="0"/>
              <a:t>what we say.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6B381-4055-4CB6-99C0-B6504B135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9" y="3523438"/>
            <a:ext cx="4009938" cy="28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E7F38FB-DCA4-462C-B8D5-FA0DF7547447}"/>
              </a:ext>
            </a:extLst>
          </p:cNvPr>
          <p:cNvSpPr txBox="1"/>
          <p:nvPr/>
        </p:nvSpPr>
        <p:spPr>
          <a:xfrm>
            <a:off x="966132" y="1972811"/>
            <a:ext cx="3396144" cy="567811"/>
          </a:xfrm>
          <a:prstGeom prst="rect">
            <a:avLst/>
          </a:prstGeom>
          <a:solidFill>
            <a:srgbClr val="47B1E5"/>
          </a:solidFill>
          <a:ln>
            <a:solidFill>
              <a:srgbClr val="47B1E5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dirty="0"/>
              <a:t>Respect means thinking about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D382DDD-F1A8-486C-80AA-9A1D95C3A794}"/>
              </a:ext>
            </a:extLst>
          </p:cNvPr>
          <p:cNvSpPr txBox="1">
            <a:spLocks/>
          </p:cNvSpPr>
          <p:nvPr/>
        </p:nvSpPr>
        <p:spPr>
          <a:xfrm>
            <a:off x="624980" y="548154"/>
            <a:ext cx="5054514" cy="1130289"/>
          </a:xfrm>
          <a:prstGeom prst="roundRect">
            <a:avLst>
              <a:gd name="adj" fmla="val 9641"/>
            </a:avLst>
          </a:prstGeom>
          <a:solidFill>
            <a:srgbClr val="47B1E5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612" y="164586"/>
            <a:ext cx="5368954" cy="1306094"/>
          </a:xfrm>
          <a:solidFill>
            <a:srgbClr val="01407D"/>
          </a:solidFill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n-lt"/>
              </a:rPr>
              <a:t>How Can We Show Respect </a:t>
            </a:r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r>
              <a:rPr lang="en-GB" sz="2800" dirty="0">
                <a:solidFill>
                  <a:schemeClr val="bg1"/>
                </a:solidFill>
                <a:latin typeface="+mn-lt"/>
              </a:rPr>
              <a:t>in School?</a:t>
            </a:r>
            <a:endParaRPr lang="en-GB" sz="2800" b="1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5C20D4-6A31-4489-A5C9-C350D8273015}"/>
              </a:ext>
            </a:extLst>
          </p:cNvPr>
          <p:cNvSpPr txBox="1"/>
          <p:nvPr/>
        </p:nvSpPr>
        <p:spPr>
          <a:xfrm>
            <a:off x="872455" y="1853967"/>
            <a:ext cx="3263318" cy="567811"/>
          </a:xfrm>
          <a:prstGeom prst="rect">
            <a:avLst/>
          </a:prstGeom>
          <a:solidFill>
            <a:schemeClr val="bg1"/>
          </a:solidFill>
          <a:ln>
            <a:solidFill>
              <a:srgbClr val="47B1E5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We can show respect by: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8EE07-C21F-48BC-909D-327CF7D136B8}"/>
              </a:ext>
            </a:extLst>
          </p:cNvPr>
          <p:cNvSpPr txBox="1"/>
          <p:nvPr/>
        </p:nvSpPr>
        <p:spPr>
          <a:xfrm>
            <a:off x="966132" y="2597302"/>
            <a:ext cx="344787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listening to others;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following school rules;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saying kind things to others;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waiting our turn;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including others in our activities;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using good manners.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4F89FF-D303-43FA-8BF3-2CAB6881F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2" y="3786652"/>
            <a:ext cx="1411288" cy="171767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FFE9D-D151-4A69-87E5-B7FBF104A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97" y="4186664"/>
            <a:ext cx="1927371" cy="19273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0BB90F-CE01-478E-A72B-FECB5EC1D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93" y="2062011"/>
            <a:ext cx="2384425" cy="154146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94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E7F38FB-DCA4-462C-B8D5-FA0DF7547447}"/>
              </a:ext>
            </a:extLst>
          </p:cNvPr>
          <p:cNvSpPr txBox="1"/>
          <p:nvPr/>
        </p:nvSpPr>
        <p:spPr>
          <a:xfrm>
            <a:off x="1051418" y="1983338"/>
            <a:ext cx="6920917" cy="844810"/>
          </a:xfrm>
          <a:prstGeom prst="rect">
            <a:avLst/>
          </a:prstGeom>
          <a:solidFill>
            <a:srgbClr val="47B1E5"/>
          </a:solidFill>
          <a:ln>
            <a:solidFill>
              <a:srgbClr val="47B1E5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4484A-68D1-43DA-805A-C851D9B80857}"/>
              </a:ext>
            </a:extLst>
          </p:cNvPr>
          <p:cNvSpPr txBox="1"/>
          <p:nvPr/>
        </p:nvSpPr>
        <p:spPr>
          <a:xfrm>
            <a:off x="1051418" y="5510262"/>
            <a:ext cx="6920917" cy="567811"/>
          </a:xfrm>
          <a:prstGeom prst="rect">
            <a:avLst/>
          </a:prstGeom>
          <a:solidFill>
            <a:srgbClr val="01407D"/>
          </a:solidFill>
          <a:ln>
            <a:solidFill>
              <a:srgbClr val="01407D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Ngbfnjfvnbgfnj</a:t>
            </a:r>
            <a:endParaRPr lang="en-GB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D382DDD-F1A8-486C-80AA-9A1D95C3A794}"/>
              </a:ext>
            </a:extLst>
          </p:cNvPr>
          <p:cNvSpPr txBox="1">
            <a:spLocks/>
          </p:cNvSpPr>
          <p:nvPr/>
        </p:nvSpPr>
        <p:spPr>
          <a:xfrm>
            <a:off x="475373" y="779927"/>
            <a:ext cx="8073009" cy="716795"/>
          </a:xfrm>
          <a:prstGeom prst="roundRect">
            <a:avLst>
              <a:gd name="adj" fmla="val 9641"/>
            </a:avLst>
          </a:prstGeom>
          <a:solidFill>
            <a:srgbClr val="47B1E5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084" y="648033"/>
            <a:ext cx="8158296" cy="716795"/>
          </a:xfrm>
          <a:solidFill>
            <a:srgbClr val="01407D"/>
          </a:solidFill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n-lt"/>
              </a:rPr>
              <a:t>How Do We Respect Ourselves?</a:t>
            </a:r>
            <a:endParaRPr lang="en-GB" b="1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5C20D4-6A31-4489-A5C9-C350D8273015}"/>
              </a:ext>
            </a:extLst>
          </p:cNvPr>
          <p:cNvSpPr txBox="1"/>
          <p:nvPr/>
        </p:nvSpPr>
        <p:spPr>
          <a:xfrm>
            <a:off x="872454" y="1727511"/>
            <a:ext cx="6920917" cy="844810"/>
          </a:xfrm>
          <a:prstGeom prst="rect">
            <a:avLst/>
          </a:prstGeom>
          <a:solidFill>
            <a:schemeClr val="bg1"/>
          </a:solidFill>
          <a:ln>
            <a:solidFill>
              <a:srgbClr val="47B1E5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pPr algn="ctr">
              <a:defRPr/>
            </a:pPr>
            <a:r>
              <a:rPr lang="en-GB" dirty="0"/>
              <a:t>Not only is it important to respect others, but also to respect ourselves.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7BEEF9-656E-457F-B6D8-A00B39732637}"/>
              </a:ext>
            </a:extLst>
          </p:cNvPr>
          <p:cNvSpPr txBox="1"/>
          <p:nvPr/>
        </p:nvSpPr>
        <p:spPr>
          <a:xfrm>
            <a:off x="949352" y="5385072"/>
            <a:ext cx="6920917" cy="567811"/>
          </a:xfrm>
          <a:prstGeom prst="rect">
            <a:avLst/>
          </a:prstGeom>
          <a:solidFill>
            <a:schemeClr val="bg1"/>
          </a:solidFill>
          <a:ln>
            <a:solidFill>
              <a:srgbClr val="01407D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pPr algn="ctr">
              <a:defRPr/>
            </a:pPr>
            <a:r>
              <a:rPr lang="en-GB" dirty="0"/>
              <a:t>We should love ourselves </a:t>
            </a:r>
            <a:r>
              <a:rPr lang="en-GB"/>
              <a:t>and believe in our abilities.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0361D9-33D2-43C0-A2E8-328081C98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688" y="2945805"/>
            <a:ext cx="2781312" cy="47838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txBody>
          <a:bodyPr wrap="none"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bg1"/>
                </a:solidFill>
              </a:rPr>
              <a:t>We should look after our bodies</a:t>
            </a:r>
            <a:r>
              <a:rPr lang="en-GB" alt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2FFE94-309F-4FF6-9302-217294684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805" y="4316869"/>
            <a:ext cx="2584142" cy="432664"/>
          </a:xfrm>
          <a:prstGeom prst="rect">
            <a:avLst/>
          </a:prstGeom>
          <a:solidFill>
            <a:srgbClr val="47B1E5"/>
          </a:solidFill>
          <a:ln>
            <a:noFill/>
          </a:ln>
        </p:spPr>
        <p:txBody>
          <a:bodyPr wrap="none" lIns="108000" tIns="36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bg1"/>
                </a:solidFill>
              </a:rPr>
              <a:t>We should follow our dreams.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0929A-6C81-49DE-AC03-7B4896B5A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52" y="2506065"/>
            <a:ext cx="1449406" cy="2831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8617C3-FAE7-4CBC-A03F-70DC2A7D2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729" y="3254984"/>
            <a:ext cx="2169030" cy="21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9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" grpId="0" animBg="1"/>
      <p:bldP spid="1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/>
              </a:rPr>
              <a:t>Who Should We Respect?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659563" y="1541463"/>
            <a:ext cx="1724025" cy="3905250"/>
            <a:chOff x="755650" y="1541752"/>
            <a:chExt cx="1723242" cy="3905556"/>
          </a:xfrm>
        </p:grpSpPr>
        <p:sp>
          <p:nvSpPr>
            <p:cNvPr id="10254" name="Content Placeholder 1"/>
            <p:cNvSpPr>
              <a:spLocks/>
            </p:cNvSpPr>
            <p:nvPr/>
          </p:nvSpPr>
          <p:spPr bwMode="auto">
            <a:xfrm>
              <a:off x="755650" y="5006855"/>
              <a:ext cx="1723242" cy="440453"/>
            </a:xfrm>
            <a:prstGeom prst="roundRect">
              <a:avLst>
                <a:gd name="adj" fmla="val 2583"/>
              </a:avLst>
            </a:prstGeom>
            <a:solidFill>
              <a:srgbClr val="F08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72000" rIns="144000" bIns="7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police officer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GB" altLang="en-US"/>
            </a:p>
          </p:txBody>
        </p:sp>
        <p:pic>
          <p:nvPicPr>
            <p:cNvPr id="10255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044" y="1541752"/>
              <a:ext cx="1278673" cy="3256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39750" y="1541463"/>
            <a:ext cx="1778000" cy="3905250"/>
            <a:chOff x="4689975" y="1541753"/>
            <a:chExt cx="1777986" cy="3905555"/>
          </a:xfrm>
        </p:grpSpPr>
        <p:sp>
          <p:nvSpPr>
            <p:cNvPr id="10252" name="Content Placeholder 1"/>
            <p:cNvSpPr>
              <a:spLocks/>
            </p:cNvSpPr>
            <p:nvPr/>
          </p:nvSpPr>
          <p:spPr bwMode="auto">
            <a:xfrm>
              <a:off x="4945258" y="5006855"/>
              <a:ext cx="1374202" cy="440453"/>
            </a:xfrm>
            <a:prstGeom prst="roundRect">
              <a:avLst>
                <a:gd name="adj" fmla="val 2583"/>
              </a:avLst>
            </a:prstGeom>
            <a:solidFill>
              <a:srgbClr val="F08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72000" rIns="144000" bIns="7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surgeon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GB" altLang="en-US"/>
            </a:p>
          </p:txBody>
        </p:sp>
        <p:pic>
          <p:nvPicPr>
            <p:cNvPr id="1025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975" y="1541753"/>
              <a:ext cx="1777986" cy="3256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178300" y="1570038"/>
            <a:ext cx="1939925" cy="3876675"/>
            <a:chOff x="2478892" y="1569831"/>
            <a:chExt cx="1939483" cy="3877477"/>
          </a:xfrm>
        </p:grpSpPr>
        <p:sp>
          <p:nvSpPr>
            <p:cNvPr id="10250" name="Content Placeholder 1"/>
            <p:cNvSpPr>
              <a:spLocks/>
            </p:cNvSpPr>
            <p:nvPr/>
          </p:nvSpPr>
          <p:spPr bwMode="auto">
            <a:xfrm>
              <a:off x="3005775" y="5006855"/>
              <a:ext cx="1412600" cy="440453"/>
            </a:xfrm>
            <a:prstGeom prst="roundRect">
              <a:avLst>
                <a:gd name="adj" fmla="val 2583"/>
              </a:avLst>
            </a:prstGeom>
            <a:solidFill>
              <a:srgbClr val="F08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72000" rIns="144000" bIns="7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teacher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GB" altLang="en-US"/>
            </a:p>
          </p:txBody>
        </p:sp>
        <p:pic>
          <p:nvPicPr>
            <p:cNvPr id="10251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892" y="1569831"/>
              <a:ext cx="1856734" cy="3256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711450" y="1541463"/>
            <a:ext cx="1374775" cy="3905250"/>
            <a:chOff x="6889001" y="1541752"/>
            <a:chExt cx="1374202" cy="3905556"/>
          </a:xfrm>
        </p:grpSpPr>
        <p:sp>
          <p:nvSpPr>
            <p:cNvPr id="10248" name="Content Placeholder 1"/>
            <p:cNvSpPr>
              <a:spLocks/>
            </p:cNvSpPr>
            <p:nvPr/>
          </p:nvSpPr>
          <p:spPr bwMode="auto">
            <a:xfrm>
              <a:off x="6889001" y="5006855"/>
              <a:ext cx="1374202" cy="440453"/>
            </a:xfrm>
            <a:prstGeom prst="roundRect">
              <a:avLst>
                <a:gd name="adj" fmla="val 2583"/>
              </a:avLst>
            </a:prstGeom>
            <a:solidFill>
              <a:srgbClr val="F08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72000" rIns="144000" bIns="7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/>
                  <a:cs typeface="Sassoon Infant Rg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parents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GB" altLang="en-US"/>
            </a:p>
          </p:txBody>
        </p:sp>
        <p:pic>
          <p:nvPicPr>
            <p:cNvPr id="10249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144" y="1541752"/>
              <a:ext cx="1106744" cy="3256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7" name="TextBox 2"/>
          <p:cNvSpPr txBox="1">
            <a:spLocks noChangeArrowheads="1"/>
          </p:cNvSpPr>
          <p:nvPr/>
        </p:nvSpPr>
        <p:spPr bwMode="auto">
          <a:xfrm>
            <a:off x="755650" y="5751513"/>
            <a:ext cx="7405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think of any other types of people we should respect?</a:t>
            </a:r>
          </a:p>
        </p:txBody>
      </p:sp>
    </p:spTree>
    <p:extLst>
      <p:ext uri="{BB962C8B-B14F-4D97-AF65-F5344CB8AC3E}">
        <p14:creationId xmlns:p14="http://schemas.microsoft.com/office/powerpoint/2010/main" val="249769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4559" y="2470291"/>
            <a:ext cx="414828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5000" indent="-635000">
              <a:buSzPct val="100000"/>
              <a:buAutoNum type="alphaUcPeriod"/>
            </a:pPr>
            <a:r>
              <a:rPr lang="en-GB" dirty="0"/>
              <a:t>play with your friends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eat your snack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read a book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greet your teacher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01" y="2250424"/>
            <a:ext cx="3363985" cy="2378726"/>
          </a:xfrm>
          <a:prstGeom prst="rect">
            <a:avLst/>
          </a:prstGeom>
        </p:spPr>
      </p:pic>
      <p:sp>
        <p:nvSpPr>
          <p:cNvPr id="7" name="Title 20"/>
          <p:cNvSpPr>
            <a:spLocks noGrp="1"/>
          </p:cNvSpPr>
          <p:nvPr>
            <p:ph type="title"/>
          </p:nvPr>
        </p:nvSpPr>
        <p:spPr>
          <a:xfrm>
            <a:off x="448809" y="680231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When you arrive to school, what should you do first?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0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4559" y="2470291"/>
            <a:ext cx="414828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5000" indent="-635000">
              <a:buSzPct val="100000"/>
              <a:buAutoNum type="alphaUcPeriod"/>
            </a:pPr>
            <a:r>
              <a:rPr lang="en-GB" dirty="0"/>
              <a:t>wiggle in your seat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talk to your </a:t>
            </a:r>
            <a:r>
              <a:rPr lang="en-GB" dirty="0" err="1"/>
              <a:t>neighbor</a:t>
            </a:r>
            <a:endParaRPr lang="en-GB" dirty="0"/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look out the window</a:t>
            </a:r>
          </a:p>
          <a:p>
            <a:pPr marL="635000" indent="-635000">
              <a:buSzPct val="100000"/>
              <a:buAutoNum type="alphaUcPeriod"/>
            </a:pPr>
            <a:endParaRPr lang="en-GB" dirty="0"/>
          </a:p>
          <a:p>
            <a:pPr marL="635000" indent="-635000">
              <a:buSzPct val="100000"/>
              <a:buAutoNum type="alphaUcPeriod"/>
            </a:pPr>
            <a:r>
              <a:rPr lang="en-GB" dirty="0"/>
              <a:t>all of the above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10" y="2060650"/>
            <a:ext cx="2438739" cy="2951772"/>
          </a:xfrm>
          <a:prstGeom prst="rect">
            <a:avLst/>
          </a:prstGeom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448809" y="68023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If your teacher is talking during class, what should you </a:t>
            </a:r>
            <a:r>
              <a:rPr lang="en-GB" sz="3600" u="sng" dirty="0"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lang="en-GB" sz="3600" dirty="0"/>
              <a:t> do?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4461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156</TotalTime>
  <Words>409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Sassoon Infant Rg</vt:lpstr>
      <vt:lpstr>Helvetica Neue</vt:lpstr>
      <vt:lpstr>Arial</vt:lpstr>
      <vt:lpstr>Calibri</vt:lpstr>
      <vt:lpstr>Twinkl</vt:lpstr>
      <vt:lpstr>Twinkl SemiBold</vt:lpstr>
      <vt:lpstr>Roboto</vt:lpstr>
      <vt:lpstr>Office Theme</vt:lpstr>
      <vt:lpstr>PowerPoint Presentation</vt:lpstr>
      <vt:lpstr>PowerPoint Presentation</vt:lpstr>
      <vt:lpstr>PowerPoint Presentation</vt:lpstr>
      <vt:lpstr>What Is Respect?</vt:lpstr>
      <vt:lpstr>How Can We Show Respect  in School?</vt:lpstr>
      <vt:lpstr>How Do We Respect Ourselves?</vt:lpstr>
      <vt:lpstr>Who Should We Respect?</vt:lpstr>
      <vt:lpstr>When you arrive to school, what should you do first?</vt:lpstr>
      <vt:lpstr>PowerPoint Presentation</vt:lpstr>
      <vt:lpstr>If someone is alone and has no one to play with, what should you do?</vt:lpstr>
      <vt:lpstr>After you do an art project, what should you do?</vt:lpstr>
      <vt:lpstr>When you need to ask the teacher a question, what should you do?</vt:lpstr>
      <vt:lpstr>What is a good thing to say in the classroom?</vt:lpstr>
      <vt:lpstr>When someone is talking to you, what should you do?</vt:lpstr>
      <vt:lpstr>What is a good thing to do in the classroom?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Paval Tara</dc:creator>
  <cp:lastModifiedBy>Markeaton Head</cp:lastModifiedBy>
  <cp:revision>8</cp:revision>
  <dcterms:created xsi:type="dcterms:W3CDTF">2021-05-21T11:31:38Z</dcterms:created>
  <dcterms:modified xsi:type="dcterms:W3CDTF">2022-02-28T09:25:16Z</dcterms:modified>
</cp:coreProperties>
</file>