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2ABF-4D5C-BD8C-D36A92AE4BF4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2ABF-4D5C-BD8C-D36A92AE4BF4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2ABF-4D5C-BD8C-D36A92AE4BF4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2ABF-4D5C-BD8C-D36A92AE4BF4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2ABF-4D5C-BD8C-D36A92AE4BF4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2ABF-4D5C-BD8C-D36A92AE4BF4}"/>
              </c:ext>
            </c:extLst>
          </c:dPt>
          <c:dPt>
            <c:idx val="6"/>
            <c:invertIfNegative val="0"/>
            <c:bubble3D val="0"/>
            <c:spPr>
              <a:solidFill>
                <a:srgbClr val="D25F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D-2ABF-4D5C-BD8C-D36A92AE4BF4}"/>
              </c:ext>
            </c:extLst>
          </c:dPt>
          <c:dPt>
            <c:idx val="7"/>
            <c:invertIfNegative val="0"/>
            <c:bubble3D val="0"/>
            <c:spPr>
              <a:solidFill>
                <a:srgbClr val="C7B879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F-2ABF-4D5C-BD8C-D36A92AE4BF4}"/>
              </c:ext>
            </c:extLst>
          </c:dPt>
          <c:dPt>
            <c:idx val="8"/>
            <c:invertIfNegative val="0"/>
            <c:bubble3D val="0"/>
            <c:spPr>
              <a:solidFill>
                <a:srgbClr val="DB4D5C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1-2ABF-4D5C-BD8C-D36A92AE4BF4}"/>
              </c:ext>
            </c:extLst>
          </c:dPt>
          <c:cat>
            <c:strRef>
              <c:f>Sheet1!$A$2:$A$10</c:f>
              <c:strCache>
                <c:ptCount val="9"/>
                <c:pt idx="0">
                  <c:v>Art</c:v>
                </c:pt>
                <c:pt idx="1">
                  <c:v>Maths (this could be Maths for Parents/Carers or Maths with your child)</c:v>
                </c:pt>
                <c:pt idx="2">
                  <c:v>English (Reading and Writing)</c:v>
                </c:pt>
                <c:pt idx="3">
                  <c:v>Creative Crafts e.g. textiles</c:v>
                </c:pt>
                <c:pt idx="4">
                  <c:v>Creative Play</c:v>
                </c:pt>
                <c:pt idx="5">
                  <c:v>Foreign Languages (French, Spanish or Italian)</c:v>
                </c:pt>
                <c:pt idx="6">
                  <c:v>Health and Wellbeing</c:v>
                </c:pt>
                <c:pt idx="7">
                  <c:v>Computing skills</c:v>
                </c:pt>
                <c:pt idx="8">
                  <c:v>Online Safety</c:v>
                </c:pt>
              </c:strCache>
            </c:strRef>
          </c:cat>
          <c:val>
            <c:numRef>
              <c:f>Sheet1!$B$2:$B$10</c:f>
              <c:numCache>
                <c:formatCode>0.00%</c:formatCode>
                <c:ptCount val="9"/>
                <c:pt idx="0">
                  <c:v>0.33329999999999999</c:v>
                </c:pt>
                <c:pt idx="1">
                  <c:v>0.33329999999999999</c:v>
                </c:pt>
                <c:pt idx="2">
                  <c:v>0.22220000000000001</c:v>
                </c:pt>
                <c:pt idx="3">
                  <c:v>0.5</c:v>
                </c:pt>
                <c:pt idx="4">
                  <c:v>0.30559999999999998</c:v>
                </c:pt>
                <c:pt idx="5">
                  <c:v>0.5</c:v>
                </c:pt>
                <c:pt idx="6">
                  <c:v>0.58330000000000004</c:v>
                </c:pt>
                <c:pt idx="7">
                  <c:v>0.16669999999999999</c:v>
                </c:pt>
                <c:pt idx="8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2ABF-4D5C-BD8C-D36A92AE4B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9596-41BD-A2E1-EA3C018C455A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9596-41BD-A2E1-EA3C018C455A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9596-41BD-A2E1-EA3C018C455A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9596-41BD-A2E1-EA3C018C455A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9596-41BD-A2E1-EA3C018C455A}"/>
              </c:ext>
            </c:extLst>
          </c:dPt>
          <c:cat>
            <c:strRef>
              <c:f>Sheet1!$A$2:$A$6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0.2571</c:v>
                </c:pt>
                <c:pt idx="1">
                  <c:v>0.2</c:v>
                </c:pt>
                <c:pt idx="2">
                  <c:v>0.28570000000000001</c:v>
                </c:pt>
                <c:pt idx="3">
                  <c:v>0.1429</c:v>
                </c:pt>
                <c:pt idx="4">
                  <c:v>0.1143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596-41BD-A2E1-EA3C018C45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DD48-4E45-9EFE-289EC8DE58B2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DD48-4E45-9EFE-289EC8DE58B2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DD48-4E45-9EFE-289EC8DE58B2}"/>
              </c:ext>
            </c:extLst>
          </c:dPt>
          <c:cat>
            <c:strRef>
              <c:f>Sheet1!$A$2:$A$4</c:f>
              <c:strCache>
                <c:ptCount val="3"/>
                <c:pt idx="0">
                  <c:v>3:45pm - 5:45pm</c:v>
                </c:pt>
                <c:pt idx="1">
                  <c:v>7:00pm - 9:00pm</c:v>
                </c:pt>
                <c:pt idx="2">
                  <c:v>Either of the above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0.28570000000000001</c:v>
                </c:pt>
                <c:pt idx="1">
                  <c:v>0.51429999999999998</c:v>
                </c:pt>
                <c:pt idx="2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D48-4E45-9EFE-289EC8DE58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E2DE-42B6-AFE2-5251EFDEE492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E2DE-42B6-AFE2-5251EFDEE492}"/>
              </c:ext>
            </c:extLst>
          </c:dPt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0.82609999999999995</c:v>
                </c:pt>
                <c:pt idx="1">
                  <c:v>0.1739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2DE-42B6-AFE2-5251EFDEE4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136" y="80645"/>
            <a:ext cx="8229600" cy="54871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252A03B-2D42-4DAE-8460-CF96145A8DF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15136" y="1005080"/>
            <a:ext cx="8229600" cy="3569013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Master text style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B14CF1-AB9B-4870-9E5C-AD8F31C7FF6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322" y="627419"/>
            <a:ext cx="8229600" cy="2397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Master text style</a:t>
            </a:r>
            <a:endParaRPr lang="en-GB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E39551A5-770E-3978-ED85-9963EA0819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0" y="4811867"/>
            <a:ext cx="633937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598A6424-24D4-9A7A-503B-1810D9718646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8D6880F-98FC-C70E-7434-35DAC835CC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7787252" cy="1234730"/>
          </a:xfrm>
        </p:spPr>
        <p:txBody>
          <a:bodyPr anchor="b">
            <a:norm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style (only changes made to the parent slide will be reflected in the app)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66162" y="3729038"/>
            <a:ext cx="2938463" cy="385762"/>
          </a:xfrm>
        </p:spPr>
        <p:txBody>
          <a:bodyPr>
            <a:normAutofit/>
          </a:bodyPr>
          <a:lstStyle>
            <a:lvl1pPr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slide subtitle style</a:t>
            </a:r>
          </a:p>
        </p:txBody>
      </p:sp>
      <p:sp>
        <p:nvSpPr>
          <p:cNvPr id="5" name="Subtitle 1">
            <a:extLst>
              <a:ext uri="{FF2B5EF4-FFF2-40B4-BE49-F238E27FC236}">
                <a16:creationId xmlns:a16="http://schemas.microsoft.com/office/drawing/2014/main" id="{B397FB30-D0E6-47F8-D354-616B0E20A00C}"/>
              </a:ext>
            </a:extLst>
          </p:cNvPr>
          <p:cNvSpPr txBox="1">
            <a:spLocks/>
          </p:cNvSpPr>
          <p:nvPr userDrawn="1"/>
        </p:nvSpPr>
        <p:spPr>
          <a:xfrm>
            <a:off x="3389891" y="4862023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FFFFFF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64C1F35-7934-3723-FBBD-74C99BCA9C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014" y="4791407"/>
            <a:ext cx="1381743" cy="33654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211403" y="3639393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Master text style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204788" y="2334751"/>
            <a:ext cx="8229600" cy="857250"/>
          </a:xfrm>
        </p:spPr>
        <p:txBody>
          <a:bodyPr/>
          <a:lstStyle/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158633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/>
              <a:t>Total Responses style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211403" y="4047840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Master text style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CDF05C82-1244-9CA3-984A-2EEF32F796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0" y="4811867"/>
            <a:ext cx="630601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95CE0200-F192-0824-3C26-E467CCA0AF48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EAE7EF1-F906-EB3F-7B2E-99EE2BAA37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136" y="80645"/>
            <a:ext cx="8229600" cy="581143"/>
          </a:xfrm>
        </p:spPr>
        <p:txBody>
          <a:bodyPr/>
          <a:lstStyle/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2570" y="666350"/>
            <a:ext cx="5332506" cy="249144"/>
          </a:xfrm>
        </p:spPr>
        <p:txBody>
          <a:bodyPr/>
          <a:lstStyle/>
          <a:p>
            <a:pPr lvl="0"/>
            <a:r>
              <a:rPr lang="en-US" dirty="0"/>
              <a:t>Master text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9FE2B938-E785-E802-7A9A-5AD4FEF608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93976" y="4811867"/>
            <a:ext cx="630279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13756DC3-62A3-EAD0-0902-502D886CC750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750C52-00F9-42B7-9AC0-F5417C88D4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240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270516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570" y="666350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7FE218-D8C1-4598-C115-912209DA1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8920" y="4811866"/>
            <a:ext cx="638099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4" r:id="rId2"/>
    <p:sldLayoutId id="2147483671" r:id="rId3"/>
    <p:sldLayoutId id="2147483675" r:id="rId4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Adult Learning Services at Markeaton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Tuesday, November 01, 2022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Q4: If you selected the 3:45pm - 5:45pm slot there could possibly be an option of childcare at school.  Is this something you would possibly need?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23   Skipped: 13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6999999" cy="1345596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82.61%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17.39%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Date Created: Friday, October 07, 2022</a:t>
            </a:r>
            <a:endParaRPr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36</a:t>
            </a:r>
            <a:endParaRPr dirty="0"/>
          </a:p>
        </p:txBody>
      </p:sp>
      <p:sp>
        <p:nvSpPr>
          <p:cNvPr id="4" name="Text Placa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/>
              <a:t>Total Responses</a:t>
            </a:r>
            <a:endParaRPr dirty="0"/>
          </a:p>
        </p:txBody>
      </p:sp>
      <p:sp>
        <p:nvSpPr>
          <p:cNvPr id="5" name="Text Placa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/>
              <a:t>Complete Responses: 36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Q1: Which of the following classes would you be interested in?  Please select your top three: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36   Skipped: 0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Q1: Which of the following classes would you be interested in?  Please select your top three: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36   Skipped: 0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6999999" cy="4282866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Art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33.33%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Maths (this could be Maths for Parents/Carers or Maths with your child)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33.33%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English (Reading and Writing)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22.22%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Creative Crafts e.g. textiles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50.0%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Creative Play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30.56%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Foreign Languages (French, Spanish or Italian)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50.0%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Health and Wellbeing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58.33%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Computing skills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16.67%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Online Safety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25.00%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Q2: Which days of the week would be best for you to attend?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35   Skipped: 1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Q2: Which days of the week would be best for you to attend?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35   Skipped: 1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6999999" cy="244959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Monday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25.71%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Tuesday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20.0%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Wednesday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28.57%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Thursday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14.29%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Friday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11.43%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Q3: If there was a class held at Markeaton (most likely in a classroom) what time(s) would work best for you?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35   Skipped: 1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Q3: If there was a class held at Markeaton (most likely in a classroom) what time(s) would work best for you?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35   Skipped: 1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6999999" cy="1713594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3:45pm - 5:45pm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28.57%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7:00pm - 9:00pm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51.43%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Either of the above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20.0%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Q4: If you selected the 3:45pm - 5:45pm slot there could possibly be an option of childcare at school.  Is this something you would possibly need?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23   Skipped: 13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ata slides">
  <a:themeElements>
    <a:clrScheme name="Custom 93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00BF6F"/>
      </a:accent1>
      <a:accent2>
        <a:srgbClr val="507CB6"/>
      </a:accent2>
      <a:accent3>
        <a:srgbClr val="F9BE00"/>
      </a:accent3>
      <a:accent4>
        <a:srgbClr val="6BC8CD"/>
      </a:accent4>
      <a:accent5>
        <a:srgbClr val="EA854B"/>
      </a:accent5>
      <a:accent6>
        <a:srgbClr val="7D5E8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407</Words>
  <Application>Microsoft Office PowerPoint</Application>
  <PresentationFormat>On-screen Show (16:9)</PresentationFormat>
  <Paragraphs>95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Data slides</vt:lpstr>
      <vt:lpstr>PowerPoint Presentation</vt:lpstr>
      <vt:lpstr>36</vt:lpstr>
      <vt:lpstr>Q1: Which of the following classes would you be interested in?  Please select your top three:</vt:lpstr>
      <vt:lpstr>Q1: Which of the following classes would you be interested in?  Please select your top three:</vt:lpstr>
      <vt:lpstr>Q2: Which days of the week would be best for you to attend?</vt:lpstr>
      <vt:lpstr>Q2: Which days of the week would be best for you to attend?</vt:lpstr>
      <vt:lpstr>Q3: If there was a class held at Markeaton (most likely in a classroom) what time(s) would work best for you?</vt:lpstr>
      <vt:lpstr>Q3: If there was a class held at Markeaton (most likely in a classroom) what time(s) would work best for you?</vt:lpstr>
      <vt:lpstr>Q4: If you selected the 3:45pm - 5:45pm slot there could possibly be an option of childcare at school.  Is this something you would possibly need?</vt:lpstr>
      <vt:lpstr>Q4: If you selected the 3:45pm - 5:45pm slot there could possibly be an option of childcare at school.  Is this something you would possibly need?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Markeaton Head</dc:creator>
  <cp:lastModifiedBy>Markeaton Head</cp:lastModifiedBy>
  <cp:revision>1</cp:revision>
  <dcterms:modified xsi:type="dcterms:W3CDTF">2022-11-01T09:45:07Z</dcterms:modified>
</cp:coreProperties>
</file>