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256" r:id="rId2"/>
    <p:sldId id="263" r:id="rId3"/>
    <p:sldId id="351" r:id="rId4"/>
    <p:sldId id="352" r:id="rId5"/>
    <p:sldId id="353" r:id="rId6"/>
    <p:sldId id="355" r:id="rId7"/>
    <p:sldId id="354" r:id="rId8"/>
    <p:sldId id="268" r:id="rId9"/>
    <p:sldId id="270" r:id="rId10"/>
    <p:sldId id="257" r:id="rId11"/>
    <p:sldId id="269" r:id="rId12"/>
    <p:sldId id="258" r:id="rId13"/>
    <p:sldId id="260" r:id="rId14"/>
    <p:sldId id="271" r:id="rId15"/>
    <p:sldId id="264" r:id="rId16"/>
    <p:sldId id="272" r:id="rId17"/>
    <p:sldId id="273" r:id="rId18"/>
    <p:sldId id="266" r:id="rId19"/>
    <p:sldId id="277" r:id="rId20"/>
    <p:sldId id="338" r:id="rId21"/>
    <p:sldId id="339" r:id="rId22"/>
    <p:sldId id="275" r:id="rId23"/>
    <p:sldId id="340" r:id="rId24"/>
    <p:sldId id="342" r:id="rId25"/>
    <p:sldId id="343" r:id="rId26"/>
    <p:sldId id="344" r:id="rId27"/>
    <p:sldId id="345" r:id="rId28"/>
    <p:sldId id="346" r:id="rId29"/>
    <p:sldId id="347" r:id="rId30"/>
    <p:sldId id="348" r:id="rId31"/>
    <p:sldId id="350" r:id="rId32"/>
    <p:sldId id="349"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92144"/>
  </p:normalViewPr>
  <p:slideViewPr>
    <p:cSldViewPr snapToGrid="0" snapToObjects="1">
      <p:cViewPr varScale="1">
        <p:scale>
          <a:sx n="120" d="100"/>
          <a:sy n="120" d="100"/>
        </p:scale>
        <p:origin x="171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0F41EA-B063-AB41-B85F-DDF111A88A48}" type="datetimeFigureOut">
              <a:rPr lang="en-GB" smtClean="0"/>
              <a:t>07/06/2018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025028-F323-0A48-A233-B8F167992E63}" type="slidenum">
              <a:rPr lang="en-GB" smtClean="0"/>
              <a:t>‹#›</a:t>
            </a:fld>
            <a:endParaRPr lang="en-GB"/>
          </a:p>
        </p:txBody>
      </p:sp>
    </p:spTree>
    <p:extLst>
      <p:ext uri="{BB962C8B-B14F-4D97-AF65-F5344CB8AC3E}">
        <p14:creationId xmlns:p14="http://schemas.microsoft.com/office/powerpoint/2010/main" val="770608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12D0366-7F7B-844F-9580-1600EA33E990}" type="slidenum">
              <a:rPr lang="en-US" smtClean="0"/>
              <a:t>2</a:t>
            </a:fld>
            <a:endParaRPr lang="en-US"/>
          </a:p>
        </p:txBody>
      </p:sp>
    </p:spTree>
    <p:extLst>
      <p:ext uri="{BB962C8B-B14F-4D97-AF65-F5344CB8AC3E}">
        <p14:creationId xmlns:p14="http://schemas.microsoft.com/office/powerpoint/2010/main" val="2561037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B1C9B-FCDF-164E-84D5-7D3AE5AAEF89}" type="slidenum">
              <a:rPr lang="en-US" smtClean="0"/>
              <a:t>20</a:t>
            </a:fld>
            <a:endParaRPr lang="en-US"/>
          </a:p>
        </p:txBody>
      </p:sp>
    </p:spTree>
    <p:extLst>
      <p:ext uri="{BB962C8B-B14F-4D97-AF65-F5344CB8AC3E}">
        <p14:creationId xmlns:p14="http://schemas.microsoft.com/office/powerpoint/2010/main" val="1624201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025028-F323-0A48-A233-B8F167992E63}" type="slidenum">
              <a:rPr lang="en-GB" smtClean="0"/>
              <a:t>27</a:t>
            </a:fld>
            <a:endParaRPr lang="en-GB"/>
          </a:p>
        </p:txBody>
      </p:sp>
    </p:spTree>
    <p:extLst>
      <p:ext uri="{BB962C8B-B14F-4D97-AF65-F5344CB8AC3E}">
        <p14:creationId xmlns:p14="http://schemas.microsoft.com/office/powerpoint/2010/main" val="3307787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04665CA-C3F6-7041-A971-312B0BCA9088}" type="datetimeFigureOut">
              <a:rPr lang="en-GB" smtClean="0"/>
              <a:t>07/06/2018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A19300-1246-7447-8093-5F9C2A1892D8}" type="slidenum">
              <a:rPr lang="en-GB" smtClean="0"/>
              <a:t>‹#›</a:t>
            </a:fld>
            <a:endParaRPr lang="en-GB"/>
          </a:p>
        </p:txBody>
      </p:sp>
    </p:spTree>
    <p:extLst>
      <p:ext uri="{BB962C8B-B14F-4D97-AF65-F5344CB8AC3E}">
        <p14:creationId xmlns:p14="http://schemas.microsoft.com/office/powerpoint/2010/main" val="773606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4665CA-C3F6-7041-A971-312B0BCA9088}" type="datetimeFigureOut">
              <a:rPr lang="en-GB" smtClean="0"/>
              <a:t>07/06/2018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A19300-1246-7447-8093-5F9C2A1892D8}" type="slidenum">
              <a:rPr lang="en-GB" smtClean="0"/>
              <a:t>‹#›</a:t>
            </a:fld>
            <a:endParaRPr lang="en-GB"/>
          </a:p>
        </p:txBody>
      </p:sp>
    </p:spTree>
    <p:extLst>
      <p:ext uri="{BB962C8B-B14F-4D97-AF65-F5344CB8AC3E}">
        <p14:creationId xmlns:p14="http://schemas.microsoft.com/office/powerpoint/2010/main" val="3768313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4665CA-C3F6-7041-A971-312B0BCA9088}" type="datetimeFigureOut">
              <a:rPr lang="en-GB" smtClean="0"/>
              <a:t>07/06/2018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A19300-1246-7447-8093-5F9C2A1892D8}" type="slidenum">
              <a:rPr lang="en-GB" smtClean="0"/>
              <a:t>‹#›</a:t>
            </a:fld>
            <a:endParaRPr lang="en-GB"/>
          </a:p>
        </p:txBody>
      </p:sp>
    </p:spTree>
    <p:extLst>
      <p:ext uri="{BB962C8B-B14F-4D97-AF65-F5344CB8AC3E}">
        <p14:creationId xmlns:p14="http://schemas.microsoft.com/office/powerpoint/2010/main" val="1318286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4665CA-C3F6-7041-A971-312B0BCA9088}" type="datetimeFigureOut">
              <a:rPr lang="en-GB" smtClean="0"/>
              <a:t>07/06/2018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A19300-1246-7447-8093-5F9C2A1892D8}" type="slidenum">
              <a:rPr lang="en-GB" smtClean="0"/>
              <a:t>‹#›</a:t>
            </a:fld>
            <a:endParaRPr lang="en-GB"/>
          </a:p>
        </p:txBody>
      </p:sp>
    </p:spTree>
    <p:extLst>
      <p:ext uri="{BB962C8B-B14F-4D97-AF65-F5344CB8AC3E}">
        <p14:creationId xmlns:p14="http://schemas.microsoft.com/office/powerpoint/2010/main" val="2019185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04665CA-C3F6-7041-A971-312B0BCA9088}" type="datetimeFigureOut">
              <a:rPr lang="en-GB" smtClean="0"/>
              <a:t>07/06/2018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A19300-1246-7447-8093-5F9C2A1892D8}" type="slidenum">
              <a:rPr lang="en-GB" smtClean="0"/>
              <a:t>‹#›</a:t>
            </a:fld>
            <a:endParaRPr lang="en-GB"/>
          </a:p>
        </p:txBody>
      </p:sp>
    </p:spTree>
    <p:extLst>
      <p:ext uri="{BB962C8B-B14F-4D97-AF65-F5344CB8AC3E}">
        <p14:creationId xmlns:p14="http://schemas.microsoft.com/office/powerpoint/2010/main" val="80385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04665CA-C3F6-7041-A971-312B0BCA9088}" type="datetimeFigureOut">
              <a:rPr lang="en-GB" smtClean="0"/>
              <a:t>07/06/2018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CA19300-1246-7447-8093-5F9C2A1892D8}" type="slidenum">
              <a:rPr lang="en-GB" smtClean="0"/>
              <a:t>‹#›</a:t>
            </a:fld>
            <a:endParaRPr lang="en-GB"/>
          </a:p>
        </p:txBody>
      </p:sp>
    </p:spTree>
    <p:extLst>
      <p:ext uri="{BB962C8B-B14F-4D97-AF65-F5344CB8AC3E}">
        <p14:creationId xmlns:p14="http://schemas.microsoft.com/office/powerpoint/2010/main" val="3213076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4665CA-C3F6-7041-A971-312B0BCA9088}" type="datetimeFigureOut">
              <a:rPr lang="en-GB" smtClean="0"/>
              <a:t>07/06/2018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CA19300-1246-7447-8093-5F9C2A1892D8}" type="slidenum">
              <a:rPr lang="en-GB" smtClean="0"/>
              <a:t>‹#›</a:t>
            </a:fld>
            <a:endParaRPr lang="en-GB"/>
          </a:p>
        </p:txBody>
      </p:sp>
    </p:spTree>
    <p:extLst>
      <p:ext uri="{BB962C8B-B14F-4D97-AF65-F5344CB8AC3E}">
        <p14:creationId xmlns:p14="http://schemas.microsoft.com/office/powerpoint/2010/main" val="458122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4665CA-C3F6-7041-A971-312B0BCA9088}" type="datetimeFigureOut">
              <a:rPr lang="en-GB" smtClean="0"/>
              <a:t>07/06/2018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CA19300-1246-7447-8093-5F9C2A1892D8}" type="slidenum">
              <a:rPr lang="en-GB" smtClean="0"/>
              <a:t>‹#›</a:t>
            </a:fld>
            <a:endParaRPr lang="en-GB"/>
          </a:p>
        </p:txBody>
      </p:sp>
    </p:spTree>
    <p:extLst>
      <p:ext uri="{BB962C8B-B14F-4D97-AF65-F5344CB8AC3E}">
        <p14:creationId xmlns:p14="http://schemas.microsoft.com/office/powerpoint/2010/main" val="1169765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665CA-C3F6-7041-A971-312B0BCA9088}" type="datetimeFigureOut">
              <a:rPr lang="en-GB" smtClean="0"/>
              <a:t>07/06/2018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CA19300-1246-7447-8093-5F9C2A1892D8}" type="slidenum">
              <a:rPr lang="en-GB" smtClean="0"/>
              <a:t>‹#›</a:t>
            </a:fld>
            <a:endParaRPr lang="en-GB"/>
          </a:p>
        </p:txBody>
      </p:sp>
    </p:spTree>
    <p:extLst>
      <p:ext uri="{BB962C8B-B14F-4D97-AF65-F5344CB8AC3E}">
        <p14:creationId xmlns:p14="http://schemas.microsoft.com/office/powerpoint/2010/main" val="500610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4665CA-C3F6-7041-A971-312B0BCA9088}" type="datetimeFigureOut">
              <a:rPr lang="en-GB" smtClean="0"/>
              <a:t>07/06/2018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CA19300-1246-7447-8093-5F9C2A1892D8}" type="slidenum">
              <a:rPr lang="en-GB" smtClean="0"/>
              <a:t>‹#›</a:t>
            </a:fld>
            <a:endParaRPr lang="en-GB"/>
          </a:p>
        </p:txBody>
      </p:sp>
    </p:spTree>
    <p:extLst>
      <p:ext uri="{BB962C8B-B14F-4D97-AF65-F5344CB8AC3E}">
        <p14:creationId xmlns:p14="http://schemas.microsoft.com/office/powerpoint/2010/main" val="3265598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4665CA-C3F6-7041-A971-312B0BCA9088}" type="datetimeFigureOut">
              <a:rPr lang="en-GB" smtClean="0"/>
              <a:t>07/06/2018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CA19300-1246-7447-8093-5F9C2A1892D8}" type="slidenum">
              <a:rPr lang="en-GB" smtClean="0"/>
              <a:t>‹#›</a:t>
            </a:fld>
            <a:endParaRPr lang="en-GB"/>
          </a:p>
        </p:txBody>
      </p:sp>
    </p:spTree>
    <p:extLst>
      <p:ext uri="{BB962C8B-B14F-4D97-AF65-F5344CB8AC3E}">
        <p14:creationId xmlns:p14="http://schemas.microsoft.com/office/powerpoint/2010/main" val="4146635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4665CA-C3F6-7041-A971-312B0BCA9088}" type="datetimeFigureOut">
              <a:rPr lang="en-GB" smtClean="0"/>
              <a:t>07/06/2018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19300-1246-7447-8093-5F9C2A1892D8}" type="slidenum">
              <a:rPr lang="en-GB" smtClean="0"/>
              <a:t>‹#›</a:t>
            </a:fld>
            <a:endParaRPr lang="en-GB"/>
          </a:p>
        </p:txBody>
      </p:sp>
    </p:spTree>
    <p:extLst>
      <p:ext uri="{BB962C8B-B14F-4D97-AF65-F5344CB8AC3E}">
        <p14:creationId xmlns:p14="http://schemas.microsoft.com/office/powerpoint/2010/main" val="3087266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cumbria.gov.uk/elibrary/Content/Internet/537/17241/17246/17271/17304/4297816652.pdf?timestamp=4302672355" TargetMode="External"/><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pinterest.co.uk/pin/304133781055793215/" TargetMode="External"/><Relationship Id="rId1" Type="http://schemas.openxmlformats.org/officeDocument/2006/relationships/slideLayout" Target="../slideLayouts/slideLayout7.xml"/><Relationship Id="rId5" Type="http://schemas.openxmlformats.org/officeDocument/2006/relationships/image" Target="../media/image21.tiff"/><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puzzlemaker.discoveryeducation.com/WordSearchSetupForm.asp" TargetMode="External"/><Relationship Id="rId2" Type="http://schemas.openxmlformats.org/officeDocument/2006/relationships/image" Target="../media/image30.tiff"/><Relationship Id="rId1" Type="http://schemas.openxmlformats.org/officeDocument/2006/relationships/slideLayout" Target="../slideLayouts/slideLayout7.xml"/><Relationship Id="rId4" Type="http://schemas.openxmlformats.org/officeDocument/2006/relationships/image" Target="../media/image31.tiff"/></Relationships>
</file>

<file path=ppt/slides/_rels/slide2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7.xml"/><Relationship Id="rId5" Type="http://schemas.openxmlformats.org/officeDocument/2006/relationships/image" Target="../media/image35.tiff"/><Relationship Id="rId4" Type="http://schemas.openxmlformats.org/officeDocument/2006/relationships/image" Target="../media/image34.tiff"/></Relationships>
</file>

<file path=ppt/slides/_rels/slide25.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7.xml"/><Relationship Id="rId5" Type="http://schemas.openxmlformats.org/officeDocument/2006/relationships/image" Target="../media/image42.tiff"/><Relationship Id="rId4" Type="http://schemas.openxmlformats.org/officeDocument/2006/relationships/image" Target="../media/image41.tiff"/></Relationships>
</file>

<file path=ppt/slides/_rels/slide27.xml.rels><?xml version="1.0" encoding="UTF-8" standalone="yes"?>
<Relationships xmlns="http://schemas.openxmlformats.org/package/2006/relationships"><Relationship Id="rId3" Type="http://schemas.openxmlformats.org/officeDocument/2006/relationships/hyperlink" Target="https://www.explorelearning.co.uk/national-young-writers-award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www.bbc.co.uk/programmes/p00rfvk1"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C1B260-2E3B-284B-BBC1-7F0007A6167D}"/>
              </a:ext>
            </a:extLst>
          </p:cNvPr>
          <p:cNvPicPr>
            <a:picLocks noChangeAspect="1"/>
          </p:cNvPicPr>
          <p:nvPr/>
        </p:nvPicPr>
        <p:blipFill>
          <a:blip r:embed="rId2"/>
          <a:stretch>
            <a:fillRect/>
          </a:stretch>
        </p:blipFill>
        <p:spPr>
          <a:xfrm>
            <a:off x="1879699" y="1612530"/>
            <a:ext cx="5046395" cy="5046395"/>
          </a:xfrm>
          <a:prstGeom prst="rect">
            <a:avLst/>
          </a:prstGeom>
        </p:spPr>
      </p:pic>
      <p:sp>
        <p:nvSpPr>
          <p:cNvPr id="5" name="TextBox 4">
            <a:extLst>
              <a:ext uri="{FF2B5EF4-FFF2-40B4-BE49-F238E27FC236}">
                <a16:creationId xmlns:a16="http://schemas.microsoft.com/office/drawing/2014/main" id="{8A174A50-B31C-864E-864E-89DDE6BC87E0}"/>
              </a:ext>
            </a:extLst>
          </p:cNvPr>
          <p:cNvSpPr txBox="1"/>
          <p:nvPr/>
        </p:nvSpPr>
        <p:spPr>
          <a:xfrm>
            <a:off x="2288260" y="573932"/>
            <a:ext cx="5717603" cy="954107"/>
          </a:xfrm>
          <a:prstGeom prst="rect">
            <a:avLst/>
          </a:prstGeom>
          <a:solidFill>
            <a:schemeClr val="accent4">
              <a:lumMod val="20000"/>
              <a:lumOff val="80000"/>
            </a:schemeClr>
          </a:solidFill>
        </p:spPr>
        <p:txBody>
          <a:bodyPr wrap="square" rtlCol="0">
            <a:spAutoFit/>
          </a:bodyPr>
          <a:lstStyle/>
          <a:p>
            <a:pPr algn="ctr"/>
            <a:r>
              <a:rPr lang="en-GB" sz="2800" dirty="0"/>
              <a:t>Parents and Carers as Partners: Supporting children with writing</a:t>
            </a:r>
          </a:p>
        </p:txBody>
      </p:sp>
    </p:spTree>
    <p:extLst>
      <p:ext uri="{BB962C8B-B14F-4D97-AF65-F5344CB8AC3E}">
        <p14:creationId xmlns:p14="http://schemas.microsoft.com/office/powerpoint/2010/main" val="2801498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9C10D0-6431-5043-9122-D3C47739C5A0}"/>
              </a:ext>
            </a:extLst>
          </p:cNvPr>
          <p:cNvSpPr txBox="1"/>
          <p:nvPr/>
        </p:nvSpPr>
        <p:spPr>
          <a:xfrm>
            <a:off x="0" y="373460"/>
            <a:ext cx="5162058" cy="1200329"/>
          </a:xfrm>
          <a:prstGeom prst="rect">
            <a:avLst/>
          </a:prstGeom>
          <a:noFill/>
        </p:spPr>
        <p:txBody>
          <a:bodyPr wrap="square" rtlCol="0">
            <a:spAutoFit/>
          </a:bodyPr>
          <a:lstStyle/>
          <a:p>
            <a:pPr algn="ctr"/>
            <a:r>
              <a:rPr lang="en-GB" sz="3600" dirty="0"/>
              <a:t>Squeeze , climb things and hang from things</a:t>
            </a:r>
            <a:r>
              <a:rPr lang="en-GB" sz="2800" dirty="0"/>
              <a:t>!</a:t>
            </a:r>
          </a:p>
        </p:txBody>
      </p:sp>
      <p:pic>
        <p:nvPicPr>
          <p:cNvPr id="3" name="Picture 2">
            <a:extLst>
              <a:ext uri="{FF2B5EF4-FFF2-40B4-BE49-F238E27FC236}">
                <a16:creationId xmlns:a16="http://schemas.microsoft.com/office/drawing/2014/main" id="{5DD2B6F0-4FE3-9945-91D3-81F26735A514}"/>
              </a:ext>
            </a:extLst>
          </p:cNvPr>
          <p:cNvPicPr>
            <a:picLocks noChangeAspect="1"/>
          </p:cNvPicPr>
          <p:nvPr/>
        </p:nvPicPr>
        <p:blipFill>
          <a:blip r:embed="rId2"/>
          <a:stretch>
            <a:fillRect/>
          </a:stretch>
        </p:blipFill>
        <p:spPr>
          <a:xfrm>
            <a:off x="4769748" y="3947134"/>
            <a:ext cx="4374252" cy="2910866"/>
          </a:xfrm>
          <a:prstGeom prst="rect">
            <a:avLst/>
          </a:prstGeom>
        </p:spPr>
      </p:pic>
      <p:pic>
        <p:nvPicPr>
          <p:cNvPr id="4" name="Picture 3">
            <a:extLst>
              <a:ext uri="{FF2B5EF4-FFF2-40B4-BE49-F238E27FC236}">
                <a16:creationId xmlns:a16="http://schemas.microsoft.com/office/drawing/2014/main" id="{33F8F504-77D1-014C-8A53-7D5AB7B2AE3F}"/>
              </a:ext>
            </a:extLst>
          </p:cNvPr>
          <p:cNvPicPr>
            <a:picLocks noChangeAspect="1"/>
          </p:cNvPicPr>
          <p:nvPr/>
        </p:nvPicPr>
        <p:blipFill>
          <a:blip r:embed="rId3"/>
          <a:stretch>
            <a:fillRect/>
          </a:stretch>
        </p:blipFill>
        <p:spPr>
          <a:xfrm>
            <a:off x="108404" y="2450640"/>
            <a:ext cx="4497659" cy="2992988"/>
          </a:xfrm>
          <a:prstGeom prst="rect">
            <a:avLst/>
          </a:prstGeom>
        </p:spPr>
      </p:pic>
      <p:pic>
        <p:nvPicPr>
          <p:cNvPr id="5" name="Picture 4">
            <a:extLst>
              <a:ext uri="{FF2B5EF4-FFF2-40B4-BE49-F238E27FC236}">
                <a16:creationId xmlns:a16="http://schemas.microsoft.com/office/drawing/2014/main" id="{2FB0D9DA-19B2-FE47-9BD6-1CA1A64991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62058" y="719848"/>
            <a:ext cx="3770808" cy="2810126"/>
          </a:xfrm>
          <a:prstGeom prst="rect">
            <a:avLst/>
          </a:prstGeom>
        </p:spPr>
      </p:pic>
    </p:spTree>
    <p:extLst>
      <p:ext uri="{BB962C8B-B14F-4D97-AF65-F5344CB8AC3E}">
        <p14:creationId xmlns:p14="http://schemas.microsoft.com/office/powerpoint/2010/main" val="3195065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FACA26-891C-F340-80E4-2AA1B1355E22}"/>
              </a:ext>
            </a:extLst>
          </p:cNvPr>
          <p:cNvPicPr>
            <a:picLocks noChangeAspect="1"/>
          </p:cNvPicPr>
          <p:nvPr/>
        </p:nvPicPr>
        <p:blipFill>
          <a:blip r:embed="rId2"/>
          <a:stretch>
            <a:fillRect/>
          </a:stretch>
        </p:blipFill>
        <p:spPr>
          <a:xfrm>
            <a:off x="393109" y="330200"/>
            <a:ext cx="9017000" cy="6527800"/>
          </a:xfrm>
          <a:prstGeom prst="rect">
            <a:avLst/>
          </a:prstGeom>
        </p:spPr>
      </p:pic>
    </p:spTree>
    <p:extLst>
      <p:ext uri="{BB962C8B-B14F-4D97-AF65-F5344CB8AC3E}">
        <p14:creationId xmlns:p14="http://schemas.microsoft.com/office/powerpoint/2010/main" val="2601885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038314-60A5-4341-B401-729D5DEF7D73}"/>
              </a:ext>
            </a:extLst>
          </p:cNvPr>
          <p:cNvSpPr txBox="1"/>
          <p:nvPr/>
        </p:nvSpPr>
        <p:spPr>
          <a:xfrm>
            <a:off x="564204" y="243191"/>
            <a:ext cx="4231532" cy="523220"/>
          </a:xfrm>
          <a:prstGeom prst="rect">
            <a:avLst/>
          </a:prstGeom>
          <a:solidFill>
            <a:schemeClr val="accent4">
              <a:lumMod val="20000"/>
              <a:lumOff val="80000"/>
            </a:schemeClr>
          </a:solidFill>
        </p:spPr>
        <p:txBody>
          <a:bodyPr wrap="square" rtlCol="0">
            <a:spAutoFit/>
          </a:bodyPr>
          <a:lstStyle/>
          <a:p>
            <a:r>
              <a:rPr lang="en-GB" sz="2800" dirty="0"/>
              <a:t>Strengthening Core Stability </a:t>
            </a:r>
          </a:p>
        </p:txBody>
      </p:sp>
      <p:pic>
        <p:nvPicPr>
          <p:cNvPr id="5" name="Picture 4">
            <a:extLst>
              <a:ext uri="{FF2B5EF4-FFF2-40B4-BE49-F238E27FC236}">
                <a16:creationId xmlns:a16="http://schemas.microsoft.com/office/drawing/2014/main" id="{803AF022-E147-5F47-959B-AB56C9A2B328}"/>
              </a:ext>
            </a:extLst>
          </p:cNvPr>
          <p:cNvPicPr>
            <a:picLocks noChangeAspect="1"/>
          </p:cNvPicPr>
          <p:nvPr/>
        </p:nvPicPr>
        <p:blipFill>
          <a:blip r:embed="rId2"/>
          <a:stretch>
            <a:fillRect/>
          </a:stretch>
        </p:blipFill>
        <p:spPr>
          <a:xfrm>
            <a:off x="405325" y="1013683"/>
            <a:ext cx="2363822" cy="1505780"/>
          </a:xfrm>
          <a:prstGeom prst="rect">
            <a:avLst/>
          </a:prstGeom>
        </p:spPr>
      </p:pic>
      <p:sp>
        <p:nvSpPr>
          <p:cNvPr id="10" name="TextBox 9">
            <a:extLst>
              <a:ext uri="{FF2B5EF4-FFF2-40B4-BE49-F238E27FC236}">
                <a16:creationId xmlns:a16="http://schemas.microsoft.com/office/drawing/2014/main" id="{54541B10-E18D-5140-9785-0592844C04D8}"/>
              </a:ext>
            </a:extLst>
          </p:cNvPr>
          <p:cNvSpPr txBox="1"/>
          <p:nvPr/>
        </p:nvSpPr>
        <p:spPr>
          <a:xfrm>
            <a:off x="405325" y="2645923"/>
            <a:ext cx="3959157" cy="4524315"/>
          </a:xfrm>
          <a:prstGeom prst="rect">
            <a:avLst/>
          </a:prstGeom>
          <a:noFill/>
        </p:spPr>
        <p:txBody>
          <a:bodyPr wrap="square" rtlCol="0">
            <a:spAutoFit/>
          </a:bodyPr>
          <a:lstStyle/>
          <a:p>
            <a:pPr fontAlgn="auto"/>
            <a:r>
              <a:rPr lang="en-GB" b="1" dirty="0"/>
              <a:t>You need</a:t>
            </a:r>
          </a:p>
          <a:p>
            <a:pPr fontAlgn="auto"/>
            <a:r>
              <a:rPr lang="en-GB" dirty="0"/>
              <a:t>An area of floor or grass and a bean bag or soft toy.</a:t>
            </a:r>
          </a:p>
          <a:p>
            <a:pPr fontAlgn="auto"/>
            <a:r>
              <a:rPr lang="en-GB" b="1" dirty="0"/>
              <a:t>How to do it</a:t>
            </a:r>
          </a:p>
          <a:p>
            <a:pPr fontAlgn="auto"/>
            <a:r>
              <a:rPr lang="en-GB" dirty="0"/>
              <a:t>Get your child to sit on the ground with their hands and feet on the floor, fingers pointing behind them, raise their bottom off the floor to make a table shape. In this position get them to walk backwards, like a crab, to a destination and back again. Put a beanbag or soft toy on their tummy - make sure they keep their bottom up otherwise the toy will fall off!</a:t>
            </a:r>
          </a:p>
          <a:p>
            <a:br>
              <a:rPr lang="en-GB" dirty="0"/>
            </a:br>
            <a:endParaRPr lang="en-GB" dirty="0"/>
          </a:p>
        </p:txBody>
      </p:sp>
      <p:pic>
        <p:nvPicPr>
          <p:cNvPr id="11" name="Picture 10">
            <a:extLst>
              <a:ext uri="{FF2B5EF4-FFF2-40B4-BE49-F238E27FC236}">
                <a16:creationId xmlns:a16="http://schemas.microsoft.com/office/drawing/2014/main" id="{A6F20B40-0A9F-2D4F-A9DE-B38DB9340CB1}"/>
              </a:ext>
            </a:extLst>
          </p:cNvPr>
          <p:cNvPicPr>
            <a:picLocks noChangeAspect="1"/>
          </p:cNvPicPr>
          <p:nvPr/>
        </p:nvPicPr>
        <p:blipFill>
          <a:blip r:embed="rId3"/>
          <a:stretch>
            <a:fillRect/>
          </a:stretch>
        </p:blipFill>
        <p:spPr>
          <a:xfrm>
            <a:off x="5665702" y="243191"/>
            <a:ext cx="2226558" cy="2830749"/>
          </a:xfrm>
          <a:prstGeom prst="rect">
            <a:avLst/>
          </a:prstGeom>
        </p:spPr>
      </p:pic>
      <p:sp>
        <p:nvSpPr>
          <p:cNvPr id="12" name="TextBox 11">
            <a:extLst>
              <a:ext uri="{FF2B5EF4-FFF2-40B4-BE49-F238E27FC236}">
                <a16:creationId xmlns:a16="http://schemas.microsoft.com/office/drawing/2014/main" id="{6B87B9CF-33F9-D543-95F1-1A35F6786D7A}"/>
              </a:ext>
            </a:extLst>
          </p:cNvPr>
          <p:cNvSpPr txBox="1"/>
          <p:nvPr/>
        </p:nvSpPr>
        <p:spPr>
          <a:xfrm>
            <a:off x="4941651" y="3199920"/>
            <a:ext cx="4066161" cy="3970318"/>
          </a:xfrm>
          <a:prstGeom prst="rect">
            <a:avLst/>
          </a:prstGeom>
          <a:noFill/>
        </p:spPr>
        <p:txBody>
          <a:bodyPr wrap="square" rtlCol="0">
            <a:spAutoFit/>
          </a:bodyPr>
          <a:lstStyle/>
          <a:p>
            <a:pPr fontAlgn="auto"/>
            <a:r>
              <a:rPr lang="en-GB" b="1" dirty="0"/>
              <a:t>Tummy Skittles</a:t>
            </a:r>
          </a:p>
          <a:p>
            <a:pPr fontAlgn="auto"/>
            <a:r>
              <a:rPr lang="en-GB" b="1" dirty="0"/>
              <a:t>You need</a:t>
            </a:r>
          </a:p>
          <a:p>
            <a:pPr fontAlgn="auto"/>
            <a:r>
              <a:rPr lang="en-GB" dirty="0"/>
              <a:t>A large/medium sized ball, skittles or empty 1 litre or 2 litre plastic drinks bottles and space enough for your child to lay flat on their tummy and the skittles to be about 2 metres away.</a:t>
            </a:r>
          </a:p>
          <a:p>
            <a:pPr fontAlgn="auto"/>
            <a:r>
              <a:rPr lang="en-GB" b="1" dirty="0"/>
              <a:t>How to do it</a:t>
            </a:r>
          </a:p>
          <a:p>
            <a:pPr fontAlgn="auto"/>
            <a:r>
              <a:rPr lang="en-GB" dirty="0"/>
              <a:t>Get your child to lie on their stomach, lift their head up and then lift their arms above their head. Throw the ball at the skittles, then lower the body gently back to the floor, ready to throw again.</a:t>
            </a:r>
          </a:p>
          <a:p>
            <a:endParaRPr lang="en-GB" dirty="0"/>
          </a:p>
        </p:txBody>
      </p:sp>
    </p:spTree>
    <p:extLst>
      <p:ext uri="{BB962C8B-B14F-4D97-AF65-F5344CB8AC3E}">
        <p14:creationId xmlns:p14="http://schemas.microsoft.com/office/powerpoint/2010/main" val="605004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D840CD-4598-BA48-9050-FFF4964DE41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8289" y="797669"/>
            <a:ext cx="3159515" cy="2149814"/>
          </a:xfrm>
          <a:prstGeom prst="rect">
            <a:avLst/>
          </a:prstGeom>
        </p:spPr>
      </p:pic>
      <p:sp>
        <p:nvSpPr>
          <p:cNvPr id="3" name="Rectangle 2">
            <a:extLst>
              <a:ext uri="{FF2B5EF4-FFF2-40B4-BE49-F238E27FC236}">
                <a16:creationId xmlns:a16="http://schemas.microsoft.com/office/drawing/2014/main" id="{166AD697-0C04-0647-A548-0139198FAF61}"/>
              </a:ext>
            </a:extLst>
          </p:cNvPr>
          <p:cNvSpPr/>
          <p:nvPr/>
        </p:nvSpPr>
        <p:spPr>
          <a:xfrm>
            <a:off x="4328809" y="1064942"/>
            <a:ext cx="4572000" cy="5078313"/>
          </a:xfrm>
          <a:prstGeom prst="rect">
            <a:avLst/>
          </a:prstGeom>
        </p:spPr>
        <p:txBody>
          <a:bodyPr>
            <a:spAutoFit/>
          </a:bodyPr>
          <a:lstStyle/>
          <a:p>
            <a:r>
              <a:rPr lang="en-GB" b="1" i="0" u="none" strike="noStrike" dirty="0">
                <a:solidFill>
                  <a:srgbClr val="073155"/>
                </a:solidFill>
                <a:effectLst/>
                <a:latin typeface="Arial" panose="020B0604020202020204" pitchFamily="34" charset="0"/>
              </a:rPr>
              <a:t>You need</a:t>
            </a:r>
            <a:endParaRPr lang="en-GB" b="1" i="0" dirty="0">
              <a:solidFill>
                <a:srgbClr val="073155"/>
              </a:solidFill>
              <a:effectLst/>
              <a:latin typeface="Arial" panose="020B0604020202020204" pitchFamily="34" charset="0"/>
            </a:endParaRPr>
          </a:p>
          <a:p>
            <a:r>
              <a:rPr lang="en-GB" b="0" i="0" u="none" strike="noStrike" dirty="0">
                <a:solidFill>
                  <a:srgbClr val="073155"/>
                </a:solidFill>
                <a:effectLst/>
                <a:latin typeface="Arial" panose="020B0604020202020204" pitchFamily="34" charset="0"/>
              </a:rPr>
              <a:t>An area of floor or grass and some small toys to pass under the bridge such as vehicles or animals. For older children a stopwatch or clock with a seconds hand.</a:t>
            </a:r>
            <a:endParaRPr lang="en-GB" b="0" i="0" dirty="0">
              <a:solidFill>
                <a:srgbClr val="073155"/>
              </a:solidFill>
              <a:effectLst/>
              <a:latin typeface="Arial" panose="020B0604020202020204" pitchFamily="34" charset="0"/>
            </a:endParaRPr>
          </a:p>
          <a:p>
            <a:r>
              <a:rPr lang="en-GB" b="1" i="0" u="none" strike="noStrike" dirty="0">
                <a:solidFill>
                  <a:srgbClr val="073155"/>
                </a:solidFill>
                <a:effectLst/>
                <a:latin typeface="Arial" panose="020B0604020202020204" pitchFamily="34" charset="0"/>
              </a:rPr>
              <a:t>How to do it</a:t>
            </a:r>
            <a:endParaRPr lang="en-GB" b="1" i="0" dirty="0">
              <a:solidFill>
                <a:srgbClr val="073155"/>
              </a:solidFill>
              <a:effectLst/>
              <a:latin typeface="Arial" panose="020B0604020202020204" pitchFamily="34" charset="0"/>
            </a:endParaRPr>
          </a:p>
          <a:p>
            <a:r>
              <a:rPr lang="en-GB" b="0" i="0" u="none" strike="noStrike" dirty="0">
                <a:solidFill>
                  <a:srgbClr val="073155"/>
                </a:solidFill>
                <a:effectLst/>
                <a:latin typeface="Arial" panose="020B0604020202020204" pitchFamily="34" charset="0"/>
              </a:rPr>
              <a:t>Laying on their back with their knees bent and feet flat on the floor get your child to raise their bottom off the floor to form the bridge. Pass the toys under the bridge. For younger children get them to make the noise of the toys, for older children set them time challenges.</a:t>
            </a:r>
            <a:endParaRPr lang="en-GB" b="0" i="0" dirty="0">
              <a:solidFill>
                <a:srgbClr val="073155"/>
              </a:solidFill>
              <a:effectLst/>
              <a:latin typeface="Arial" panose="020B0604020202020204" pitchFamily="34" charset="0"/>
            </a:endParaRPr>
          </a:p>
          <a:p>
            <a:r>
              <a:rPr lang="en-GB" b="0" i="0" u="none" strike="noStrike" dirty="0">
                <a:solidFill>
                  <a:srgbClr val="073155"/>
                </a:solidFill>
                <a:effectLst/>
                <a:latin typeface="Arial" panose="020B0604020202020204" pitchFamily="34" charset="0"/>
              </a:rPr>
              <a:t>As this activity can be quite demanding start by just playing for between 30 seconds and one minute. As your child gets stronger and can play for longer why not turn it into a family competition?</a:t>
            </a:r>
            <a:endParaRPr lang="en-GB" b="0" i="0" dirty="0">
              <a:solidFill>
                <a:srgbClr val="073155"/>
              </a:solidFill>
              <a:effectLst/>
              <a:latin typeface="Arial" panose="020B0604020202020204" pitchFamily="34" charset="0"/>
            </a:endParaRPr>
          </a:p>
        </p:txBody>
      </p:sp>
      <p:sp>
        <p:nvSpPr>
          <p:cNvPr id="4" name="TextBox 3">
            <a:extLst>
              <a:ext uri="{FF2B5EF4-FFF2-40B4-BE49-F238E27FC236}">
                <a16:creationId xmlns:a16="http://schemas.microsoft.com/office/drawing/2014/main" id="{31B5AC82-6288-E848-B891-368FAC5652F0}"/>
              </a:ext>
            </a:extLst>
          </p:cNvPr>
          <p:cNvSpPr txBox="1"/>
          <p:nvPr/>
        </p:nvSpPr>
        <p:spPr>
          <a:xfrm>
            <a:off x="4260715" y="282102"/>
            <a:ext cx="3278221" cy="369332"/>
          </a:xfrm>
          <a:prstGeom prst="rect">
            <a:avLst/>
          </a:prstGeom>
          <a:noFill/>
        </p:spPr>
        <p:txBody>
          <a:bodyPr wrap="square" rtlCol="0">
            <a:spAutoFit/>
          </a:bodyPr>
          <a:lstStyle/>
          <a:p>
            <a:r>
              <a:rPr lang="en-GB" dirty="0"/>
              <a:t>Bridge Games</a:t>
            </a:r>
          </a:p>
        </p:txBody>
      </p:sp>
      <p:sp>
        <p:nvSpPr>
          <p:cNvPr id="5" name="TextBox 4">
            <a:extLst>
              <a:ext uri="{FF2B5EF4-FFF2-40B4-BE49-F238E27FC236}">
                <a16:creationId xmlns:a16="http://schemas.microsoft.com/office/drawing/2014/main" id="{099D3497-C419-5C45-A3D1-E9EF584FA9F3}"/>
              </a:ext>
            </a:extLst>
          </p:cNvPr>
          <p:cNvSpPr txBox="1"/>
          <p:nvPr/>
        </p:nvSpPr>
        <p:spPr>
          <a:xfrm>
            <a:off x="276447" y="3232298"/>
            <a:ext cx="3751357" cy="1754326"/>
          </a:xfrm>
          <a:prstGeom prst="rect">
            <a:avLst/>
          </a:prstGeom>
          <a:noFill/>
        </p:spPr>
        <p:txBody>
          <a:bodyPr wrap="square" rtlCol="0">
            <a:spAutoFit/>
          </a:bodyPr>
          <a:lstStyle/>
          <a:p>
            <a:r>
              <a:rPr lang="en-GB" dirty="0"/>
              <a:t> </a:t>
            </a:r>
          </a:p>
          <a:p>
            <a:r>
              <a:rPr lang="en-GB" u="sng" dirty="0">
                <a:hlinkClick r:id="rId3"/>
              </a:rPr>
              <a:t>http://www.cumbria.gov.uk/elibrary/Content/Internet/537/17241/17246/17271/17304/4297816652.pdf?timestamp=4302672355</a:t>
            </a:r>
            <a:endParaRPr lang="en-GB" dirty="0"/>
          </a:p>
          <a:p>
            <a:endParaRPr lang="en-GB" dirty="0"/>
          </a:p>
        </p:txBody>
      </p:sp>
    </p:spTree>
    <p:extLst>
      <p:ext uri="{BB962C8B-B14F-4D97-AF65-F5344CB8AC3E}">
        <p14:creationId xmlns:p14="http://schemas.microsoft.com/office/powerpoint/2010/main" val="3127698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F8298E-87C2-C648-85DB-AA2110C63A4D}"/>
              </a:ext>
            </a:extLst>
          </p:cNvPr>
          <p:cNvSpPr txBox="1"/>
          <p:nvPr/>
        </p:nvSpPr>
        <p:spPr>
          <a:xfrm>
            <a:off x="1733106" y="278426"/>
            <a:ext cx="4997304" cy="1077218"/>
          </a:xfrm>
          <a:prstGeom prst="rect">
            <a:avLst/>
          </a:prstGeom>
          <a:noFill/>
        </p:spPr>
        <p:txBody>
          <a:bodyPr wrap="square" rtlCol="0">
            <a:spAutoFit/>
          </a:bodyPr>
          <a:lstStyle/>
          <a:p>
            <a:pPr algn="ctr"/>
            <a:r>
              <a:rPr lang="en-GB" sz="3200" dirty="0"/>
              <a:t>Core Stability </a:t>
            </a:r>
          </a:p>
          <a:p>
            <a:pPr algn="ctr"/>
            <a:r>
              <a:rPr lang="en-GB" sz="3200" b="1" dirty="0"/>
              <a:t> Good posture for Writing, </a:t>
            </a:r>
          </a:p>
        </p:txBody>
      </p:sp>
      <p:sp>
        <p:nvSpPr>
          <p:cNvPr id="3" name="Right Arrow 2">
            <a:extLst>
              <a:ext uri="{FF2B5EF4-FFF2-40B4-BE49-F238E27FC236}">
                <a16:creationId xmlns:a16="http://schemas.microsoft.com/office/drawing/2014/main" id="{00927237-07D7-0541-B22D-6F3DCE4C6D3F}"/>
              </a:ext>
            </a:extLst>
          </p:cNvPr>
          <p:cNvSpPr/>
          <p:nvPr/>
        </p:nvSpPr>
        <p:spPr>
          <a:xfrm rot="5400000">
            <a:off x="5991449" y="1568304"/>
            <a:ext cx="999460" cy="4571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5C68CA7-291B-F642-8B93-63574AFD4099}"/>
              </a:ext>
            </a:extLst>
          </p:cNvPr>
          <p:cNvSpPr txBox="1"/>
          <p:nvPr/>
        </p:nvSpPr>
        <p:spPr>
          <a:xfrm>
            <a:off x="2360428" y="1796903"/>
            <a:ext cx="4141382" cy="646331"/>
          </a:xfrm>
          <a:prstGeom prst="rect">
            <a:avLst/>
          </a:prstGeom>
          <a:noFill/>
        </p:spPr>
        <p:txBody>
          <a:bodyPr wrap="square" rtlCol="0">
            <a:spAutoFit/>
          </a:bodyPr>
          <a:lstStyle/>
          <a:p>
            <a:r>
              <a:rPr lang="en-GB" sz="3600" b="1" dirty="0"/>
              <a:t>The 90/90/90 rule</a:t>
            </a:r>
            <a:endParaRPr lang="en-GB" sz="3600" dirty="0"/>
          </a:p>
        </p:txBody>
      </p:sp>
      <p:pic>
        <p:nvPicPr>
          <p:cNvPr id="9" name="Picture 8">
            <a:extLst>
              <a:ext uri="{FF2B5EF4-FFF2-40B4-BE49-F238E27FC236}">
                <a16:creationId xmlns:a16="http://schemas.microsoft.com/office/drawing/2014/main" id="{D4461F47-F94E-5042-8227-5A945F832489}"/>
              </a:ext>
            </a:extLst>
          </p:cNvPr>
          <p:cNvPicPr>
            <a:picLocks noChangeAspect="1"/>
          </p:cNvPicPr>
          <p:nvPr/>
        </p:nvPicPr>
        <p:blipFill>
          <a:blip r:embed="rId2"/>
          <a:stretch>
            <a:fillRect/>
          </a:stretch>
        </p:blipFill>
        <p:spPr>
          <a:xfrm>
            <a:off x="748789" y="2737893"/>
            <a:ext cx="5925799" cy="2962900"/>
          </a:xfrm>
          <a:prstGeom prst="rect">
            <a:avLst/>
          </a:prstGeom>
        </p:spPr>
      </p:pic>
      <p:sp>
        <p:nvSpPr>
          <p:cNvPr id="11" name="TextBox 10">
            <a:extLst>
              <a:ext uri="{FF2B5EF4-FFF2-40B4-BE49-F238E27FC236}">
                <a16:creationId xmlns:a16="http://schemas.microsoft.com/office/drawing/2014/main" id="{6067DC31-D9ED-B847-904B-092DC18A0CBC}"/>
              </a:ext>
            </a:extLst>
          </p:cNvPr>
          <p:cNvSpPr txBox="1"/>
          <p:nvPr/>
        </p:nvSpPr>
        <p:spPr>
          <a:xfrm>
            <a:off x="6847367" y="449974"/>
            <a:ext cx="1850065" cy="3693319"/>
          </a:xfrm>
          <a:prstGeom prst="rect">
            <a:avLst/>
          </a:prstGeom>
          <a:noFill/>
        </p:spPr>
        <p:txBody>
          <a:bodyPr wrap="square" rtlCol="0">
            <a:spAutoFit/>
          </a:bodyPr>
          <a:lstStyle/>
          <a:p>
            <a:pPr marL="285750" indent="-285750">
              <a:buFont typeface="Arial" panose="020B0604020202020204" pitchFamily="34" charset="0"/>
              <a:buChar char="•"/>
            </a:pPr>
            <a:r>
              <a:rPr lang="en-GB" dirty="0"/>
              <a:t>Feet flat on the floor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Ankles at 90degrees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Knees at 90 degrees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Hips at 90 degrees</a:t>
            </a:r>
          </a:p>
          <a:p>
            <a:endParaRPr lang="en-GB" dirty="0"/>
          </a:p>
          <a:p>
            <a:endParaRPr lang="en-GB" dirty="0"/>
          </a:p>
        </p:txBody>
      </p:sp>
      <p:sp>
        <p:nvSpPr>
          <p:cNvPr id="12" name="TextBox 11">
            <a:extLst>
              <a:ext uri="{FF2B5EF4-FFF2-40B4-BE49-F238E27FC236}">
                <a16:creationId xmlns:a16="http://schemas.microsoft.com/office/drawing/2014/main" id="{13504E73-4942-4749-AF44-BF1AFA45FE11}"/>
              </a:ext>
            </a:extLst>
          </p:cNvPr>
          <p:cNvSpPr txBox="1"/>
          <p:nvPr/>
        </p:nvSpPr>
        <p:spPr>
          <a:xfrm>
            <a:off x="1180214" y="5867308"/>
            <a:ext cx="7006855" cy="1107996"/>
          </a:xfrm>
          <a:prstGeom prst="rect">
            <a:avLst/>
          </a:prstGeom>
          <a:noFill/>
        </p:spPr>
        <p:txBody>
          <a:bodyPr wrap="square" rtlCol="0">
            <a:spAutoFit/>
          </a:bodyPr>
          <a:lstStyle/>
          <a:p>
            <a:pPr algn="ctr"/>
            <a:r>
              <a:rPr lang="en-GB" dirty="0"/>
              <a:t>‘</a:t>
            </a:r>
            <a:r>
              <a:rPr lang="en-GB" sz="2400" dirty="0"/>
              <a:t>Bottom to the back of the chair, tummy touching the table and 6 feet on the floor</a:t>
            </a:r>
            <a:r>
              <a:rPr lang="en-GB" dirty="0"/>
              <a:t>’ </a:t>
            </a:r>
          </a:p>
          <a:p>
            <a:endParaRPr lang="en-GB" dirty="0"/>
          </a:p>
        </p:txBody>
      </p:sp>
    </p:spTree>
    <p:extLst>
      <p:ext uri="{BB962C8B-B14F-4D97-AF65-F5344CB8AC3E}">
        <p14:creationId xmlns:p14="http://schemas.microsoft.com/office/powerpoint/2010/main" val="3390809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EABCC5-0D38-DA4C-A839-B71CF26814BC}"/>
              </a:ext>
            </a:extLst>
          </p:cNvPr>
          <p:cNvSpPr txBox="1"/>
          <p:nvPr/>
        </p:nvSpPr>
        <p:spPr>
          <a:xfrm>
            <a:off x="184698" y="1403250"/>
            <a:ext cx="3505746" cy="5816977"/>
          </a:xfrm>
          <a:prstGeom prst="rect">
            <a:avLst/>
          </a:prstGeom>
          <a:noFill/>
        </p:spPr>
        <p:txBody>
          <a:bodyPr wrap="square" rtlCol="0">
            <a:spAutoFit/>
          </a:bodyPr>
          <a:lstStyle/>
          <a:p>
            <a:r>
              <a:rPr lang="en-GB" sz="2400" dirty="0"/>
              <a:t>Tweezers</a:t>
            </a:r>
          </a:p>
          <a:p>
            <a:endParaRPr lang="en-GB" sz="2400" dirty="0"/>
          </a:p>
          <a:p>
            <a:r>
              <a:rPr lang="en-GB" sz="2400" dirty="0"/>
              <a:t>Squeezy bottles</a:t>
            </a:r>
          </a:p>
          <a:p>
            <a:endParaRPr lang="en-GB" sz="2400" dirty="0"/>
          </a:p>
          <a:p>
            <a:r>
              <a:rPr lang="en-GB" sz="2400" dirty="0"/>
              <a:t>Pegs</a:t>
            </a:r>
          </a:p>
          <a:p>
            <a:endParaRPr lang="en-GB" sz="2400" dirty="0"/>
          </a:p>
          <a:p>
            <a:r>
              <a:rPr lang="en-GB" sz="2400" dirty="0"/>
              <a:t>Straws and string</a:t>
            </a:r>
          </a:p>
          <a:p>
            <a:endParaRPr lang="en-GB" sz="2400" dirty="0"/>
          </a:p>
          <a:p>
            <a:r>
              <a:rPr lang="en-GB" sz="2400" dirty="0"/>
              <a:t>Paperclips and elastic bands</a:t>
            </a:r>
          </a:p>
          <a:p>
            <a:endParaRPr lang="en-GB" sz="2400" dirty="0"/>
          </a:p>
          <a:p>
            <a:r>
              <a:rPr lang="en-GB" sz="2400" dirty="0"/>
              <a:t>Hair scrunchies</a:t>
            </a:r>
          </a:p>
          <a:p>
            <a:endParaRPr lang="en-GB" sz="2400" dirty="0"/>
          </a:p>
          <a:p>
            <a:r>
              <a:rPr lang="en-GB" sz="2400" dirty="0"/>
              <a:t>Bubble wrap</a:t>
            </a:r>
            <a:endParaRPr lang="en-GB" dirty="0"/>
          </a:p>
          <a:p>
            <a:endParaRPr lang="en-GB" dirty="0">
              <a:effectLst/>
              <a:hlinkClick r:id="rId2"/>
            </a:endParaRPr>
          </a:p>
          <a:p>
            <a:endParaRPr lang="en-GB" dirty="0"/>
          </a:p>
        </p:txBody>
      </p:sp>
      <p:pic>
        <p:nvPicPr>
          <p:cNvPr id="3" name="Picture 2">
            <a:extLst>
              <a:ext uri="{FF2B5EF4-FFF2-40B4-BE49-F238E27FC236}">
                <a16:creationId xmlns:a16="http://schemas.microsoft.com/office/drawing/2014/main" id="{E85DF609-6340-E140-B734-9AE5DFDF05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7358" y="258337"/>
            <a:ext cx="2385768" cy="3578652"/>
          </a:xfrm>
          <a:prstGeom prst="rect">
            <a:avLst/>
          </a:prstGeom>
        </p:spPr>
      </p:pic>
      <p:pic>
        <p:nvPicPr>
          <p:cNvPr id="4" name="Picture 3">
            <a:extLst>
              <a:ext uri="{FF2B5EF4-FFF2-40B4-BE49-F238E27FC236}">
                <a16:creationId xmlns:a16="http://schemas.microsoft.com/office/drawing/2014/main" id="{CB3983E4-D2BA-6640-BBAC-E067250C9BA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93497" y="4183093"/>
            <a:ext cx="3678865" cy="2196685"/>
          </a:xfrm>
          <a:prstGeom prst="rect">
            <a:avLst/>
          </a:prstGeom>
        </p:spPr>
      </p:pic>
      <p:pic>
        <p:nvPicPr>
          <p:cNvPr id="5" name="Picture 4">
            <a:extLst>
              <a:ext uri="{FF2B5EF4-FFF2-40B4-BE49-F238E27FC236}">
                <a16:creationId xmlns:a16="http://schemas.microsoft.com/office/drawing/2014/main" id="{5BAE72AF-8C79-7843-81C3-77DE04B3F24B}"/>
              </a:ext>
            </a:extLst>
          </p:cNvPr>
          <p:cNvPicPr>
            <a:picLocks noChangeAspect="1"/>
          </p:cNvPicPr>
          <p:nvPr/>
        </p:nvPicPr>
        <p:blipFill>
          <a:blip r:embed="rId5"/>
          <a:stretch>
            <a:fillRect/>
          </a:stretch>
        </p:blipFill>
        <p:spPr>
          <a:xfrm>
            <a:off x="3344651" y="683676"/>
            <a:ext cx="2684009" cy="2943084"/>
          </a:xfrm>
          <a:prstGeom prst="rect">
            <a:avLst/>
          </a:prstGeom>
        </p:spPr>
      </p:pic>
      <p:sp>
        <p:nvSpPr>
          <p:cNvPr id="6" name="TextBox 5">
            <a:extLst>
              <a:ext uri="{FF2B5EF4-FFF2-40B4-BE49-F238E27FC236}">
                <a16:creationId xmlns:a16="http://schemas.microsoft.com/office/drawing/2014/main" id="{3603516A-DB5B-9644-B8A8-83AE74FDD4CF}"/>
              </a:ext>
            </a:extLst>
          </p:cNvPr>
          <p:cNvSpPr txBox="1"/>
          <p:nvPr/>
        </p:nvSpPr>
        <p:spPr>
          <a:xfrm>
            <a:off x="184698" y="258337"/>
            <a:ext cx="3902148" cy="584775"/>
          </a:xfrm>
          <a:prstGeom prst="rect">
            <a:avLst/>
          </a:prstGeom>
          <a:solidFill>
            <a:schemeClr val="bg2"/>
          </a:solidFill>
        </p:spPr>
        <p:txBody>
          <a:bodyPr wrap="square" rtlCol="0">
            <a:spAutoFit/>
          </a:bodyPr>
          <a:lstStyle/>
          <a:p>
            <a:r>
              <a:rPr lang="en-GB" sz="3200" dirty="0"/>
              <a:t>Fine Motor Skills</a:t>
            </a:r>
          </a:p>
        </p:txBody>
      </p:sp>
    </p:spTree>
    <p:extLst>
      <p:ext uri="{BB962C8B-B14F-4D97-AF65-F5344CB8AC3E}">
        <p14:creationId xmlns:p14="http://schemas.microsoft.com/office/powerpoint/2010/main" val="3665621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CC1FE5-B319-B44F-910D-A40435A5DB59}"/>
              </a:ext>
            </a:extLst>
          </p:cNvPr>
          <p:cNvSpPr txBox="1"/>
          <p:nvPr/>
        </p:nvSpPr>
        <p:spPr>
          <a:xfrm>
            <a:off x="2105247" y="457200"/>
            <a:ext cx="5528930" cy="584775"/>
          </a:xfrm>
          <a:prstGeom prst="rect">
            <a:avLst/>
          </a:prstGeom>
          <a:noFill/>
        </p:spPr>
        <p:txBody>
          <a:bodyPr wrap="square" rtlCol="0">
            <a:spAutoFit/>
          </a:bodyPr>
          <a:lstStyle/>
          <a:p>
            <a:pPr algn="ctr"/>
            <a:r>
              <a:rPr lang="en-GB" sz="3200" dirty="0"/>
              <a:t>Lines are helpful </a:t>
            </a:r>
          </a:p>
        </p:txBody>
      </p:sp>
      <p:pic>
        <p:nvPicPr>
          <p:cNvPr id="3" name="Picture 2">
            <a:extLst>
              <a:ext uri="{FF2B5EF4-FFF2-40B4-BE49-F238E27FC236}">
                <a16:creationId xmlns:a16="http://schemas.microsoft.com/office/drawing/2014/main" id="{CD674105-E619-CF4F-941D-3532339AB8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277" y="1584250"/>
            <a:ext cx="5004391" cy="3753293"/>
          </a:xfrm>
          <a:prstGeom prst="rect">
            <a:avLst/>
          </a:prstGeom>
        </p:spPr>
      </p:pic>
      <p:sp>
        <p:nvSpPr>
          <p:cNvPr id="4" name="TextBox 3">
            <a:extLst>
              <a:ext uri="{FF2B5EF4-FFF2-40B4-BE49-F238E27FC236}">
                <a16:creationId xmlns:a16="http://schemas.microsoft.com/office/drawing/2014/main" id="{115CCEC4-E384-E140-9AF2-DB9821E599E2}"/>
              </a:ext>
            </a:extLst>
          </p:cNvPr>
          <p:cNvSpPr txBox="1"/>
          <p:nvPr/>
        </p:nvSpPr>
        <p:spPr>
          <a:xfrm>
            <a:off x="6379535" y="1786270"/>
            <a:ext cx="2083981" cy="3785652"/>
          </a:xfrm>
          <a:prstGeom prst="rect">
            <a:avLst/>
          </a:prstGeom>
          <a:noFill/>
        </p:spPr>
        <p:txBody>
          <a:bodyPr wrap="square" rtlCol="0">
            <a:spAutoFit/>
          </a:bodyPr>
          <a:lstStyle/>
          <a:p>
            <a:pPr marL="285750" indent="-285750">
              <a:buFont typeface="Arial" panose="020B0604020202020204" pitchFamily="34" charset="0"/>
              <a:buChar char="•"/>
            </a:pPr>
            <a:r>
              <a:rPr lang="en-GB" sz="2400" dirty="0"/>
              <a:t>Size of the letters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‘Ascenders’ and ‘descenders’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Upper and lower case letters.</a:t>
            </a:r>
          </a:p>
        </p:txBody>
      </p:sp>
      <p:sp>
        <p:nvSpPr>
          <p:cNvPr id="5" name="TextBox 4">
            <a:extLst>
              <a:ext uri="{FF2B5EF4-FFF2-40B4-BE49-F238E27FC236}">
                <a16:creationId xmlns:a16="http://schemas.microsoft.com/office/drawing/2014/main" id="{D775640E-1608-944C-A54B-95B9C0E43540}"/>
              </a:ext>
            </a:extLst>
          </p:cNvPr>
          <p:cNvSpPr txBox="1"/>
          <p:nvPr/>
        </p:nvSpPr>
        <p:spPr>
          <a:xfrm>
            <a:off x="1346176" y="5571922"/>
            <a:ext cx="4008474" cy="923330"/>
          </a:xfrm>
          <a:prstGeom prst="rect">
            <a:avLst/>
          </a:prstGeom>
          <a:solidFill>
            <a:schemeClr val="bg2"/>
          </a:solidFill>
        </p:spPr>
        <p:txBody>
          <a:bodyPr wrap="square" rtlCol="0">
            <a:spAutoFit/>
          </a:bodyPr>
          <a:lstStyle/>
          <a:p>
            <a:r>
              <a:rPr lang="en-GB" dirty="0"/>
              <a:t>‘Clever cat’: body for lower case on the line letters, tail for descenders, head for Upper case and ascenders. </a:t>
            </a:r>
          </a:p>
        </p:txBody>
      </p:sp>
    </p:spTree>
    <p:extLst>
      <p:ext uri="{BB962C8B-B14F-4D97-AF65-F5344CB8AC3E}">
        <p14:creationId xmlns:p14="http://schemas.microsoft.com/office/powerpoint/2010/main" val="3824241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BB4C8D-E742-404F-8F68-E81A808A979A}"/>
              </a:ext>
            </a:extLst>
          </p:cNvPr>
          <p:cNvPicPr>
            <a:picLocks noChangeAspect="1"/>
          </p:cNvPicPr>
          <p:nvPr/>
        </p:nvPicPr>
        <p:blipFill>
          <a:blip r:embed="rId2"/>
          <a:stretch>
            <a:fillRect/>
          </a:stretch>
        </p:blipFill>
        <p:spPr>
          <a:xfrm>
            <a:off x="0" y="276446"/>
            <a:ext cx="9144000" cy="6858000"/>
          </a:xfrm>
          <a:prstGeom prst="rect">
            <a:avLst/>
          </a:prstGeom>
        </p:spPr>
      </p:pic>
      <p:pic>
        <p:nvPicPr>
          <p:cNvPr id="3" name="Picture 2">
            <a:extLst>
              <a:ext uri="{FF2B5EF4-FFF2-40B4-BE49-F238E27FC236}">
                <a16:creationId xmlns:a16="http://schemas.microsoft.com/office/drawing/2014/main" id="{919D7AA3-664F-8642-92B0-8D9345E4D0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390715">
            <a:off x="1231663" y="814103"/>
            <a:ext cx="6628100" cy="5388329"/>
          </a:xfrm>
          <a:prstGeom prst="rect">
            <a:avLst/>
          </a:prstGeom>
        </p:spPr>
      </p:pic>
    </p:spTree>
    <p:extLst>
      <p:ext uri="{BB962C8B-B14F-4D97-AF65-F5344CB8AC3E}">
        <p14:creationId xmlns:p14="http://schemas.microsoft.com/office/powerpoint/2010/main" val="2013448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61C10E-FD3A-D548-AC32-A9DB0AEF9AD6}"/>
              </a:ext>
            </a:extLst>
          </p:cNvPr>
          <p:cNvSpPr txBox="1"/>
          <p:nvPr/>
        </p:nvSpPr>
        <p:spPr>
          <a:xfrm>
            <a:off x="2222204" y="563526"/>
            <a:ext cx="4540102" cy="1323439"/>
          </a:xfrm>
          <a:prstGeom prst="rect">
            <a:avLst/>
          </a:prstGeom>
          <a:noFill/>
        </p:spPr>
        <p:txBody>
          <a:bodyPr wrap="square" rtlCol="0">
            <a:spAutoFit/>
          </a:bodyPr>
          <a:lstStyle/>
          <a:p>
            <a:pPr algn="ctr"/>
            <a:r>
              <a:rPr lang="en-GB" sz="4000" dirty="0"/>
              <a:t>Helping with spelling.</a:t>
            </a:r>
          </a:p>
        </p:txBody>
      </p:sp>
      <p:pic>
        <p:nvPicPr>
          <p:cNvPr id="3" name="Content Placeholder 3" descr="34.jpg">
            <a:extLst>
              <a:ext uri="{FF2B5EF4-FFF2-40B4-BE49-F238E27FC236}">
                <a16:creationId xmlns:a16="http://schemas.microsoft.com/office/drawing/2014/main" id="{919A07F4-888D-1643-AA5C-D02AFC8ACB9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61492" y="2294403"/>
            <a:ext cx="6596904" cy="3618687"/>
          </a:xfrm>
          <a:prstGeom prst="rect">
            <a:avLst/>
          </a:prstGeom>
        </p:spPr>
      </p:pic>
    </p:spTree>
    <p:extLst>
      <p:ext uri="{BB962C8B-B14F-4D97-AF65-F5344CB8AC3E}">
        <p14:creationId xmlns:p14="http://schemas.microsoft.com/office/powerpoint/2010/main" val="1505887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2C9E7D-6808-0045-B541-E60542C9637E}"/>
              </a:ext>
            </a:extLst>
          </p:cNvPr>
          <p:cNvSpPr txBox="1"/>
          <p:nvPr/>
        </p:nvSpPr>
        <p:spPr>
          <a:xfrm>
            <a:off x="350874" y="914400"/>
            <a:ext cx="3668232" cy="3416320"/>
          </a:xfrm>
          <a:prstGeom prst="rect">
            <a:avLst/>
          </a:prstGeom>
          <a:solidFill>
            <a:schemeClr val="bg2"/>
          </a:solidFill>
        </p:spPr>
        <p:txBody>
          <a:bodyPr wrap="square" rtlCol="0">
            <a:spAutoFit/>
          </a:bodyPr>
          <a:lstStyle/>
          <a:p>
            <a:r>
              <a:rPr lang="en-GB" sz="2400" dirty="0"/>
              <a:t>Encourage your children to ‘have a go’ then ask the question </a:t>
            </a:r>
            <a:r>
              <a:rPr lang="en-GB" sz="2400" b="1" dirty="0"/>
              <a:t>“Does it Look right?” </a:t>
            </a:r>
          </a:p>
          <a:p>
            <a:endParaRPr lang="en-GB" dirty="0"/>
          </a:p>
          <a:p>
            <a:r>
              <a:rPr lang="en-US" sz="2800" strike="sngStrike" dirty="0" err="1">
                <a:latin typeface="Chalkduster" panose="03050602040202020205" pitchFamily="66" charset="77"/>
                <a:cs typeface="Marker Felt"/>
              </a:rPr>
              <a:t>speshul</a:t>
            </a:r>
            <a:endParaRPr lang="en-US" sz="2800" strike="sngStrike" dirty="0">
              <a:latin typeface="Chalkduster" panose="03050602040202020205" pitchFamily="66" charset="77"/>
              <a:cs typeface="Marker Felt"/>
            </a:endParaRPr>
          </a:p>
          <a:p>
            <a:r>
              <a:rPr lang="en-US" sz="2800" dirty="0">
                <a:solidFill>
                  <a:srgbClr val="000000"/>
                </a:solidFill>
                <a:latin typeface="Chalkduster" panose="03050602040202020205" pitchFamily="66" charset="77"/>
                <a:cs typeface="Marker Felt"/>
              </a:rPr>
              <a:t>special</a:t>
            </a:r>
          </a:p>
          <a:p>
            <a:r>
              <a:rPr lang="en-US" sz="2800" strike="sngStrike" dirty="0" err="1">
                <a:solidFill>
                  <a:srgbClr val="000000"/>
                </a:solidFill>
                <a:latin typeface="Chalkduster" panose="03050602040202020205" pitchFamily="66" charset="77"/>
                <a:cs typeface="Marker Felt"/>
              </a:rPr>
              <a:t>speshial</a:t>
            </a:r>
            <a:endParaRPr lang="en-US" sz="2800" strike="sngStrike" dirty="0">
              <a:solidFill>
                <a:srgbClr val="000000"/>
              </a:solidFill>
              <a:latin typeface="Chalkduster" panose="03050602040202020205" pitchFamily="66" charset="77"/>
              <a:cs typeface="Marker Felt"/>
            </a:endParaRPr>
          </a:p>
          <a:p>
            <a:endParaRPr lang="en-GB" dirty="0"/>
          </a:p>
        </p:txBody>
      </p:sp>
      <p:sp>
        <p:nvSpPr>
          <p:cNvPr id="5" name="Rounded Rectangle 4">
            <a:extLst>
              <a:ext uri="{FF2B5EF4-FFF2-40B4-BE49-F238E27FC236}">
                <a16:creationId xmlns:a16="http://schemas.microsoft.com/office/drawing/2014/main" id="{7E806A18-69D2-3F4D-B676-95A9E0175A58}"/>
              </a:ext>
            </a:extLst>
          </p:cNvPr>
          <p:cNvSpPr/>
          <p:nvPr/>
        </p:nvSpPr>
        <p:spPr>
          <a:xfrm>
            <a:off x="5018567" y="1222744"/>
            <a:ext cx="3540642" cy="343431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Talk about which parts of a word your child </a:t>
            </a:r>
            <a:r>
              <a:rPr lang="en-GB" b="1" dirty="0">
                <a:solidFill>
                  <a:schemeClr val="tx1"/>
                </a:solidFill>
              </a:rPr>
              <a:t>has spelt correctly</a:t>
            </a:r>
            <a:r>
              <a:rPr lang="en-GB" dirty="0">
                <a:solidFill>
                  <a:schemeClr val="tx1"/>
                </a:solidFill>
              </a:rPr>
              <a:t> and which parts are incorrect. This helps them to focus on the tricky bit and memorise that part (which might always catch them out) </a:t>
            </a:r>
          </a:p>
        </p:txBody>
      </p:sp>
      <p:sp>
        <p:nvSpPr>
          <p:cNvPr id="7" name="TextBox 6">
            <a:extLst>
              <a:ext uri="{FF2B5EF4-FFF2-40B4-BE49-F238E27FC236}">
                <a16:creationId xmlns:a16="http://schemas.microsoft.com/office/drawing/2014/main" id="{F55330F4-3442-DC42-BCEA-767C4098364F}"/>
              </a:ext>
            </a:extLst>
          </p:cNvPr>
          <p:cNvSpPr txBox="1"/>
          <p:nvPr/>
        </p:nvSpPr>
        <p:spPr>
          <a:xfrm>
            <a:off x="606056" y="5326912"/>
            <a:ext cx="7187609" cy="1077218"/>
          </a:xfrm>
          <a:prstGeom prst="rect">
            <a:avLst/>
          </a:prstGeom>
          <a:solidFill>
            <a:schemeClr val="accent2">
              <a:lumMod val="20000"/>
              <a:lumOff val="80000"/>
            </a:schemeClr>
          </a:solidFill>
        </p:spPr>
        <p:txBody>
          <a:bodyPr wrap="square" rtlCol="0">
            <a:spAutoFit/>
          </a:bodyPr>
          <a:lstStyle/>
          <a:p>
            <a:pPr algn="ctr"/>
            <a:r>
              <a:rPr lang="en-GB" sz="3200" dirty="0"/>
              <a:t>“</a:t>
            </a:r>
            <a:r>
              <a:rPr lang="en-GB" sz="3200" b="1" dirty="0">
                <a:solidFill>
                  <a:srgbClr val="FF0000"/>
                </a:solidFill>
              </a:rPr>
              <a:t>Look</a:t>
            </a:r>
            <a:r>
              <a:rPr lang="en-GB" sz="3200" dirty="0"/>
              <a:t> at the word, </a:t>
            </a:r>
            <a:r>
              <a:rPr lang="en-GB" sz="3200" b="1" dirty="0">
                <a:solidFill>
                  <a:srgbClr val="FF0000"/>
                </a:solidFill>
              </a:rPr>
              <a:t>remember it</a:t>
            </a:r>
            <a:r>
              <a:rPr lang="en-GB" sz="3200" dirty="0">
                <a:solidFill>
                  <a:srgbClr val="FF0000"/>
                </a:solidFill>
              </a:rPr>
              <a:t>,</a:t>
            </a:r>
            <a:r>
              <a:rPr lang="en-GB" sz="3200" dirty="0"/>
              <a:t> </a:t>
            </a:r>
            <a:r>
              <a:rPr lang="en-GB" sz="3200" b="1" dirty="0">
                <a:solidFill>
                  <a:srgbClr val="FF0000"/>
                </a:solidFill>
              </a:rPr>
              <a:t>cover</a:t>
            </a:r>
            <a:r>
              <a:rPr lang="en-GB" sz="3200" dirty="0">
                <a:solidFill>
                  <a:srgbClr val="FF0000"/>
                </a:solidFill>
              </a:rPr>
              <a:t>,</a:t>
            </a:r>
            <a:r>
              <a:rPr lang="en-GB" sz="3200" dirty="0"/>
              <a:t> </a:t>
            </a:r>
            <a:r>
              <a:rPr lang="en-GB" sz="3200" b="1" dirty="0">
                <a:solidFill>
                  <a:srgbClr val="FF0000"/>
                </a:solidFill>
              </a:rPr>
              <a:t>write</a:t>
            </a:r>
            <a:r>
              <a:rPr lang="en-GB" sz="3200" dirty="0"/>
              <a:t> then </a:t>
            </a:r>
            <a:r>
              <a:rPr lang="en-GB" sz="3200" b="1" dirty="0">
                <a:solidFill>
                  <a:srgbClr val="FF0000"/>
                </a:solidFill>
              </a:rPr>
              <a:t>check</a:t>
            </a:r>
            <a:r>
              <a:rPr lang="en-GB" sz="3200" dirty="0"/>
              <a:t>”</a:t>
            </a:r>
          </a:p>
        </p:txBody>
      </p:sp>
    </p:spTree>
    <p:extLst>
      <p:ext uri="{BB962C8B-B14F-4D97-AF65-F5344CB8AC3E}">
        <p14:creationId xmlns:p14="http://schemas.microsoft.com/office/powerpoint/2010/main" val="4074041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P90044231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5455" y="2448128"/>
            <a:ext cx="4717914" cy="3145275"/>
          </a:xfrm>
          <a:prstGeom prst="rect">
            <a:avLst/>
          </a:prstGeom>
        </p:spPr>
      </p:pic>
      <p:sp>
        <p:nvSpPr>
          <p:cNvPr id="4" name="Oval 3">
            <a:extLst>
              <a:ext uri="{FF2B5EF4-FFF2-40B4-BE49-F238E27FC236}">
                <a16:creationId xmlns:a16="http://schemas.microsoft.com/office/drawing/2014/main" id="{9098444D-3B10-3540-9A11-365AC6DA636A}"/>
              </a:ext>
            </a:extLst>
          </p:cNvPr>
          <p:cNvSpPr/>
          <p:nvPr/>
        </p:nvSpPr>
        <p:spPr>
          <a:xfrm>
            <a:off x="2015751" y="278252"/>
            <a:ext cx="1896895" cy="17688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What will I write about? </a:t>
            </a:r>
          </a:p>
          <a:p>
            <a:pPr algn="ctr"/>
            <a:r>
              <a:rPr lang="en-GB" dirty="0">
                <a:solidFill>
                  <a:schemeClr val="bg1"/>
                </a:solidFill>
              </a:rPr>
              <a:t>(Ideas)</a:t>
            </a:r>
            <a:endParaRPr lang="en-GB" dirty="0"/>
          </a:p>
        </p:txBody>
      </p:sp>
      <p:sp>
        <p:nvSpPr>
          <p:cNvPr id="12" name="Oval 11">
            <a:extLst>
              <a:ext uri="{FF2B5EF4-FFF2-40B4-BE49-F238E27FC236}">
                <a16:creationId xmlns:a16="http://schemas.microsoft.com/office/drawing/2014/main" id="{FE7339C3-DB89-F945-9381-666DD08141C5}"/>
              </a:ext>
            </a:extLst>
          </p:cNvPr>
          <p:cNvSpPr/>
          <p:nvPr/>
        </p:nvSpPr>
        <p:spPr>
          <a:xfrm>
            <a:off x="4075834" y="77821"/>
            <a:ext cx="1828800" cy="168531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a:p>
            <a:pPr algn="ctr"/>
            <a:r>
              <a:rPr lang="en-GB" dirty="0">
                <a:solidFill>
                  <a:schemeClr val="tx2">
                    <a:lumMod val="75000"/>
                  </a:schemeClr>
                </a:solidFill>
              </a:rPr>
              <a:t>Who am I writing for?  </a:t>
            </a:r>
          </a:p>
          <a:p>
            <a:pPr algn="ctr"/>
            <a:r>
              <a:rPr lang="en-GB" dirty="0">
                <a:solidFill>
                  <a:schemeClr val="tx2">
                    <a:lumMod val="75000"/>
                  </a:schemeClr>
                </a:solidFill>
              </a:rPr>
              <a:t>(audience) </a:t>
            </a:r>
          </a:p>
          <a:p>
            <a:pPr algn="ctr"/>
            <a:endParaRPr lang="en-GB" dirty="0"/>
          </a:p>
        </p:txBody>
      </p:sp>
      <p:sp>
        <p:nvSpPr>
          <p:cNvPr id="13" name="Oval 12">
            <a:extLst>
              <a:ext uri="{FF2B5EF4-FFF2-40B4-BE49-F238E27FC236}">
                <a16:creationId xmlns:a16="http://schemas.microsoft.com/office/drawing/2014/main" id="{EF6F63E8-7889-CA43-908A-5AF9FEDAEEFA}"/>
              </a:ext>
            </a:extLst>
          </p:cNvPr>
          <p:cNvSpPr/>
          <p:nvPr/>
        </p:nvSpPr>
        <p:spPr>
          <a:xfrm>
            <a:off x="6068335" y="278252"/>
            <a:ext cx="1799807" cy="1810763"/>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a:p>
            <a:pPr algn="ctr"/>
            <a:r>
              <a:rPr lang="en-GB" sz="1600" dirty="0">
                <a:solidFill>
                  <a:schemeClr val="tx2">
                    <a:lumMod val="75000"/>
                  </a:schemeClr>
                </a:solidFill>
              </a:rPr>
              <a:t>What’s the order of my writing? </a:t>
            </a:r>
          </a:p>
          <a:p>
            <a:pPr algn="ctr"/>
            <a:r>
              <a:rPr lang="en-GB" sz="1600" dirty="0">
                <a:solidFill>
                  <a:schemeClr val="tx2">
                    <a:lumMod val="75000"/>
                  </a:schemeClr>
                </a:solidFill>
              </a:rPr>
              <a:t>(structure and organisation)</a:t>
            </a:r>
          </a:p>
          <a:p>
            <a:pPr algn="ctr"/>
            <a:endParaRPr lang="en-GB" dirty="0"/>
          </a:p>
        </p:txBody>
      </p:sp>
      <p:sp>
        <p:nvSpPr>
          <p:cNvPr id="14" name="Oval 13">
            <a:extLst>
              <a:ext uri="{FF2B5EF4-FFF2-40B4-BE49-F238E27FC236}">
                <a16:creationId xmlns:a16="http://schemas.microsoft.com/office/drawing/2014/main" id="{F8985182-563D-084D-8401-42609A8D0B31}"/>
              </a:ext>
            </a:extLst>
          </p:cNvPr>
          <p:cNvSpPr/>
          <p:nvPr/>
        </p:nvSpPr>
        <p:spPr>
          <a:xfrm>
            <a:off x="120431" y="3403868"/>
            <a:ext cx="1895320" cy="182312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a:p>
            <a:pPr algn="ctr"/>
            <a:r>
              <a:rPr lang="en-GB" dirty="0">
                <a:solidFill>
                  <a:schemeClr val="tx2">
                    <a:lumMod val="75000"/>
                  </a:schemeClr>
                </a:solidFill>
              </a:rPr>
              <a:t>Which punctuation will I use? </a:t>
            </a:r>
          </a:p>
          <a:p>
            <a:pPr algn="ctr"/>
            <a:endParaRPr lang="en-GB" dirty="0"/>
          </a:p>
        </p:txBody>
      </p:sp>
      <p:sp>
        <p:nvSpPr>
          <p:cNvPr id="15" name="Oval 14">
            <a:extLst>
              <a:ext uri="{FF2B5EF4-FFF2-40B4-BE49-F238E27FC236}">
                <a16:creationId xmlns:a16="http://schemas.microsoft.com/office/drawing/2014/main" id="{A8D8CF72-E8EA-F646-A1F2-D9803026E00C}"/>
              </a:ext>
            </a:extLst>
          </p:cNvPr>
          <p:cNvSpPr/>
          <p:nvPr/>
        </p:nvSpPr>
        <p:spPr>
          <a:xfrm>
            <a:off x="328285" y="1425102"/>
            <a:ext cx="1895320" cy="182312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a:p>
            <a:pPr algn="ctr"/>
            <a:r>
              <a:rPr lang="en-GB" dirty="0">
                <a:solidFill>
                  <a:schemeClr val="tx1"/>
                </a:solidFill>
              </a:rPr>
              <a:t>How do I spell the words I write? </a:t>
            </a:r>
          </a:p>
          <a:p>
            <a:pPr algn="ctr"/>
            <a:endParaRPr lang="en-GB" dirty="0"/>
          </a:p>
        </p:txBody>
      </p:sp>
      <p:sp>
        <p:nvSpPr>
          <p:cNvPr id="16" name="Oval 15">
            <a:extLst>
              <a:ext uri="{FF2B5EF4-FFF2-40B4-BE49-F238E27FC236}">
                <a16:creationId xmlns:a16="http://schemas.microsoft.com/office/drawing/2014/main" id="{2749950A-E7D9-0A41-921A-629A726F035D}"/>
              </a:ext>
            </a:extLst>
          </p:cNvPr>
          <p:cNvSpPr/>
          <p:nvPr/>
        </p:nvSpPr>
        <p:spPr>
          <a:xfrm>
            <a:off x="7246318" y="1963567"/>
            <a:ext cx="1799807" cy="1810763"/>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What kind of  sentences will I build? </a:t>
            </a:r>
          </a:p>
          <a:p>
            <a:pPr algn="ctr"/>
            <a:r>
              <a:rPr lang="en-GB" dirty="0">
                <a:solidFill>
                  <a:schemeClr val="bg1"/>
                </a:solidFill>
              </a:rPr>
              <a:t>(grammar)</a:t>
            </a:r>
          </a:p>
        </p:txBody>
      </p:sp>
      <p:sp>
        <p:nvSpPr>
          <p:cNvPr id="17" name="Oval 16">
            <a:extLst>
              <a:ext uri="{FF2B5EF4-FFF2-40B4-BE49-F238E27FC236}">
                <a16:creationId xmlns:a16="http://schemas.microsoft.com/office/drawing/2014/main" id="{43819A9F-0E17-4645-92D2-F51DB5671988}"/>
              </a:ext>
            </a:extLst>
          </p:cNvPr>
          <p:cNvSpPr/>
          <p:nvPr/>
        </p:nvSpPr>
        <p:spPr>
          <a:xfrm>
            <a:off x="7377830" y="3774330"/>
            <a:ext cx="1828800" cy="1685315"/>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a:p>
            <a:pPr algn="ctr"/>
            <a:r>
              <a:rPr lang="en-GB" dirty="0">
                <a:solidFill>
                  <a:schemeClr val="tx1"/>
                </a:solidFill>
              </a:rPr>
              <a:t>How do I form the letters? </a:t>
            </a:r>
          </a:p>
          <a:p>
            <a:pPr algn="ctr"/>
            <a:endParaRPr lang="en-GB" dirty="0"/>
          </a:p>
        </p:txBody>
      </p:sp>
    </p:spTree>
    <p:extLst>
      <p:ext uri="{BB962C8B-B14F-4D97-AF65-F5344CB8AC3E}">
        <p14:creationId xmlns:p14="http://schemas.microsoft.com/office/powerpoint/2010/main" val="12650079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P spid="15" grpId="0" animBg="1"/>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00625" y="205484"/>
            <a:ext cx="4077121" cy="4155527"/>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93816" y="2160241"/>
            <a:ext cx="3079108" cy="4121641"/>
          </a:xfrm>
          <a:prstGeom prst="rect">
            <a:avLst/>
          </a:prstGeom>
        </p:spPr>
      </p:pic>
      <p:sp>
        <p:nvSpPr>
          <p:cNvPr id="3" name="TextBox 2"/>
          <p:cNvSpPr txBox="1"/>
          <p:nvPr/>
        </p:nvSpPr>
        <p:spPr>
          <a:xfrm>
            <a:off x="5027203" y="205484"/>
            <a:ext cx="3030877" cy="523220"/>
          </a:xfrm>
          <a:prstGeom prst="rect">
            <a:avLst/>
          </a:prstGeom>
          <a:noFill/>
        </p:spPr>
        <p:txBody>
          <a:bodyPr wrap="square" rtlCol="0">
            <a:spAutoFit/>
          </a:bodyPr>
          <a:lstStyle/>
          <a:p>
            <a:r>
              <a:rPr lang="en-US" sz="2800" dirty="0">
                <a:latin typeface="Arial" charset="0"/>
                <a:ea typeface="Arial" charset="0"/>
                <a:cs typeface="Arial" charset="0"/>
              </a:rPr>
              <a:t>Spelling pyramids</a:t>
            </a:r>
          </a:p>
        </p:txBody>
      </p:sp>
      <p:sp>
        <p:nvSpPr>
          <p:cNvPr id="4" name="TextBox 3"/>
          <p:cNvSpPr txBox="1"/>
          <p:nvPr/>
        </p:nvSpPr>
        <p:spPr>
          <a:xfrm>
            <a:off x="1066382" y="4742569"/>
            <a:ext cx="2813096" cy="1969770"/>
          </a:xfrm>
          <a:prstGeom prst="rect">
            <a:avLst/>
          </a:prstGeom>
          <a:solidFill>
            <a:schemeClr val="accent6">
              <a:lumMod val="20000"/>
              <a:lumOff val="80000"/>
            </a:schemeClr>
          </a:solidFill>
        </p:spPr>
        <p:txBody>
          <a:bodyPr wrap="square" rtlCol="0">
            <a:spAutoFit/>
          </a:bodyPr>
          <a:lstStyle/>
          <a:p>
            <a:pPr algn="ctr"/>
            <a:r>
              <a:rPr lang="en-US" sz="2400" dirty="0">
                <a:latin typeface="Arial" charset="0"/>
                <a:ea typeface="Arial" charset="0"/>
                <a:cs typeface="Arial" charset="0"/>
              </a:rPr>
              <a:t>Rainbow writing:</a:t>
            </a:r>
            <a:endParaRPr lang="en-US" dirty="0">
              <a:latin typeface="Arial" charset="0"/>
              <a:ea typeface="Arial" charset="0"/>
              <a:cs typeface="Arial" charset="0"/>
            </a:endParaRPr>
          </a:p>
          <a:p>
            <a:pPr algn="ctr"/>
            <a:r>
              <a:rPr lang="en-US" sz="4000" dirty="0">
                <a:solidFill>
                  <a:srgbClr val="FF0000"/>
                </a:solidFill>
                <a:latin typeface="Arial" charset="0"/>
                <a:ea typeface="Arial" charset="0"/>
                <a:cs typeface="Arial" charset="0"/>
              </a:rPr>
              <a:t>F</a:t>
            </a:r>
            <a:r>
              <a:rPr lang="en-US" sz="4000" dirty="0">
                <a:solidFill>
                  <a:srgbClr val="0070C0"/>
                </a:solidFill>
                <a:latin typeface="Arial" charset="0"/>
                <a:ea typeface="Arial" charset="0"/>
                <a:cs typeface="Arial" charset="0"/>
              </a:rPr>
              <a:t>e</a:t>
            </a:r>
            <a:r>
              <a:rPr lang="en-US" sz="4000" dirty="0">
                <a:solidFill>
                  <a:srgbClr val="00B050"/>
                </a:solidFill>
                <a:latin typeface="Arial" charset="0"/>
                <a:ea typeface="Arial" charset="0"/>
                <a:cs typeface="Arial" charset="0"/>
              </a:rPr>
              <a:t>b</a:t>
            </a:r>
            <a:r>
              <a:rPr lang="en-US" sz="4000" dirty="0">
                <a:solidFill>
                  <a:srgbClr val="0070C0"/>
                </a:solidFill>
                <a:latin typeface="Arial" charset="0"/>
                <a:ea typeface="Arial" charset="0"/>
                <a:cs typeface="Arial" charset="0"/>
              </a:rPr>
              <a:t>r</a:t>
            </a:r>
            <a:r>
              <a:rPr lang="en-US" sz="4000" dirty="0">
                <a:solidFill>
                  <a:srgbClr val="FF0000"/>
                </a:solidFill>
                <a:latin typeface="Arial" charset="0"/>
                <a:ea typeface="Arial" charset="0"/>
                <a:cs typeface="Arial" charset="0"/>
              </a:rPr>
              <a:t>u</a:t>
            </a:r>
            <a:r>
              <a:rPr lang="en-US" sz="4000" dirty="0">
                <a:solidFill>
                  <a:srgbClr val="00B050"/>
                </a:solidFill>
                <a:latin typeface="Arial" charset="0"/>
                <a:ea typeface="Arial" charset="0"/>
                <a:cs typeface="Arial" charset="0"/>
              </a:rPr>
              <a:t>a</a:t>
            </a:r>
            <a:r>
              <a:rPr lang="en-US" sz="4000" dirty="0">
                <a:solidFill>
                  <a:srgbClr val="FF0000"/>
                </a:solidFill>
                <a:latin typeface="Arial" charset="0"/>
                <a:ea typeface="Arial" charset="0"/>
                <a:cs typeface="Arial" charset="0"/>
              </a:rPr>
              <a:t>r</a:t>
            </a:r>
            <a:r>
              <a:rPr lang="en-US" sz="4000" dirty="0">
                <a:solidFill>
                  <a:srgbClr val="0070C0"/>
                </a:solidFill>
                <a:latin typeface="Arial" charset="0"/>
                <a:ea typeface="Arial" charset="0"/>
                <a:cs typeface="Arial" charset="0"/>
              </a:rPr>
              <a:t>y</a:t>
            </a:r>
            <a:endParaRPr lang="en-US" sz="4000" dirty="0">
              <a:latin typeface="Arial" charset="0"/>
              <a:ea typeface="Arial" charset="0"/>
              <a:cs typeface="Arial" charset="0"/>
            </a:endParaRPr>
          </a:p>
          <a:p>
            <a:pPr algn="ctr"/>
            <a:r>
              <a:rPr lang="en-US" sz="4000" dirty="0">
                <a:solidFill>
                  <a:srgbClr val="FF0000"/>
                </a:solidFill>
                <a:latin typeface="Arial" charset="0"/>
                <a:ea typeface="Arial" charset="0"/>
                <a:cs typeface="Arial" charset="0"/>
              </a:rPr>
              <a:t>n</a:t>
            </a:r>
            <a:r>
              <a:rPr lang="en-US" sz="4000" dirty="0">
                <a:solidFill>
                  <a:srgbClr val="0070C0"/>
                </a:solidFill>
                <a:latin typeface="Arial" charset="0"/>
                <a:ea typeface="Arial" charset="0"/>
                <a:cs typeface="Arial" charset="0"/>
              </a:rPr>
              <a:t>a</a:t>
            </a:r>
            <a:r>
              <a:rPr lang="en-US" sz="4000" dirty="0">
                <a:solidFill>
                  <a:srgbClr val="00B050"/>
                </a:solidFill>
                <a:latin typeface="Arial" charset="0"/>
                <a:ea typeface="Arial" charset="0"/>
                <a:cs typeface="Arial" charset="0"/>
              </a:rPr>
              <a:t>u</a:t>
            </a:r>
            <a:r>
              <a:rPr lang="en-US" sz="4000" dirty="0">
                <a:solidFill>
                  <a:srgbClr val="0070C0"/>
                </a:solidFill>
                <a:latin typeface="Arial" charset="0"/>
                <a:ea typeface="Arial" charset="0"/>
                <a:cs typeface="Arial" charset="0"/>
              </a:rPr>
              <a:t>g</a:t>
            </a:r>
            <a:r>
              <a:rPr lang="en-US" sz="4000" dirty="0">
                <a:solidFill>
                  <a:srgbClr val="FF0000"/>
                </a:solidFill>
                <a:latin typeface="Arial" charset="0"/>
                <a:ea typeface="Arial" charset="0"/>
                <a:cs typeface="Arial" charset="0"/>
              </a:rPr>
              <a:t>h</a:t>
            </a:r>
            <a:r>
              <a:rPr lang="en-US" sz="4000" dirty="0">
                <a:solidFill>
                  <a:srgbClr val="00B050"/>
                </a:solidFill>
                <a:latin typeface="Arial" charset="0"/>
                <a:ea typeface="Arial" charset="0"/>
                <a:cs typeface="Arial" charset="0"/>
              </a:rPr>
              <a:t>t</a:t>
            </a:r>
            <a:r>
              <a:rPr lang="en-US" sz="4000" dirty="0">
                <a:solidFill>
                  <a:srgbClr val="FF0000"/>
                </a:solidFill>
                <a:latin typeface="Arial" charset="0"/>
                <a:ea typeface="Arial" charset="0"/>
                <a:cs typeface="Arial" charset="0"/>
              </a:rPr>
              <a:t>y</a:t>
            </a:r>
          </a:p>
          <a:p>
            <a:pPr algn="ctr"/>
            <a:r>
              <a:rPr lang="en-US" dirty="0">
                <a:latin typeface="Arial" charset="0"/>
                <a:ea typeface="Arial" charset="0"/>
                <a:cs typeface="Arial" charset="0"/>
              </a:rPr>
              <a:t> </a:t>
            </a:r>
          </a:p>
        </p:txBody>
      </p:sp>
    </p:spTree>
    <p:extLst>
      <p:ext uri="{BB962C8B-B14F-4D97-AF65-F5344CB8AC3E}">
        <p14:creationId xmlns:p14="http://schemas.microsoft.com/office/powerpoint/2010/main" val="4126171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4BC1E0-817F-474C-AB8C-050A96B38453}"/>
              </a:ext>
            </a:extLst>
          </p:cNvPr>
          <p:cNvPicPr>
            <a:picLocks noChangeAspect="1"/>
          </p:cNvPicPr>
          <p:nvPr/>
        </p:nvPicPr>
        <p:blipFill>
          <a:blip r:embed="rId2"/>
          <a:stretch>
            <a:fillRect/>
          </a:stretch>
        </p:blipFill>
        <p:spPr>
          <a:xfrm>
            <a:off x="746625" y="1202290"/>
            <a:ext cx="3220020" cy="3316472"/>
          </a:xfrm>
          <a:prstGeom prst="rect">
            <a:avLst/>
          </a:prstGeom>
        </p:spPr>
      </p:pic>
      <p:pic>
        <p:nvPicPr>
          <p:cNvPr id="3" name="Picture 2">
            <a:extLst>
              <a:ext uri="{FF2B5EF4-FFF2-40B4-BE49-F238E27FC236}">
                <a16:creationId xmlns:a16="http://schemas.microsoft.com/office/drawing/2014/main" id="{0A7A925A-1724-9F40-ACD4-D43D874D85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23846" y="575263"/>
            <a:ext cx="2973163" cy="2593608"/>
          </a:xfrm>
          <a:prstGeom prst="rect">
            <a:avLst/>
          </a:prstGeom>
        </p:spPr>
      </p:pic>
      <p:sp>
        <p:nvSpPr>
          <p:cNvPr id="4" name="TextBox 3">
            <a:extLst>
              <a:ext uri="{FF2B5EF4-FFF2-40B4-BE49-F238E27FC236}">
                <a16:creationId xmlns:a16="http://schemas.microsoft.com/office/drawing/2014/main" id="{B96D5D2A-526F-D446-BD32-DC93101B5798}"/>
              </a:ext>
            </a:extLst>
          </p:cNvPr>
          <p:cNvSpPr txBox="1"/>
          <p:nvPr/>
        </p:nvSpPr>
        <p:spPr>
          <a:xfrm>
            <a:off x="5486400" y="3530303"/>
            <a:ext cx="2870791" cy="1477328"/>
          </a:xfrm>
          <a:prstGeom prst="rect">
            <a:avLst/>
          </a:prstGeom>
          <a:noFill/>
        </p:spPr>
        <p:txBody>
          <a:bodyPr wrap="square" rtlCol="0">
            <a:spAutoFit/>
          </a:bodyPr>
          <a:lstStyle/>
          <a:p>
            <a:r>
              <a:rPr lang="en-GB" dirty="0"/>
              <a:t>Devise cartoons and pictures to remember the spelling of homophones. (words that sound the same but are spelt differently) </a:t>
            </a:r>
          </a:p>
        </p:txBody>
      </p:sp>
    </p:spTree>
    <p:extLst>
      <p:ext uri="{BB962C8B-B14F-4D97-AF65-F5344CB8AC3E}">
        <p14:creationId xmlns:p14="http://schemas.microsoft.com/office/powerpoint/2010/main" val="3445584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B622A5-BF00-3F4B-B97C-857F412785C8}"/>
              </a:ext>
            </a:extLst>
          </p:cNvPr>
          <p:cNvSpPr txBox="1"/>
          <p:nvPr/>
        </p:nvSpPr>
        <p:spPr>
          <a:xfrm rot="21262022">
            <a:off x="394889" y="326892"/>
            <a:ext cx="2995412" cy="6278642"/>
          </a:xfrm>
          <a:prstGeom prst="rect">
            <a:avLst/>
          </a:prstGeom>
          <a:solidFill>
            <a:schemeClr val="bg1">
              <a:lumMod val="75000"/>
            </a:schemeClr>
          </a:solidFill>
        </p:spPr>
        <p:txBody>
          <a:bodyPr wrap="square" rtlCol="0">
            <a:spAutoFit/>
          </a:bodyPr>
          <a:lstStyle/>
          <a:p>
            <a:pPr algn="ctr"/>
            <a:r>
              <a:rPr lang="en-US" sz="3200" dirty="0">
                <a:latin typeface="Marker Felt"/>
                <a:cs typeface="Marker Felt"/>
              </a:rPr>
              <a:t>stay</a:t>
            </a:r>
          </a:p>
          <a:p>
            <a:pPr algn="ctr"/>
            <a:r>
              <a:rPr lang="en-US" sz="3200" dirty="0">
                <a:latin typeface="Marker Felt"/>
                <a:cs typeface="Marker Felt"/>
              </a:rPr>
              <a:t>plate</a:t>
            </a:r>
          </a:p>
          <a:p>
            <a:pPr algn="ctr"/>
            <a:r>
              <a:rPr lang="en-US" sz="3200" dirty="0">
                <a:latin typeface="Marker Felt"/>
                <a:cs typeface="Marker Felt"/>
              </a:rPr>
              <a:t>train</a:t>
            </a:r>
          </a:p>
          <a:p>
            <a:pPr algn="ctr"/>
            <a:r>
              <a:rPr lang="en-US" sz="3200" dirty="0">
                <a:latin typeface="Marker Felt"/>
                <a:cs typeface="Marker Felt"/>
              </a:rPr>
              <a:t>hay</a:t>
            </a:r>
          </a:p>
          <a:p>
            <a:pPr algn="ctr"/>
            <a:r>
              <a:rPr lang="en-US" sz="3200" dirty="0">
                <a:latin typeface="Marker Felt"/>
                <a:cs typeface="Marker Felt"/>
              </a:rPr>
              <a:t>eight</a:t>
            </a:r>
          </a:p>
          <a:p>
            <a:pPr algn="ctr"/>
            <a:r>
              <a:rPr lang="en-US" sz="3200" dirty="0">
                <a:latin typeface="Marker Felt"/>
                <a:cs typeface="Marker Felt"/>
              </a:rPr>
              <a:t>state</a:t>
            </a:r>
          </a:p>
          <a:p>
            <a:pPr algn="ctr"/>
            <a:r>
              <a:rPr lang="en-US" sz="3200" dirty="0">
                <a:latin typeface="Marker Felt"/>
                <a:cs typeface="Marker Felt"/>
              </a:rPr>
              <a:t>main</a:t>
            </a:r>
          </a:p>
          <a:p>
            <a:pPr algn="ctr"/>
            <a:r>
              <a:rPr lang="en-US" sz="3200" dirty="0">
                <a:latin typeface="Marker Felt"/>
                <a:cs typeface="Marker Felt"/>
              </a:rPr>
              <a:t>trail</a:t>
            </a:r>
          </a:p>
          <a:p>
            <a:pPr algn="ctr"/>
            <a:r>
              <a:rPr lang="en-US" sz="3200" dirty="0">
                <a:latin typeface="Marker Felt"/>
                <a:cs typeface="Marker Felt"/>
              </a:rPr>
              <a:t>clay</a:t>
            </a:r>
          </a:p>
          <a:p>
            <a:pPr algn="ctr"/>
            <a:r>
              <a:rPr lang="en-US" sz="3200" dirty="0">
                <a:latin typeface="Marker Felt"/>
                <a:cs typeface="Marker Felt"/>
              </a:rPr>
              <a:t>today</a:t>
            </a:r>
          </a:p>
          <a:p>
            <a:pPr algn="ctr"/>
            <a:r>
              <a:rPr lang="en-US" sz="3200" dirty="0">
                <a:latin typeface="Marker Felt"/>
                <a:cs typeface="Marker Felt"/>
              </a:rPr>
              <a:t>steak</a:t>
            </a:r>
          </a:p>
          <a:p>
            <a:pPr algn="ctr"/>
            <a:r>
              <a:rPr lang="en-US" sz="3200" dirty="0">
                <a:latin typeface="Marker Felt"/>
                <a:cs typeface="Marker Felt"/>
              </a:rPr>
              <a:t>break </a:t>
            </a:r>
          </a:p>
          <a:p>
            <a:pPr algn="ctr"/>
            <a:endParaRPr lang="en-US" dirty="0">
              <a:latin typeface="Marker Felt"/>
              <a:cs typeface="Marker Felt"/>
            </a:endParaRPr>
          </a:p>
        </p:txBody>
      </p:sp>
      <p:sp>
        <p:nvSpPr>
          <p:cNvPr id="3" name="TextBox 2">
            <a:extLst>
              <a:ext uri="{FF2B5EF4-FFF2-40B4-BE49-F238E27FC236}">
                <a16:creationId xmlns:a16="http://schemas.microsoft.com/office/drawing/2014/main" id="{445B92A3-F55D-DD42-8E25-5479E996ECC3}"/>
              </a:ext>
            </a:extLst>
          </p:cNvPr>
          <p:cNvSpPr txBox="1"/>
          <p:nvPr/>
        </p:nvSpPr>
        <p:spPr>
          <a:xfrm>
            <a:off x="1892595" y="404037"/>
            <a:ext cx="5635256" cy="584775"/>
          </a:xfrm>
          <a:prstGeom prst="rect">
            <a:avLst/>
          </a:prstGeom>
          <a:noFill/>
        </p:spPr>
        <p:txBody>
          <a:bodyPr wrap="square" rtlCol="0">
            <a:spAutoFit/>
          </a:bodyPr>
          <a:lstStyle/>
          <a:p>
            <a:pPr algn="ctr"/>
            <a:r>
              <a:rPr lang="en-GB" sz="3200" dirty="0"/>
              <a:t>Get competitive ! </a:t>
            </a:r>
          </a:p>
        </p:txBody>
      </p:sp>
      <p:sp>
        <p:nvSpPr>
          <p:cNvPr id="4" name="Rounded Rectangle 3">
            <a:extLst>
              <a:ext uri="{FF2B5EF4-FFF2-40B4-BE49-F238E27FC236}">
                <a16:creationId xmlns:a16="http://schemas.microsoft.com/office/drawing/2014/main" id="{B2F9D35D-6EA9-D049-93AC-29DB8883A812}"/>
              </a:ext>
            </a:extLst>
          </p:cNvPr>
          <p:cNvSpPr/>
          <p:nvPr/>
        </p:nvSpPr>
        <p:spPr>
          <a:xfrm>
            <a:off x="4040372" y="1360968"/>
            <a:ext cx="2966484" cy="2286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How many words can we write in a minute that all have the  /ae/ phoneme?</a:t>
            </a:r>
          </a:p>
        </p:txBody>
      </p:sp>
      <p:sp>
        <p:nvSpPr>
          <p:cNvPr id="7" name="Rounded Rectangle 6">
            <a:extLst>
              <a:ext uri="{FF2B5EF4-FFF2-40B4-BE49-F238E27FC236}">
                <a16:creationId xmlns:a16="http://schemas.microsoft.com/office/drawing/2014/main" id="{DA8D9648-319D-D44B-9586-63CCDF7C4025}"/>
              </a:ext>
            </a:extLst>
          </p:cNvPr>
          <p:cNvSpPr/>
          <p:nvPr/>
        </p:nvSpPr>
        <p:spPr>
          <a:xfrm>
            <a:off x="5277292" y="4019124"/>
            <a:ext cx="2966484" cy="2286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How many words can we write in a minute that have the prefix dis? </a:t>
            </a:r>
          </a:p>
        </p:txBody>
      </p:sp>
    </p:spTree>
    <p:extLst>
      <p:ext uri="{BB962C8B-B14F-4D97-AF65-F5344CB8AC3E}">
        <p14:creationId xmlns:p14="http://schemas.microsoft.com/office/powerpoint/2010/main" val="1325107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190E62-D6D2-CA4B-B275-87BADF2C7D89}"/>
              </a:ext>
            </a:extLst>
          </p:cNvPr>
          <p:cNvPicPr>
            <a:picLocks noChangeAspect="1"/>
          </p:cNvPicPr>
          <p:nvPr/>
        </p:nvPicPr>
        <p:blipFill>
          <a:blip r:embed="rId2"/>
          <a:stretch>
            <a:fillRect/>
          </a:stretch>
        </p:blipFill>
        <p:spPr>
          <a:xfrm>
            <a:off x="513444" y="416351"/>
            <a:ext cx="2911640" cy="2911640"/>
          </a:xfrm>
          <a:prstGeom prst="rect">
            <a:avLst/>
          </a:prstGeom>
        </p:spPr>
      </p:pic>
      <p:sp>
        <p:nvSpPr>
          <p:cNvPr id="3" name="TextBox 2">
            <a:extLst>
              <a:ext uri="{FF2B5EF4-FFF2-40B4-BE49-F238E27FC236}">
                <a16:creationId xmlns:a16="http://schemas.microsoft.com/office/drawing/2014/main" id="{1D9186F3-36D0-5E4C-B94A-54BD0F30054F}"/>
              </a:ext>
            </a:extLst>
          </p:cNvPr>
          <p:cNvSpPr txBox="1"/>
          <p:nvPr/>
        </p:nvSpPr>
        <p:spPr>
          <a:xfrm>
            <a:off x="4093535" y="4210493"/>
            <a:ext cx="4476307" cy="1477328"/>
          </a:xfrm>
          <a:prstGeom prst="rect">
            <a:avLst/>
          </a:prstGeom>
          <a:noFill/>
        </p:spPr>
        <p:txBody>
          <a:bodyPr wrap="square" rtlCol="0">
            <a:spAutoFit/>
          </a:bodyPr>
          <a:lstStyle/>
          <a:p>
            <a:r>
              <a:rPr lang="en-GB" dirty="0"/>
              <a:t>Word search creator</a:t>
            </a:r>
          </a:p>
          <a:p>
            <a:endParaRPr lang="en-GB" dirty="0"/>
          </a:p>
          <a:p>
            <a:r>
              <a:rPr lang="en-GB" dirty="0"/>
              <a:t> </a:t>
            </a:r>
            <a:r>
              <a:rPr lang="en-GB" u="sng" dirty="0">
                <a:hlinkClick r:id="rId3"/>
              </a:rPr>
              <a:t>http://puzzlemaker.discoveryeducation.com/WordSearchSetupForm.asp</a:t>
            </a:r>
            <a:endParaRPr lang="en-GB" dirty="0"/>
          </a:p>
          <a:p>
            <a:endParaRPr lang="en-GB" dirty="0"/>
          </a:p>
        </p:txBody>
      </p:sp>
      <p:pic>
        <p:nvPicPr>
          <p:cNvPr id="4" name="Picture 3">
            <a:extLst>
              <a:ext uri="{FF2B5EF4-FFF2-40B4-BE49-F238E27FC236}">
                <a16:creationId xmlns:a16="http://schemas.microsoft.com/office/drawing/2014/main" id="{3437C3EC-7CEE-FE4F-937F-F6E0E06A29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15392" y="363188"/>
            <a:ext cx="2525650" cy="3367533"/>
          </a:xfrm>
          <a:prstGeom prst="rect">
            <a:avLst/>
          </a:prstGeom>
        </p:spPr>
      </p:pic>
      <p:sp>
        <p:nvSpPr>
          <p:cNvPr id="5" name="TextBox 4">
            <a:extLst>
              <a:ext uri="{FF2B5EF4-FFF2-40B4-BE49-F238E27FC236}">
                <a16:creationId xmlns:a16="http://schemas.microsoft.com/office/drawing/2014/main" id="{61A749BE-72A1-A44A-A41E-502173CDD1DA}"/>
              </a:ext>
            </a:extLst>
          </p:cNvPr>
          <p:cNvSpPr txBox="1"/>
          <p:nvPr/>
        </p:nvSpPr>
        <p:spPr>
          <a:xfrm>
            <a:off x="318977" y="3730721"/>
            <a:ext cx="3306725" cy="1200329"/>
          </a:xfrm>
          <a:prstGeom prst="rect">
            <a:avLst/>
          </a:prstGeom>
          <a:solidFill>
            <a:srgbClr val="FFFF00"/>
          </a:solidFill>
        </p:spPr>
        <p:txBody>
          <a:bodyPr wrap="square" rtlCol="0">
            <a:spAutoFit/>
          </a:bodyPr>
          <a:lstStyle/>
          <a:p>
            <a:pPr algn="ctr"/>
            <a:r>
              <a:rPr lang="en-GB" sz="2400" dirty="0"/>
              <a:t>Crosswords, word searches and games will all support spelling</a:t>
            </a:r>
            <a:r>
              <a:rPr lang="en-GB" dirty="0"/>
              <a:t>. </a:t>
            </a:r>
          </a:p>
        </p:txBody>
      </p:sp>
      <p:sp>
        <p:nvSpPr>
          <p:cNvPr id="6" name="TextBox 5">
            <a:extLst>
              <a:ext uri="{FF2B5EF4-FFF2-40B4-BE49-F238E27FC236}">
                <a16:creationId xmlns:a16="http://schemas.microsoft.com/office/drawing/2014/main" id="{5BCD92A6-D53F-B048-8BB5-B7C315DA4734}"/>
              </a:ext>
            </a:extLst>
          </p:cNvPr>
          <p:cNvSpPr txBox="1"/>
          <p:nvPr/>
        </p:nvSpPr>
        <p:spPr>
          <a:xfrm>
            <a:off x="513444" y="5922335"/>
            <a:ext cx="8056398" cy="830997"/>
          </a:xfrm>
          <a:prstGeom prst="rect">
            <a:avLst/>
          </a:prstGeom>
          <a:noFill/>
        </p:spPr>
        <p:txBody>
          <a:bodyPr wrap="square" rtlCol="0">
            <a:spAutoFit/>
          </a:bodyPr>
          <a:lstStyle/>
          <a:p>
            <a:pPr algn="ctr"/>
            <a:r>
              <a:rPr lang="en-GB" sz="2400" dirty="0"/>
              <a:t>Remember: whenever we’re thinking about spelling, we use Letter Names</a:t>
            </a:r>
          </a:p>
        </p:txBody>
      </p:sp>
    </p:spTree>
    <p:extLst>
      <p:ext uri="{BB962C8B-B14F-4D97-AF65-F5344CB8AC3E}">
        <p14:creationId xmlns:p14="http://schemas.microsoft.com/office/powerpoint/2010/main" val="1665966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C00C1A-A9E4-3046-A0C9-25EEC7004FFD}"/>
              </a:ext>
            </a:extLst>
          </p:cNvPr>
          <p:cNvSpPr txBox="1"/>
          <p:nvPr/>
        </p:nvSpPr>
        <p:spPr>
          <a:xfrm>
            <a:off x="2179674" y="414670"/>
            <a:ext cx="5241852" cy="769441"/>
          </a:xfrm>
          <a:prstGeom prst="rect">
            <a:avLst/>
          </a:prstGeom>
          <a:noFill/>
        </p:spPr>
        <p:txBody>
          <a:bodyPr wrap="square" rtlCol="0">
            <a:spAutoFit/>
          </a:bodyPr>
          <a:lstStyle/>
          <a:p>
            <a:pPr algn="ctr"/>
            <a:r>
              <a:rPr lang="en-GB" sz="4400" dirty="0"/>
              <a:t>Encouraging writing:</a:t>
            </a:r>
          </a:p>
        </p:txBody>
      </p:sp>
      <p:pic>
        <p:nvPicPr>
          <p:cNvPr id="5" name="Picture 4">
            <a:extLst>
              <a:ext uri="{FF2B5EF4-FFF2-40B4-BE49-F238E27FC236}">
                <a16:creationId xmlns:a16="http://schemas.microsoft.com/office/drawing/2014/main" id="{7C054567-26B5-0549-9585-8FCD674E6A40}"/>
              </a:ext>
            </a:extLst>
          </p:cNvPr>
          <p:cNvPicPr>
            <a:picLocks noChangeAspect="1"/>
          </p:cNvPicPr>
          <p:nvPr/>
        </p:nvPicPr>
        <p:blipFill>
          <a:blip r:embed="rId2"/>
          <a:stretch>
            <a:fillRect/>
          </a:stretch>
        </p:blipFill>
        <p:spPr>
          <a:xfrm rot="21041798">
            <a:off x="509326" y="1361627"/>
            <a:ext cx="2463800" cy="3289300"/>
          </a:xfrm>
          <a:prstGeom prst="rect">
            <a:avLst/>
          </a:prstGeom>
        </p:spPr>
      </p:pic>
      <p:pic>
        <p:nvPicPr>
          <p:cNvPr id="6" name="Picture 5">
            <a:extLst>
              <a:ext uri="{FF2B5EF4-FFF2-40B4-BE49-F238E27FC236}">
                <a16:creationId xmlns:a16="http://schemas.microsoft.com/office/drawing/2014/main" id="{01D340FE-BEC3-BF41-84A6-A80CBC7EE4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960885">
            <a:off x="2429541" y="1277689"/>
            <a:ext cx="2927042" cy="4784987"/>
          </a:xfrm>
          <a:prstGeom prst="rect">
            <a:avLst/>
          </a:prstGeom>
        </p:spPr>
      </p:pic>
      <p:pic>
        <p:nvPicPr>
          <p:cNvPr id="7" name="Picture 6">
            <a:extLst>
              <a:ext uri="{FF2B5EF4-FFF2-40B4-BE49-F238E27FC236}">
                <a16:creationId xmlns:a16="http://schemas.microsoft.com/office/drawing/2014/main" id="{99F39571-FB0A-6046-8B01-592A7B1B73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2498" y="1658679"/>
            <a:ext cx="3931583" cy="2595608"/>
          </a:xfrm>
          <a:prstGeom prst="rect">
            <a:avLst/>
          </a:prstGeom>
        </p:spPr>
      </p:pic>
      <p:pic>
        <p:nvPicPr>
          <p:cNvPr id="8" name="Picture 7">
            <a:extLst>
              <a:ext uri="{FF2B5EF4-FFF2-40B4-BE49-F238E27FC236}">
                <a16:creationId xmlns:a16="http://schemas.microsoft.com/office/drawing/2014/main" id="{6088DC73-1413-594B-AFA1-81BA8A76DB53}"/>
              </a:ext>
            </a:extLst>
          </p:cNvPr>
          <p:cNvPicPr>
            <a:picLocks noChangeAspect="1"/>
          </p:cNvPicPr>
          <p:nvPr/>
        </p:nvPicPr>
        <p:blipFill>
          <a:blip r:embed="rId5"/>
          <a:stretch>
            <a:fillRect/>
          </a:stretch>
        </p:blipFill>
        <p:spPr>
          <a:xfrm>
            <a:off x="5874778" y="4266577"/>
            <a:ext cx="2206562" cy="2196755"/>
          </a:xfrm>
          <a:prstGeom prst="rect">
            <a:avLst/>
          </a:prstGeom>
        </p:spPr>
      </p:pic>
      <p:sp>
        <p:nvSpPr>
          <p:cNvPr id="9" name="TextBox 8">
            <a:extLst>
              <a:ext uri="{FF2B5EF4-FFF2-40B4-BE49-F238E27FC236}">
                <a16:creationId xmlns:a16="http://schemas.microsoft.com/office/drawing/2014/main" id="{8E66A5D0-6474-1442-8766-2CCC29CEA904}"/>
              </a:ext>
            </a:extLst>
          </p:cNvPr>
          <p:cNvSpPr txBox="1"/>
          <p:nvPr/>
        </p:nvSpPr>
        <p:spPr>
          <a:xfrm>
            <a:off x="161322" y="5635256"/>
            <a:ext cx="4572845" cy="1077218"/>
          </a:xfrm>
          <a:prstGeom prst="rect">
            <a:avLst/>
          </a:prstGeom>
          <a:noFill/>
        </p:spPr>
        <p:txBody>
          <a:bodyPr wrap="square" rtlCol="0">
            <a:spAutoFit/>
          </a:bodyPr>
          <a:lstStyle/>
          <a:p>
            <a:r>
              <a:rPr lang="en-GB" sz="3200" dirty="0"/>
              <a:t>Be positive: be encouraging</a:t>
            </a:r>
          </a:p>
        </p:txBody>
      </p:sp>
    </p:spTree>
    <p:extLst>
      <p:ext uri="{BB962C8B-B14F-4D97-AF65-F5344CB8AC3E}">
        <p14:creationId xmlns:p14="http://schemas.microsoft.com/office/powerpoint/2010/main" val="2448257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28B771-A2BE-B14C-98BB-5F2C2B4831B8}"/>
              </a:ext>
            </a:extLst>
          </p:cNvPr>
          <p:cNvPicPr>
            <a:picLocks noChangeAspect="1"/>
          </p:cNvPicPr>
          <p:nvPr/>
        </p:nvPicPr>
        <p:blipFill>
          <a:blip r:embed="rId2"/>
          <a:stretch>
            <a:fillRect/>
          </a:stretch>
        </p:blipFill>
        <p:spPr>
          <a:xfrm>
            <a:off x="0" y="-249169"/>
            <a:ext cx="4807252" cy="3199008"/>
          </a:xfrm>
          <a:prstGeom prst="rect">
            <a:avLst/>
          </a:prstGeom>
        </p:spPr>
      </p:pic>
      <p:pic>
        <p:nvPicPr>
          <p:cNvPr id="3" name="Picture 2">
            <a:extLst>
              <a:ext uri="{FF2B5EF4-FFF2-40B4-BE49-F238E27FC236}">
                <a16:creationId xmlns:a16="http://schemas.microsoft.com/office/drawing/2014/main" id="{A5A69C4E-6666-5845-9CCA-3777F20F7028}"/>
              </a:ext>
            </a:extLst>
          </p:cNvPr>
          <p:cNvPicPr>
            <a:picLocks noChangeAspect="1"/>
          </p:cNvPicPr>
          <p:nvPr/>
        </p:nvPicPr>
        <p:blipFill>
          <a:blip r:embed="rId3"/>
          <a:stretch>
            <a:fillRect/>
          </a:stretch>
        </p:blipFill>
        <p:spPr>
          <a:xfrm>
            <a:off x="4589349" y="1350335"/>
            <a:ext cx="4044288" cy="3867596"/>
          </a:xfrm>
          <a:prstGeom prst="rect">
            <a:avLst/>
          </a:prstGeom>
        </p:spPr>
      </p:pic>
      <p:pic>
        <p:nvPicPr>
          <p:cNvPr id="4" name="Picture 3">
            <a:extLst>
              <a:ext uri="{FF2B5EF4-FFF2-40B4-BE49-F238E27FC236}">
                <a16:creationId xmlns:a16="http://schemas.microsoft.com/office/drawing/2014/main" id="{720EE95B-5A90-9D4F-AAF6-573B339BA6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5691" y="2949839"/>
            <a:ext cx="4175869" cy="3131902"/>
          </a:xfrm>
          <a:prstGeom prst="rect">
            <a:avLst/>
          </a:prstGeom>
        </p:spPr>
      </p:pic>
      <p:sp>
        <p:nvSpPr>
          <p:cNvPr id="5" name="TextBox 4">
            <a:extLst>
              <a:ext uri="{FF2B5EF4-FFF2-40B4-BE49-F238E27FC236}">
                <a16:creationId xmlns:a16="http://schemas.microsoft.com/office/drawing/2014/main" id="{97B2C9D4-5E62-0243-B63F-0FCC065FE280}"/>
              </a:ext>
            </a:extLst>
          </p:cNvPr>
          <p:cNvSpPr txBox="1"/>
          <p:nvPr/>
        </p:nvSpPr>
        <p:spPr>
          <a:xfrm>
            <a:off x="4784651" y="214044"/>
            <a:ext cx="3742661" cy="954107"/>
          </a:xfrm>
          <a:prstGeom prst="rect">
            <a:avLst/>
          </a:prstGeom>
          <a:noFill/>
        </p:spPr>
        <p:txBody>
          <a:bodyPr wrap="square" rtlCol="0">
            <a:spAutoFit/>
          </a:bodyPr>
          <a:lstStyle/>
          <a:p>
            <a:pPr algn="ctr"/>
            <a:r>
              <a:rPr lang="en-GB" sz="2800" dirty="0"/>
              <a:t>Interesting things to write in</a:t>
            </a:r>
          </a:p>
        </p:txBody>
      </p:sp>
    </p:spTree>
    <p:extLst>
      <p:ext uri="{BB962C8B-B14F-4D97-AF65-F5344CB8AC3E}">
        <p14:creationId xmlns:p14="http://schemas.microsoft.com/office/powerpoint/2010/main" val="2433978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1C1596-F22A-BD40-8FFE-EE21EA117421}"/>
              </a:ext>
            </a:extLst>
          </p:cNvPr>
          <p:cNvSpPr txBox="1"/>
          <p:nvPr/>
        </p:nvSpPr>
        <p:spPr>
          <a:xfrm>
            <a:off x="4784651" y="214044"/>
            <a:ext cx="3742661" cy="954107"/>
          </a:xfrm>
          <a:prstGeom prst="rect">
            <a:avLst/>
          </a:prstGeom>
          <a:noFill/>
        </p:spPr>
        <p:txBody>
          <a:bodyPr wrap="square" rtlCol="0">
            <a:spAutoFit/>
          </a:bodyPr>
          <a:lstStyle/>
          <a:p>
            <a:pPr algn="ctr"/>
            <a:r>
              <a:rPr lang="en-GB" sz="2800" dirty="0"/>
              <a:t>Interesting things to write with</a:t>
            </a:r>
          </a:p>
        </p:txBody>
      </p:sp>
      <p:pic>
        <p:nvPicPr>
          <p:cNvPr id="6" name="Picture 5">
            <a:extLst>
              <a:ext uri="{FF2B5EF4-FFF2-40B4-BE49-F238E27FC236}">
                <a16:creationId xmlns:a16="http://schemas.microsoft.com/office/drawing/2014/main" id="{4D42404D-B0A5-EB48-9781-857537DB1524}"/>
              </a:ext>
            </a:extLst>
          </p:cNvPr>
          <p:cNvPicPr>
            <a:picLocks noChangeAspect="1"/>
          </p:cNvPicPr>
          <p:nvPr/>
        </p:nvPicPr>
        <p:blipFill>
          <a:blip r:embed="rId2"/>
          <a:stretch>
            <a:fillRect/>
          </a:stretch>
        </p:blipFill>
        <p:spPr>
          <a:xfrm>
            <a:off x="703074" y="5168900"/>
            <a:ext cx="4800600" cy="1689100"/>
          </a:xfrm>
          <a:prstGeom prst="rect">
            <a:avLst/>
          </a:prstGeom>
        </p:spPr>
      </p:pic>
      <p:pic>
        <p:nvPicPr>
          <p:cNvPr id="7" name="Picture 6">
            <a:extLst>
              <a:ext uri="{FF2B5EF4-FFF2-40B4-BE49-F238E27FC236}">
                <a16:creationId xmlns:a16="http://schemas.microsoft.com/office/drawing/2014/main" id="{38C8897B-8718-DC4B-BEB1-818A387D7BB3}"/>
              </a:ext>
            </a:extLst>
          </p:cNvPr>
          <p:cNvPicPr>
            <a:picLocks noChangeAspect="1"/>
          </p:cNvPicPr>
          <p:nvPr/>
        </p:nvPicPr>
        <p:blipFill>
          <a:blip r:embed="rId3"/>
          <a:stretch>
            <a:fillRect/>
          </a:stretch>
        </p:blipFill>
        <p:spPr>
          <a:xfrm>
            <a:off x="4111300" y="1554095"/>
            <a:ext cx="2882900" cy="2819400"/>
          </a:xfrm>
          <a:prstGeom prst="rect">
            <a:avLst/>
          </a:prstGeom>
        </p:spPr>
      </p:pic>
      <p:pic>
        <p:nvPicPr>
          <p:cNvPr id="5" name="Picture 4">
            <a:extLst>
              <a:ext uri="{FF2B5EF4-FFF2-40B4-BE49-F238E27FC236}">
                <a16:creationId xmlns:a16="http://schemas.microsoft.com/office/drawing/2014/main" id="{67B56D1D-CE4E-4D41-BBDD-FBC9A2CE1CA6}"/>
              </a:ext>
            </a:extLst>
          </p:cNvPr>
          <p:cNvPicPr>
            <a:picLocks noChangeAspect="1"/>
          </p:cNvPicPr>
          <p:nvPr/>
        </p:nvPicPr>
        <p:blipFill>
          <a:blip r:embed="rId4"/>
          <a:stretch>
            <a:fillRect/>
          </a:stretch>
        </p:blipFill>
        <p:spPr>
          <a:xfrm>
            <a:off x="6136009" y="3623647"/>
            <a:ext cx="2857500" cy="2857500"/>
          </a:xfrm>
          <a:prstGeom prst="rect">
            <a:avLst/>
          </a:prstGeom>
        </p:spPr>
      </p:pic>
      <p:pic>
        <p:nvPicPr>
          <p:cNvPr id="8" name="Picture 7">
            <a:extLst>
              <a:ext uri="{FF2B5EF4-FFF2-40B4-BE49-F238E27FC236}">
                <a16:creationId xmlns:a16="http://schemas.microsoft.com/office/drawing/2014/main" id="{3FC28A22-FA50-B74C-8E26-FE1D718103BC}"/>
              </a:ext>
            </a:extLst>
          </p:cNvPr>
          <p:cNvPicPr>
            <a:picLocks noChangeAspect="1"/>
          </p:cNvPicPr>
          <p:nvPr/>
        </p:nvPicPr>
        <p:blipFill>
          <a:blip r:embed="rId5"/>
          <a:stretch>
            <a:fillRect/>
          </a:stretch>
        </p:blipFill>
        <p:spPr>
          <a:xfrm>
            <a:off x="1065224" y="1001088"/>
            <a:ext cx="2857500" cy="2857500"/>
          </a:xfrm>
          <a:prstGeom prst="rect">
            <a:avLst/>
          </a:prstGeom>
        </p:spPr>
      </p:pic>
    </p:spTree>
    <p:extLst>
      <p:ext uri="{BB962C8B-B14F-4D97-AF65-F5344CB8AC3E}">
        <p14:creationId xmlns:p14="http://schemas.microsoft.com/office/powerpoint/2010/main" val="1686518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1BCE13-48C7-8141-9A43-0889F6E1AF13}"/>
              </a:ext>
            </a:extLst>
          </p:cNvPr>
          <p:cNvSpPr txBox="1"/>
          <p:nvPr/>
        </p:nvSpPr>
        <p:spPr>
          <a:xfrm>
            <a:off x="2541181" y="510363"/>
            <a:ext cx="4306186" cy="646331"/>
          </a:xfrm>
          <a:prstGeom prst="rect">
            <a:avLst/>
          </a:prstGeom>
          <a:noFill/>
        </p:spPr>
        <p:txBody>
          <a:bodyPr wrap="square" rtlCol="0">
            <a:spAutoFit/>
          </a:bodyPr>
          <a:lstStyle/>
          <a:p>
            <a:r>
              <a:rPr lang="en-GB" dirty="0"/>
              <a:t>If you have a budding author in your house……</a:t>
            </a:r>
          </a:p>
        </p:txBody>
      </p:sp>
      <p:sp>
        <p:nvSpPr>
          <p:cNvPr id="3" name="TextBox 2">
            <a:extLst>
              <a:ext uri="{FF2B5EF4-FFF2-40B4-BE49-F238E27FC236}">
                <a16:creationId xmlns:a16="http://schemas.microsoft.com/office/drawing/2014/main" id="{904C99F3-B014-5A45-8D2B-3F101FC9454E}"/>
              </a:ext>
            </a:extLst>
          </p:cNvPr>
          <p:cNvSpPr txBox="1"/>
          <p:nvPr/>
        </p:nvSpPr>
        <p:spPr>
          <a:xfrm>
            <a:off x="1456476" y="1627797"/>
            <a:ext cx="7315199" cy="2308324"/>
          </a:xfrm>
          <a:prstGeom prst="rect">
            <a:avLst/>
          </a:prstGeom>
          <a:noFill/>
        </p:spPr>
        <p:txBody>
          <a:bodyPr wrap="square" rtlCol="0">
            <a:spAutoFit/>
          </a:bodyPr>
          <a:lstStyle/>
          <a:p>
            <a:r>
              <a:rPr lang="en-GB" sz="2400" dirty="0">
                <a:hlinkClick r:id="rId3"/>
              </a:rPr>
              <a:t>https://www.explorelearning.co.uk/national-young-writers-awards/</a:t>
            </a:r>
            <a:endParaRPr lang="en-GB" sz="2400" dirty="0"/>
          </a:p>
          <a:p>
            <a:endParaRPr lang="en-GB" sz="2400" dirty="0"/>
          </a:p>
          <a:p>
            <a:r>
              <a:rPr lang="en-GB" sz="2400" dirty="0">
                <a:hlinkClick r:id="rId4"/>
              </a:rPr>
              <a:t>https://www.bbc.co.uk/programmes/p00rfvk1</a:t>
            </a:r>
            <a:endParaRPr lang="en-GB" sz="2400" dirty="0"/>
          </a:p>
          <a:p>
            <a:endParaRPr lang="en-GB" sz="2400" dirty="0"/>
          </a:p>
          <a:p>
            <a:endParaRPr lang="en-GB" sz="2400" dirty="0"/>
          </a:p>
        </p:txBody>
      </p:sp>
      <p:pic>
        <p:nvPicPr>
          <p:cNvPr id="5" name="Picture 4">
            <a:extLst>
              <a:ext uri="{FF2B5EF4-FFF2-40B4-BE49-F238E27FC236}">
                <a16:creationId xmlns:a16="http://schemas.microsoft.com/office/drawing/2014/main" id="{EB63BD03-4C66-D745-BBDA-E3751378D3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8096" y="3508745"/>
            <a:ext cx="3643863" cy="2029567"/>
          </a:xfrm>
          <a:prstGeom prst="rect">
            <a:avLst/>
          </a:prstGeom>
        </p:spPr>
      </p:pic>
      <p:pic>
        <p:nvPicPr>
          <p:cNvPr id="7" name="Picture 6">
            <a:extLst>
              <a:ext uri="{FF2B5EF4-FFF2-40B4-BE49-F238E27FC236}">
                <a16:creationId xmlns:a16="http://schemas.microsoft.com/office/drawing/2014/main" id="{15C6EF38-F2A6-0442-8640-BDAC7A88B6A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96093" y="4722161"/>
            <a:ext cx="5348177" cy="1859199"/>
          </a:xfrm>
          <a:prstGeom prst="rect">
            <a:avLst/>
          </a:prstGeom>
        </p:spPr>
      </p:pic>
    </p:spTree>
    <p:extLst>
      <p:ext uri="{BB962C8B-B14F-4D97-AF65-F5344CB8AC3E}">
        <p14:creationId xmlns:p14="http://schemas.microsoft.com/office/powerpoint/2010/main" val="4170436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47029B-E6A5-3F46-A301-1F71E2A56D62}"/>
              </a:ext>
            </a:extLst>
          </p:cNvPr>
          <p:cNvSpPr txBox="1"/>
          <p:nvPr/>
        </p:nvSpPr>
        <p:spPr>
          <a:xfrm>
            <a:off x="1010092" y="1541720"/>
            <a:ext cx="7028121" cy="2646878"/>
          </a:xfrm>
          <a:prstGeom prst="rect">
            <a:avLst/>
          </a:prstGeom>
          <a:noFill/>
        </p:spPr>
        <p:txBody>
          <a:bodyPr wrap="square" rtlCol="0">
            <a:spAutoFit/>
          </a:bodyPr>
          <a:lstStyle/>
          <a:p>
            <a:r>
              <a:rPr lang="en-GB" sz="16600" dirty="0">
                <a:latin typeface="Cooper Black" panose="0208090404030B020404" pitchFamily="18" charset="77"/>
              </a:rPr>
              <a:t>But…</a:t>
            </a:r>
          </a:p>
        </p:txBody>
      </p:sp>
      <p:sp>
        <p:nvSpPr>
          <p:cNvPr id="3" name="TextBox 2">
            <a:extLst>
              <a:ext uri="{FF2B5EF4-FFF2-40B4-BE49-F238E27FC236}">
                <a16:creationId xmlns:a16="http://schemas.microsoft.com/office/drawing/2014/main" id="{84EC968F-E750-1340-9242-299DD8F59FC0}"/>
              </a:ext>
            </a:extLst>
          </p:cNvPr>
          <p:cNvSpPr txBox="1"/>
          <p:nvPr/>
        </p:nvSpPr>
        <p:spPr>
          <a:xfrm>
            <a:off x="1010092" y="4274288"/>
            <a:ext cx="6400800" cy="954107"/>
          </a:xfrm>
          <a:prstGeom prst="rect">
            <a:avLst/>
          </a:prstGeom>
          <a:noFill/>
        </p:spPr>
        <p:txBody>
          <a:bodyPr wrap="square" rtlCol="0">
            <a:spAutoFit/>
          </a:bodyPr>
          <a:lstStyle/>
          <a:p>
            <a:r>
              <a:rPr lang="en-GB" sz="2800" dirty="0"/>
              <a:t>………</a:t>
            </a:r>
            <a:r>
              <a:rPr lang="en-GB" sz="2800" dirty="0">
                <a:latin typeface="Cooper Black" panose="0208090404030B020404" pitchFamily="18" charset="77"/>
              </a:rPr>
              <a:t>the most important thing to do to help with writing is to………</a:t>
            </a:r>
            <a:endParaRPr lang="en-GB" sz="2800" dirty="0"/>
          </a:p>
        </p:txBody>
      </p:sp>
    </p:spTree>
    <p:extLst>
      <p:ext uri="{BB962C8B-B14F-4D97-AF65-F5344CB8AC3E}">
        <p14:creationId xmlns:p14="http://schemas.microsoft.com/office/powerpoint/2010/main" val="2490645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54DA26-54A2-DC46-BC69-1B81E3529E5D}"/>
              </a:ext>
            </a:extLst>
          </p:cNvPr>
          <p:cNvPicPr>
            <a:picLocks noChangeAspect="1"/>
          </p:cNvPicPr>
          <p:nvPr/>
        </p:nvPicPr>
        <p:blipFill>
          <a:blip r:embed="rId2"/>
          <a:stretch>
            <a:fillRect/>
          </a:stretch>
        </p:blipFill>
        <p:spPr>
          <a:xfrm>
            <a:off x="76222" y="0"/>
            <a:ext cx="5792949" cy="3625265"/>
          </a:xfrm>
          <a:prstGeom prst="rect">
            <a:avLst/>
          </a:prstGeom>
        </p:spPr>
      </p:pic>
      <p:pic>
        <p:nvPicPr>
          <p:cNvPr id="1026" name="Picture 2" descr="Image result for parents reading with their child uk">
            <a:extLst>
              <a:ext uri="{FF2B5EF4-FFF2-40B4-BE49-F238E27FC236}">
                <a16:creationId xmlns:a16="http://schemas.microsoft.com/office/drawing/2014/main" id="{38D77B26-C651-E549-8396-20FE196F6AB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0711" y="2798187"/>
            <a:ext cx="6094634" cy="40598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566D5C8-8329-C541-A229-F52A162FB779}"/>
              </a:ext>
            </a:extLst>
          </p:cNvPr>
          <p:cNvSpPr txBox="1"/>
          <p:nvPr/>
        </p:nvSpPr>
        <p:spPr>
          <a:xfrm>
            <a:off x="6018028" y="983595"/>
            <a:ext cx="2860158" cy="830997"/>
          </a:xfrm>
          <a:prstGeom prst="rect">
            <a:avLst/>
          </a:prstGeom>
          <a:noFill/>
        </p:spPr>
        <p:txBody>
          <a:bodyPr wrap="square" rtlCol="0">
            <a:spAutoFit/>
          </a:bodyPr>
          <a:lstStyle/>
          <a:p>
            <a:pPr algn="ctr"/>
            <a:r>
              <a:rPr lang="en-GB" sz="4800" dirty="0">
                <a:latin typeface="Cooper Black" panose="0208090404030B020404" pitchFamily="18" charset="77"/>
              </a:rPr>
              <a:t>Read….</a:t>
            </a:r>
          </a:p>
        </p:txBody>
      </p:sp>
      <p:sp>
        <p:nvSpPr>
          <p:cNvPr id="16" name="TextBox 15">
            <a:extLst>
              <a:ext uri="{FF2B5EF4-FFF2-40B4-BE49-F238E27FC236}">
                <a16:creationId xmlns:a16="http://schemas.microsoft.com/office/drawing/2014/main" id="{74620F26-2E34-6149-A32A-D56573313790}"/>
              </a:ext>
            </a:extLst>
          </p:cNvPr>
          <p:cNvSpPr txBox="1"/>
          <p:nvPr/>
        </p:nvSpPr>
        <p:spPr>
          <a:xfrm>
            <a:off x="261299" y="3625265"/>
            <a:ext cx="2524335" cy="3231654"/>
          </a:xfrm>
          <a:prstGeom prst="rect">
            <a:avLst/>
          </a:prstGeom>
          <a:noFill/>
        </p:spPr>
        <p:txBody>
          <a:bodyPr wrap="square" rtlCol="0">
            <a:spAutoFit/>
          </a:bodyPr>
          <a:lstStyle/>
          <a:p>
            <a:endParaRPr lang="en-GB" dirty="0"/>
          </a:p>
          <a:p>
            <a:endParaRPr lang="en-GB" dirty="0"/>
          </a:p>
          <a:p>
            <a:r>
              <a:rPr lang="en-GB" sz="2800" dirty="0"/>
              <a:t>Read with..</a:t>
            </a:r>
          </a:p>
          <a:p>
            <a:endParaRPr lang="en-GB" sz="2800" dirty="0"/>
          </a:p>
          <a:p>
            <a:r>
              <a:rPr lang="en-GB" sz="2800" dirty="0"/>
              <a:t>Read to….</a:t>
            </a:r>
          </a:p>
          <a:p>
            <a:endParaRPr lang="en-GB" sz="2800" dirty="0"/>
          </a:p>
          <a:p>
            <a:r>
              <a:rPr lang="en-GB" sz="2800" dirty="0"/>
              <a:t>Read alongside….</a:t>
            </a:r>
          </a:p>
        </p:txBody>
      </p:sp>
    </p:spTree>
    <p:extLst>
      <p:ext uri="{BB962C8B-B14F-4D97-AF65-F5344CB8AC3E}">
        <p14:creationId xmlns:p14="http://schemas.microsoft.com/office/powerpoint/2010/main" val="769067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DA19CB-8B0A-F541-BE3A-3A3325EF1A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5550" y="0"/>
            <a:ext cx="5434330" cy="6858000"/>
          </a:xfrm>
          <a:prstGeom prst="rect">
            <a:avLst/>
          </a:prstGeom>
        </p:spPr>
      </p:pic>
      <p:sp>
        <p:nvSpPr>
          <p:cNvPr id="3" name="TextBox 2">
            <a:extLst>
              <a:ext uri="{FF2B5EF4-FFF2-40B4-BE49-F238E27FC236}">
                <a16:creationId xmlns:a16="http://schemas.microsoft.com/office/drawing/2014/main" id="{C1F42737-3515-5347-843B-427A3C4162A2}"/>
              </a:ext>
            </a:extLst>
          </p:cNvPr>
          <p:cNvSpPr txBox="1"/>
          <p:nvPr/>
        </p:nvSpPr>
        <p:spPr>
          <a:xfrm>
            <a:off x="6453963" y="2105561"/>
            <a:ext cx="2275368" cy="1323439"/>
          </a:xfrm>
          <a:prstGeom prst="rect">
            <a:avLst/>
          </a:prstGeom>
          <a:noFill/>
        </p:spPr>
        <p:txBody>
          <a:bodyPr wrap="square" rtlCol="0">
            <a:spAutoFit/>
          </a:bodyPr>
          <a:lstStyle/>
          <a:p>
            <a:r>
              <a:rPr lang="en-GB" sz="4000" dirty="0">
                <a:solidFill>
                  <a:schemeClr val="bg1"/>
                </a:solidFill>
              </a:rPr>
              <a:t>End of Reception </a:t>
            </a:r>
          </a:p>
        </p:txBody>
      </p:sp>
    </p:spTree>
    <p:extLst>
      <p:ext uri="{BB962C8B-B14F-4D97-AF65-F5344CB8AC3E}">
        <p14:creationId xmlns:p14="http://schemas.microsoft.com/office/powerpoint/2010/main" val="2043314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47F014-749D-424C-AA1A-268F5F2F22B9}"/>
              </a:ext>
            </a:extLst>
          </p:cNvPr>
          <p:cNvSpPr txBox="1"/>
          <p:nvPr/>
        </p:nvSpPr>
        <p:spPr>
          <a:xfrm>
            <a:off x="808075" y="74428"/>
            <a:ext cx="7825561" cy="1200329"/>
          </a:xfrm>
          <a:prstGeom prst="rect">
            <a:avLst/>
          </a:prstGeom>
          <a:noFill/>
        </p:spPr>
        <p:txBody>
          <a:bodyPr wrap="square" rtlCol="0">
            <a:spAutoFit/>
          </a:bodyPr>
          <a:lstStyle/>
          <a:p>
            <a:pPr algn="ctr"/>
            <a:r>
              <a:rPr lang="en-GB" sz="3600" dirty="0"/>
              <a:t>Why does Reading have such a Big impact on Writing? </a:t>
            </a:r>
          </a:p>
        </p:txBody>
      </p:sp>
      <p:sp>
        <p:nvSpPr>
          <p:cNvPr id="4" name="TextBox 3">
            <a:extLst>
              <a:ext uri="{FF2B5EF4-FFF2-40B4-BE49-F238E27FC236}">
                <a16:creationId xmlns:a16="http://schemas.microsoft.com/office/drawing/2014/main" id="{74599B34-855A-7D4E-8682-D7C2F629608F}"/>
              </a:ext>
            </a:extLst>
          </p:cNvPr>
          <p:cNvSpPr txBox="1"/>
          <p:nvPr/>
        </p:nvSpPr>
        <p:spPr>
          <a:xfrm>
            <a:off x="1047306" y="1274757"/>
            <a:ext cx="7347097" cy="5539978"/>
          </a:xfrm>
          <a:prstGeom prst="rect">
            <a:avLst/>
          </a:prstGeom>
          <a:solidFill>
            <a:schemeClr val="bg2"/>
          </a:solidFill>
        </p:spPr>
        <p:txBody>
          <a:bodyPr wrap="square" rtlCol="0">
            <a:spAutoFit/>
          </a:bodyPr>
          <a:lstStyle/>
          <a:p>
            <a:pPr marL="285750" indent="-285750">
              <a:buFont typeface="Arial" panose="020B0604020202020204" pitchFamily="34" charset="0"/>
              <a:buChar char="•"/>
            </a:pPr>
            <a:r>
              <a:rPr lang="en-GB" sz="2400" dirty="0"/>
              <a:t>I hear words and sentences I don’t hear in everyday talk and I can put these into my own writing. </a:t>
            </a:r>
          </a:p>
          <a:p>
            <a:endParaRPr lang="en-GB" sz="2400" dirty="0"/>
          </a:p>
          <a:p>
            <a:pPr marL="285750" indent="-285750">
              <a:buFont typeface="Arial" panose="020B0604020202020204" pitchFamily="34" charset="0"/>
              <a:buChar char="•"/>
            </a:pPr>
            <a:r>
              <a:rPr lang="en-GB" sz="2400" dirty="0"/>
              <a:t>I see how a story or a non-fiction text is put together.</a:t>
            </a:r>
          </a:p>
          <a:p>
            <a:endParaRPr lang="en-GB" sz="2400" dirty="0"/>
          </a:p>
          <a:p>
            <a:r>
              <a:rPr lang="en-GB" sz="2400" i="1" dirty="0"/>
              <a:t>e.g. what kind of things happen at the beginning, the middle and the end</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I can ‘borrow’ ideas and inspiration from other writers.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I’ll ‘see’ lots of words and this will help me with spelling.</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I’ll understand that writing has to interest my reader. </a:t>
            </a: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035906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89368F-8A3B-0C4E-AE38-C214D52A7C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9" y="0"/>
            <a:ext cx="9130322" cy="6858000"/>
          </a:xfrm>
          <a:prstGeom prst="rect">
            <a:avLst/>
          </a:prstGeom>
        </p:spPr>
      </p:pic>
    </p:spTree>
    <p:extLst>
      <p:ext uri="{BB962C8B-B14F-4D97-AF65-F5344CB8AC3E}">
        <p14:creationId xmlns:p14="http://schemas.microsoft.com/office/powerpoint/2010/main" val="4008206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210054-7584-1245-AAD0-3F55956311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9" y="0"/>
            <a:ext cx="9130322" cy="6858000"/>
          </a:xfrm>
          <a:prstGeom prst="rect">
            <a:avLst/>
          </a:prstGeom>
        </p:spPr>
      </p:pic>
    </p:spTree>
    <p:extLst>
      <p:ext uri="{BB962C8B-B14F-4D97-AF65-F5344CB8AC3E}">
        <p14:creationId xmlns:p14="http://schemas.microsoft.com/office/powerpoint/2010/main" val="4251101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066B46-3CED-7B41-916E-F7FADB90C5AA}"/>
              </a:ext>
            </a:extLst>
          </p:cNvPr>
          <p:cNvPicPr>
            <a:picLocks noChangeAspect="1"/>
          </p:cNvPicPr>
          <p:nvPr/>
        </p:nvPicPr>
        <p:blipFill>
          <a:blip r:embed="rId2"/>
          <a:stretch>
            <a:fillRect/>
          </a:stretch>
        </p:blipFill>
        <p:spPr>
          <a:xfrm>
            <a:off x="819832" y="128116"/>
            <a:ext cx="5028075" cy="6729884"/>
          </a:xfrm>
          <a:prstGeom prst="rect">
            <a:avLst/>
          </a:prstGeom>
        </p:spPr>
      </p:pic>
      <p:sp>
        <p:nvSpPr>
          <p:cNvPr id="4" name="TextBox 3">
            <a:extLst>
              <a:ext uri="{FF2B5EF4-FFF2-40B4-BE49-F238E27FC236}">
                <a16:creationId xmlns:a16="http://schemas.microsoft.com/office/drawing/2014/main" id="{7D17DBB8-C060-024C-9B53-EE5C14A51B53}"/>
              </a:ext>
            </a:extLst>
          </p:cNvPr>
          <p:cNvSpPr txBox="1"/>
          <p:nvPr/>
        </p:nvSpPr>
        <p:spPr>
          <a:xfrm>
            <a:off x="6453963" y="2105561"/>
            <a:ext cx="2275368" cy="707886"/>
          </a:xfrm>
          <a:prstGeom prst="rect">
            <a:avLst/>
          </a:prstGeom>
          <a:noFill/>
        </p:spPr>
        <p:txBody>
          <a:bodyPr wrap="square" rtlCol="0">
            <a:spAutoFit/>
          </a:bodyPr>
          <a:lstStyle/>
          <a:p>
            <a:r>
              <a:rPr lang="en-GB" sz="4000" dirty="0">
                <a:solidFill>
                  <a:schemeClr val="bg1"/>
                </a:solidFill>
              </a:rPr>
              <a:t>Year 1</a:t>
            </a:r>
          </a:p>
        </p:txBody>
      </p:sp>
    </p:spTree>
    <p:extLst>
      <p:ext uri="{BB962C8B-B14F-4D97-AF65-F5344CB8AC3E}">
        <p14:creationId xmlns:p14="http://schemas.microsoft.com/office/powerpoint/2010/main" val="1430435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41E1BC-1DF4-7D49-97AF-CFCDBF2E71B9}"/>
              </a:ext>
            </a:extLst>
          </p:cNvPr>
          <p:cNvPicPr>
            <a:picLocks noChangeAspect="1"/>
          </p:cNvPicPr>
          <p:nvPr/>
        </p:nvPicPr>
        <p:blipFill>
          <a:blip r:embed="rId2"/>
          <a:stretch>
            <a:fillRect/>
          </a:stretch>
        </p:blipFill>
        <p:spPr>
          <a:xfrm>
            <a:off x="493169" y="0"/>
            <a:ext cx="6031149" cy="6858000"/>
          </a:xfrm>
          <a:prstGeom prst="rect">
            <a:avLst/>
          </a:prstGeom>
        </p:spPr>
      </p:pic>
      <p:sp>
        <p:nvSpPr>
          <p:cNvPr id="5" name="TextBox 4">
            <a:extLst>
              <a:ext uri="{FF2B5EF4-FFF2-40B4-BE49-F238E27FC236}">
                <a16:creationId xmlns:a16="http://schemas.microsoft.com/office/drawing/2014/main" id="{A2D501E8-682B-6748-8DD2-0A79B028022C}"/>
              </a:ext>
            </a:extLst>
          </p:cNvPr>
          <p:cNvSpPr txBox="1"/>
          <p:nvPr/>
        </p:nvSpPr>
        <p:spPr>
          <a:xfrm>
            <a:off x="6687879" y="2296947"/>
            <a:ext cx="2275368" cy="1323439"/>
          </a:xfrm>
          <a:prstGeom prst="rect">
            <a:avLst/>
          </a:prstGeom>
          <a:noFill/>
        </p:spPr>
        <p:txBody>
          <a:bodyPr wrap="square" rtlCol="0">
            <a:spAutoFit/>
          </a:bodyPr>
          <a:lstStyle/>
          <a:p>
            <a:r>
              <a:rPr lang="en-GB" sz="4000" dirty="0">
                <a:solidFill>
                  <a:schemeClr val="bg1"/>
                </a:solidFill>
              </a:rPr>
              <a:t>End of Year 2 </a:t>
            </a:r>
          </a:p>
        </p:txBody>
      </p:sp>
    </p:spTree>
    <p:extLst>
      <p:ext uri="{BB962C8B-B14F-4D97-AF65-F5344CB8AC3E}">
        <p14:creationId xmlns:p14="http://schemas.microsoft.com/office/powerpoint/2010/main" val="3167096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4D27CA-0D2F-F249-A0AC-25D5D032C98E}"/>
              </a:ext>
            </a:extLst>
          </p:cNvPr>
          <p:cNvPicPr>
            <a:picLocks noChangeAspect="1"/>
          </p:cNvPicPr>
          <p:nvPr/>
        </p:nvPicPr>
        <p:blipFill>
          <a:blip r:embed="rId2"/>
          <a:stretch>
            <a:fillRect/>
          </a:stretch>
        </p:blipFill>
        <p:spPr>
          <a:xfrm>
            <a:off x="-637953" y="-1469894"/>
            <a:ext cx="8093282" cy="10571363"/>
          </a:xfrm>
          <a:prstGeom prst="rect">
            <a:avLst/>
          </a:prstGeom>
        </p:spPr>
      </p:pic>
      <p:sp>
        <p:nvSpPr>
          <p:cNvPr id="4" name="TextBox 3">
            <a:extLst>
              <a:ext uri="{FF2B5EF4-FFF2-40B4-BE49-F238E27FC236}">
                <a16:creationId xmlns:a16="http://schemas.microsoft.com/office/drawing/2014/main" id="{971ECA8F-1812-8D4D-9B54-EE9E54F84068}"/>
              </a:ext>
            </a:extLst>
          </p:cNvPr>
          <p:cNvSpPr txBox="1"/>
          <p:nvPr/>
        </p:nvSpPr>
        <p:spPr>
          <a:xfrm>
            <a:off x="6687879" y="2296947"/>
            <a:ext cx="2275368" cy="1938992"/>
          </a:xfrm>
          <a:prstGeom prst="rect">
            <a:avLst/>
          </a:prstGeom>
          <a:noFill/>
        </p:spPr>
        <p:txBody>
          <a:bodyPr wrap="square" rtlCol="0">
            <a:spAutoFit/>
          </a:bodyPr>
          <a:lstStyle/>
          <a:p>
            <a:r>
              <a:rPr lang="en-GB" sz="4000" dirty="0">
                <a:solidFill>
                  <a:schemeClr val="bg1"/>
                </a:solidFill>
              </a:rPr>
              <a:t>End of Lower KS2</a:t>
            </a:r>
          </a:p>
        </p:txBody>
      </p:sp>
    </p:spTree>
    <p:extLst>
      <p:ext uri="{BB962C8B-B14F-4D97-AF65-F5344CB8AC3E}">
        <p14:creationId xmlns:p14="http://schemas.microsoft.com/office/powerpoint/2010/main" val="934221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14C1C1-409A-ED48-9C09-F3E36908A37A}"/>
              </a:ext>
            </a:extLst>
          </p:cNvPr>
          <p:cNvPicPr>
            <a:picLocks noChangeAspect="1"/>
          </p:cNvPicPr>
          <p:nvPr/>
        </p:nvPicPr>
        <p:blipFill>
          <a:blip r:embed="rId2"/>
          <a:stretch>
            <a:fillRect/>
          </a:stretch>
        </p:blipFill>
        <p:spPr>
          <a:xfrm>
            <a:off x="2016754" y="0"/>
            <a:ext cx="5110492" cy="6858000"/>
          </a:xfrm>
          <a:prstGeom prst="rect">
            <a:avLst/>
          </a:prstGeom>
        </p:spPr>
      </p:pic>
      <p:sp>
        <p:nvSpPr>
          <p:cNvPr id="4" name="TextBox 3">
            <a:extLst>
              <a:ext uri="{FF2B5EF4-FFF2-40B4-BE49-F238E27FC236}">
                <a16:creationId xmlns:a16="http://schemas.microsoft.com/office/drawing/2014/main" id="{41A9E665-BF3A-8349-8E74-11D3A6BE1EDD}"/>
              </a:ext>
            </a:extLst>
          </p:cNvPr>
          <p:cNvSpPr txBox="1"/>
          <p:nvPr/>
        </p:nvSpPr>
        <p:spPr>
          <a:xfrm>
            <a:off x="7233571" y="2767280"/>
            <a:ext cx="1761573" cy="1323439"/>
          </a:xfrm>
          <a:prstGeom prst="rect">
            <a:avLst/>
          </a:prstGeom>
          <a:noFill/>
        </p:spPr>
        <p:txBody>
          <a:bodyPr wrap="square" rtlCol="0">
            <a:spAutoFit/>
          </a:bodyPr>
          <a:lstStyle/>
          <a:p>
            <a:r>
              <a:rPr lang="en-GB" sz="4000" dirty="0">
                <a:solidFill>
                  <a:schemeClr val="bg1"/>
                </a:solidFill>
              </a:rPr>
              <a:t>End of</a:t>
            </a:r>
          </a:p>
          <a:p>
            <a:r>
              <a:rPr lang="en-GB" sz="4000" dirty="0">
                <a:solidFill>
                  <a:schemeClr val="bg1"/>
                </a:solidFill>
              </a:rPr>
              <a:t>Year 6 </a:t>
            </a:r>
          </a:p>
        </p:txBody>
      </p:sp>
    </p:spTree>
    <p:extLst>
      <p:ext uri="{BB962C8B-B14F-4D97-AF65-F5344CB8AC3E}">
        <p14:creationId xmlns:p14="http://schemas.microsoft.com/office/powerpoint/2010/main" val="1456192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58E6DA-E4C9-6B41-A86A-26AE598F9B65}"/>
              </a:ext>
            </a:extLst>
          </p:cNvPr>
          <p:cNvPicPr>
            <a:picLocks noChangeAspect="1"/>
          </p:cNvPicPr>
          <p:nvPr/>
        </p:nvPicPr>
        <p:blipFill>
          <a:blip r:embed="rId2"/>
          <a:stretch>
            <a:fillRect/>
          </a:stretch>
        </p:blipFill>
        <p:spPr>
          <a:xfrm>
            <a:off x="1364791" y="2682978"/>
            <a:ext cx="6014204" cy="4100593"/>
          </a:xfrm>
          <a:prstGeom prst="rect">
            <a:avLst/>
          </a:prstGeom>
        </p:spPr>
      </p:pic>
      <p:sp>
        <p:nvSpPr>
          <p:cNvPr id="5" name="TextBox 4">
            <a:extLst>
              <a:ext uri="{FF2B5EF4-FFF2-40B4-BE49-F238E27FC236}">
                <a16:creationId xmlns:a16="http://schemas.microsoft.com/office/drawing/2014/main" id="{88E00902-719F-CE41-9B65-D5709C9A58E3}"/>
              </a:ext>
            </a:extLst>
          </p:cNvPr>
          <p:cNvSpPr txBox="1"/>
          <p:nvPr/>
        </p:nvSpPr>
        <p:spPr>
          <a:xfrm>
            <a:off x="1711841" y="1073889"/>
            <a:ext cx="5029200" cy="1077218"/>
          </a:xfrm>
          <a:prstGeom prst="rect">
            <a:avLst/>
          </a:prstGeom>
          <a:noFill/>
        </p:spPr>
        <p:txBody>
          <a:bodyPr wrap="square" rtlCol="0">
            <a:spAutoFit/>
          </a:bodyPr>
          <a:lstStyle/>
          <a:p>
            <a:pPr algn="ctr"/>
            <a:r>
              <a:rPr lang="en-GB" sz="3200" dirty="0"/>
              <a:t>Getting going with writing : the right conditions. </a:t>
            </a:r>
          </a:p>
        </p:txBody>
      </p:sp>
    </p:spTree>
    <p:extLst>
      <p:ext uri="{BB962C8B-B14F-4D97-AF65-F5344CB8AC3E}">
        <p14:creationId xmlns:p14="http://schemas.microsoft.com/office/powerpoint/2010/main" val="3286261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29E166-8913-2C4D-AF9D-2EAEE95CF7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4550" y="1297722"/>
            <a:ext cx="3412608" cy="5318350"/>
          </a:xfrm>
          <a:prstGeom prst="rect">
            <a:avLst/>
          </a:prstGeom>
        </p:spPr>
      </p:pic>
      <p:sp>
        <p:nvSpPr>
          <p:cNvPr id="3" name="TextBox 2">
            <a:extLst>
              <a:ext uri="{FF2B5EF4-FFF2-40B4-BE49-F238E27FC236}">
                <a16:creationId xmlns:a16="http://schemas.microsoft.com/office/drawing/2014/main" id="{C3B8E804-FB03-0849-AAAF-6B6513FED5E2}"/>
              </a:ext>
            </a:extLst>
          </p:cNvPr>
          <p:cNvSpPr txBox="1"/>
          <p:nvPr/>
        </p:nvSpPr>
        <p:spPr>
          <a:xfrm>
            <a:off x="3487037" y="-13421"/>
            <a:ext cx="3338623" cy="3970318"/>
          </a:xfrm>
          <a:prstGeom prst="rect">
            <a:avLst/>
          </a:prstGeom>
          <a:noFill/>
        </p:spPr>
        <p:txBody>
          <a:bodyPr wrap="square" rtlCol="0">
            <a:spAutoFit/>
          </a:bodyPr>
          <a:lstStyle/>
          <a:p>
            <a:r>
              <a:rPr lang="en-GB" sz="2800" dirty="0"/>
              <a:t>Well developed  </a:t>
            </a:r>
            <a:r>
              <a:rPr lang="en-GB" sz="2800" b="1" dirty="0"/>
              <a:t>Core Strength</a:t>
            </a:r>
          </a:p>
          <a:p>
            <a:endParaRPr lang="en-GB" sz="2800" dirty="0"/>
          </a:p>
          <a:p>
            <a:pPr marL="457200" indent="-457200">
              <a:buFont typeface="Arial" panose="020B0604020202020204" pitchFamily="34" charset="0"/>
              <a:buChar char="•"/>
            </a:pPr>
            <a:r>
              <a:rPr lang="en-GB" sz="2800" dirty="0"/>
              <a:t>Poor posture</a:t>
            </a:r>
          </a:p>
          <a:p>
            <a:pPr marL="457200" indent="-457200">
              <a:buFont typeface="Arial" panose="020B0604020202020204" pitchFamily="34" charset="0"/>
              <a:buChar char="•"/>
            </a:pPr>
            <a:r>
              <a:rPr lang="en-GB" sz="2800" i="1" dirty="0"/>
              <a:t>Gross</a:t>
            </a:r>
            <a:r>
              <a:rPr lang="en-GB" sz="2800" dirty="0"/>
              <a:t> motor skills less developed</a:t>
            </a:r>
          </a:p>
          <a:p>
            <a:pPr marL="457200" indent="-457200">
              <a:buFont typeface="Arial" panose="020B0604020202020204" pitchFamily="34" charset="0"/>
              <a:buChar char="•"/>
            </a:pPr>
            <a:r>
              <a:rPr lang="en-GB" sz="2800" dirty="0"/>
              <a:t>Less control with fine motor skills and precision. </a:t>
            </a:r>
          </a:p>
        </p:txBody>
      </p:sp>
      <p:pic>
        <p:nvPicPr>
          <p:cNvPr id="4" name="Picture 3">
            <a:extLst>
              <a:ext uri="{FF2B5EF4-FFF2-40B4-BE49-F238E27FC236}">
                <a16:creationId xmlns:a16="http://schemas.microsoft.com/office/drawing/2014/main" id="{B010D9BE-5057-8549-A6EC-44563592A8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68902" y="3200401"/>
            <a:ext cx="2561755" cy="3415672"/>
          </a:xfrm>
          <a:prstGeom prst="rect">
            <a:avLst/>
          </a:prstGeom>
        </p:spPr>
      </p:pic>
    </p:spTree>
    <p:extLst>
      <p:ext uri="{BB962C8B-B14F-4D97-AF65-F5344CB8AC3E}">
        <p14:creationId xmlns:p14="http://schemas.microsoft.com/office/powerpoint/2010/main" val="1154791197"/>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903</TotalTime>
  <Words>933</Words>
  <Application>Microsoft Macintosh PowerPoint</Application>
  <PresentationFormat>On-screen Show (4:3)</PresentationFormat>
  <Paragraphs>148</Paragraphs>
  <Slides>32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Chalkduster</vt:lpstr>
      <vt:lpstr>Cooper Black</vt:lpstr>
      <vt:lpstr>Marker Felt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 lingard</dc:creator>
  <cp:lastModifiedBy>fiona lingard</cp:lastModifiedBy>
  <cp:revision>36</cp:revision>
  <dcterms:created xsi:type="dcterms:W3CDTF">2018-06-04T18:48:00Z</dcterms:created>
  <dcterms:modified xsi:type="dcterms:W3CDTF">2018-06-07T07:09:12Z</dcterms:modified>
</cp:coreProperties>
</file>