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67"/>
  </p:notesMasterIdLst>
  <p:handoutMasterIdLst>
    <p:handoutMasterId r:id="rId68"/>
  </p:handoutMasterIdLst>
  <p:sldIdLst>
    <p:sldId id="320" r:id="rId4"/>
    <p:sldId id="31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14" d="100"/>
          <a:sy n="114" d="100"/>
        </p:scale>
        <p:origin x="714" y="10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B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4" y="4791407"/>
            <a:ext cx="1381743" cy="33654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October 25, 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56474" y="4880795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7C878E"/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35992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1"/>
          <p:cNvSpPr txBox="1">
            <a:spLocks/>
          </p:cNvSpPr>
          <p:nvPr userDrawn="1"/>
        </p:nvSpPr>
        <p:spPr>
          <a:xfrm>
            <a:off x="-56474" y="4886487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7C878E"/>
              </a:solidFill>
              <a:latin typeface="Helvetica Neue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41684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70" y="269423"/>
            <a:ext cx="6087610" cy="4059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70451" y="4236440"/>
            <a:ext cx="805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Parent/Carer Questionnaire Summer 2019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7379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I feel welcome when I come in to Markeaton Primary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chart2791517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I feel welcome when I come in to Markeaton Primary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table2791517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The outdoor environment is effective at supporting creativity and learning.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chart2791526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The outdoor environment is effective at supporting creativity and learning.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table2791526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I am kept well informed about what my child is learning at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792038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97789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I am kept well informed about what my child is learning at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792038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I am kept well informed about how my child is progressing.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141    Skipped: 2</a:t>
            </a:r>
          </a:p>
        </p:txBody>
      </p:sp>
      <p:pic>
        <p:nvPicPr>
          <p:cNvPr id="4" name="Picture 3" descr="chart2792043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I am kept well informed about how my child is progressing.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141    Skipped: 2</a:t>
            </a:r>
          </a:p>
        </p:txBody>
      </p:sp>
      <p:pic>
        <p:nvPicPr>
          <p:cNvPr id="4" name="Picture 3" descr="table2792043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I think my child gets an appropriate amount of homework.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chart2792045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97789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I think my child gets an appropriate amount of homework.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table2792045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503" y="1644242"/>
            <a:ext cx="87245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/>
              <a:t>Thank you for your patience and thank you to all of you who took part in the survey!  We now finally have the results of the Summer 2019 Parent/Carer Questionnaire.  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As we chose to use </a:t>
            </a:r>
            <a:r>
              <a:rPr lang="en-GB" sz="1400" dirty="0" smtClean="0"/>
              <a:t>online provider SurveyMonkey.com </a:t>
            </a:r>
            <a:r>
              <a:rPr lang="en-GB" sz="1400" dirty="0" smtClean="0"/>
              <a:t>this year the results are presented in a slightly different way.  That said, they are similar in some ways to previous years (use of a number to show how positive a response was).  Each question has been analysed in two ways:</a:t>
            </a:r>
          </a:p>
          <a:p>
            <a:pPr algn="just"/>
            <a:endParaRPr lang="en-GB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GB" sz="1400" dirty="0" smtClean="0"/>
              <a:t>The percentage of answers that were Strongly Agree, Agree, Disagree and Strongly Disagree (first slide)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1400" dirty="0" smtClean="0"/>
              <a:t>The numerical score for each question (second slide, also referred to as weighted average). </a:t>
            </a:r>
            <a:r>
              <a:rPr lang="en-GB" sz="1400" dirty="0"/>
              <a:t>Strongly </a:t>
            </a:r>
            <a:r>
              <a:rPr lang="en-GB" sz="1400" dirty="0" smtClean="0"/>
              <a:t>Agree was worth four points, Agree was worthy three points, Disagree was worth two points </a:t>
            </a:r>
            <a:r>
              <a:rPr lang="en-GB" sz="1400" dirty="0"/>
              <a:t>and Strongly Disagree </a:t>
            </a:r>
            <a:r>
              <a:rPr lang="en-GB" sz="1400" dirty="0" smtClean="0"/>
              <a:t>was worth one point.  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400" dirty="0" smtClean="0"/>
          </a:p>
          <a:p>
            <a:pPr algn="just"/>
            <a:r>
              <a:rPr lang="en-GB" sz="1400" dirty="0" smtClean="0"/>
              <a:t>So, in essence, anything above three points would suggest that a significant majority of the answers for that question were positive – the closer to four points, the more positive the response</a:t>
            </a:r>
            <a:r>
              <a:rPr lang="en-GB" sz="1400" dirty="0" smtClean="0"/>
              <a:t>!  </a:t>
            </a:r>
            <a:endParaRPr lang="en-GB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62" y="288660"/>
            <a:ext cx="1153985" cy="11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7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I think my child is taught well.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7923261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I think my child is taught well.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7923261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Markeaton Primary School has high expectations for my child.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chart2792353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Markeaton Primary School has high expectations for my child.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table2792353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Markeaton Primary School ensures that my child is able to explore their potential.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792355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97789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Markeaton Primary School ensures that my child is able to explore their potential.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792355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The school is led and managed effectively.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140    Skipped: 3</a:t>
            </a:r>
          </a:p>
        </p:txBody>
      </p:sp>
      <p:pic>
        <p:nvPicPr>
          <p:cNvPr id="4" name="Picture 3" descr="chart2792359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The school is led and managed effectively.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140    Skipped: 3</a:t>
            </a:r>
          </a:p>
        </p:txBody>
      </p:sp>
      <p:pic>
        <p:nvPicPr>
          <p:cNvPr id="4" name="Picture 3" descr="table2792359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I would recommend Markeaton Primary School to another family.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chart2792361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I would recommend Markeaton Primary School to another family.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table2792361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Tuesday, May 07,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143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143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Markeaton Primary School has a good reputation.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792364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97789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Markeaton Primary School has a good reputation.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7923643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I understand how my child is assessed at Markeaton Primary and the language that is used.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140    Skipped: 3</a:t>
            </a:r>
          </a:p>
        </p:txBody>
      </p:sp>
      <p:pic>
        <p:nvPicPr>
          <p:cNvPr id="4" name="Picture 3" descr="chart2792365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I understand how my child is assessed at Markeaton Primary and the language that is used.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140    Skipped: 3</a:t>
            </a:r>
          </a:p>
        </p:txBody>
      </p:sp>
      <p:pic>
        <p:nvPicPr>
          <p:cNvPr id="4" name="Picture 3" descr="table2792365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School trips and visits enhance my child’s learning experience.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chart2793038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97789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School trips and visits enhance my child’s learning experience.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table27930385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Markeaton Primary School provides a varied range of enrichment weeks and activities.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793048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Markeaton Primary School provides a varied range of enrichment weeks and activities.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793048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Q19: Markeaton Primary School runs a wide range of after-school clubs.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chart2793113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97789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Q19: Markeaton Primary School runs a wide range of after-school clubs.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table2793113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My child is happy at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723339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97789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Q20: The school’s values and attitudes have a positive impact on my child (www.markeaton.derby.sch.uk/Vision-and-Values).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chart27931197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Q20: The school’s values and attitudes have a positive impact on my child (www.markeaton.derby.sch.uk/Vision-and-Values).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table27931197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Q21: I think behaviour is good at Markeaton Primary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793124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Q21: I think behaviour is good at Markeaton Primary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793124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Q22: I think the school deals with any incidents of bullying effectively.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138    Skipped: 5</a:t>
            </a:r>
          </a:p>
        </p:txBody>
      </p:sp>
      <p:pic>
        <p:nvPicPr>
          <p:cNvPr id="4" name="Picture 3" descr="chart2793138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Q22: I think the school deals with any incidents of bullying effectively.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138    Skipped: 5</a:t>
            </a:r>
          </a:p>
        </p:txBody>
      </p:sp>
      <p:pic>
        <p:nvPicPr>
          <p:cNvPr id="4" name="Picture 3" descr="table27931388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Q23: The school treats my child fairly.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793172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Q23: The school treats my child fairly.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793172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Q24: My child is confident that, should they have a problem, there is someone they can go to in school who will listen to them.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chart2793179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Q24: My child is confident that, should they have a problem, there is someone they can go to in school who will listen to them.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table27931797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My child is happy at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723339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Q25: My child enjoys playtimes and lunchtimes.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chart2793187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97789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Q25: My child enjoys playtimes and lunchtimes.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142    Skipped: 1</a:t>
            </a:r>
          </a:p>
        </p:txBody>
      </p:sp>
      <p:pic>
        <p:nvPicPr>
          <p:cNvPr id="4" name="Picture 3" descr="table2793187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Q26: My child finds school meals enjoyable.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136    Skipped: 7</a:t>
            </a:r>
          </a:p>
        </p:txBody>
      </p:sp>
      <p:pic>
        <p:nvPicPr>
          <p:cNvPr id="4" name="Picture 3" descr="chart27931922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Q26: My child finds school meals enjoyable.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136    Skipped: 7</a:t>
            </a:r>
          </a:p>
        </p:txBody>
      </p:sp>
      <p:pic>
        <p:nvPicPr>
          <p:cNvPr id="4" name="Picture 3" descr="table27931922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Q27: I think members of staff at Markeaton Primary School are approachable.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801507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Q27: I think members of staff at Markeaton Primary School are approachable.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801507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Q28: Parent/Carer Consultation Evenings provide me with the information I require about my child’s progress and achievement.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801509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97789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Q28: Parent/Carer Consultation Evenings provide me with the information I require about my child’s progress and achievement.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801509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Q29: I think the school seeks my views and listens to my concerns.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801511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97789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Q29: I think the school seeks my views and listens to my concerns.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801511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*New* My child feels safe at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9710923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Q30: Markeaton Primary School encourages parents/carers to play an active part in school life.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801512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Q30: Markeaton Primary School encourages parents/carers to play an active part in school life.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801512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Q31: *New* I feel my child's mental health/well-being is well supported at Markeaton.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141    Skipped: 2</a:t>
            </a:r>
          </a:p>
        </p:txBody>
      </p:sp>
      <p:pic>
        <p:nvPicPr>
          <p:cNvPr id="4" name="Picture 3" descr="chart2971070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Q31: *New* I feel my child's mental health/well-being is well supported at Markeaton.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141    Skipped: 2</a:t>
            </a:r>
          </a:p>
        </p:txBody>
      </p:sp>
      <p:pic>
        <p:nvPicPr>
          <p:cNvPr id="4" name="Picture 3" descr="table2971070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*New* My child feels safe at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9710923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There is a positive atmosphere at Markeaton Primary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chart2791432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22" y="985793"/>
            <a:ext cx="5388428" cy="37646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There is a positive atmosphere at Markeaton Primary School.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143    Skipped: 0</a:t>
            </a:r>
          </a:p>
        </p:txBody>
      </p:sp>
      <p:pic>
        <p:nvPicPr>
          <p:cNvPr id="4" name="Picture 3" descr="table2791432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76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454</TotalTime>
  <Words>1386</Words>
  <Application>Microsoft Office PowerPoint</Application>
  <PresentationFormat>On-screen Show (16:9)</PresentationFormat>
  <Paragraphs>133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PowerPoint Presentation</vt:lpstr>
      <vt:lpstr>143</vt:lpstr>
      <vt:lpstr>Q2: My child is happy at school.</vt:lpstr>
      <vt:lpstr>Q2: My child is happy at school.</vt:lpstr>
      <vt:lpstr>Q3: *New* My child feels safe at school</vt:lpstr>
      <vt:lpstr>Q3: *New* My child feels safe at school</vt:lpstr>
      <vt:lpstr>Q4: There is a positive atmosphere at Markeaton Primary School.</vt:lpstr>
      <vt:lpstr>Q4: There is a positive atmosphere at Markeaton Primary School.</vt:lpstr>
      <vt:lpstr>Q5: I feel welcome when I come in to Markeaton Primary School.</vt:lpstr>
      <vt:lpstr>Q5: I feel welcome when I come in to Markeaton Primary School.</vt:lpstr>
      <vt:lpstr>Q6: The outdoor environment is effective at supporting creativity and learning.</vt:lpstr>
      <vt:lpstr>Q6: The outdoor environment is effective at supporting creativity and learning.</vt:lpstr>
      <vt:lpstr>Q7: I am kept well informed about what my child is learning at school.</vt:lpstr>
      <vt:lpstr>Q7: I am kept well informed about what my child is learning at school.</vt:lpstr>
      <vt:lpstr>Q8: I am kept well informed about how my child is progressing.</vt:lpstr>
      <vt:lpstr>Q8: I am kept well informed about how my child is progressing.</vt:lpstr>
      <vt:lpstr>Q9: I think my child gets an appropriate amount of homework.</vt:lpstr>
      <vt:lpstr>Q9: I think my child gets an appropriate amount of homework.</vt:lpstr>
      <vt:lpstr>Q10: I think my child is taught well.</vt:lpstr>
      <vt:lpstr>Q10: I think my child is taught well.</vt:lpstr>
      <vt:lpstr>Q11: Markeaton Primary School has high expectations for my child.</vt:lpstr>
      <vt:lpstr>Q11: Markeaton Primary School has high expectations for my child.</vt:lpstr>
      <vt:lpstr>Q12: Markeaton Primary School ensures that my child is able to explore their potential.</vt:lpstr>
      <vt:lpstr>Q12: Markeaton Primary School ensures that my child is able to explore their potential.</vt:lpstr>
      <vt:lpstr>Q13: The school is led and managed effectively.</vt:lpstr>
      <vt:lpstr>Q13: The school is led and managed effectively.</vt:lpstr>
      <vt:lpstr>Q14: I would recommend Markeaton Primary School to another family.</vt:lpstr>
      <vt:lpstr>Q14: I would recommend Markeaton Primary School to another family.</vt:lpstr>
      <vt:lpstr>Q15: Markeaton Primary School has a good reputation.</vt:lpstr>
      <vt:lpstr>Q15: Markeaton Primary School has a good reputation.</vt:lpstr>
      <vt:lpstr>Q16: I understand how my child is assessed at Markeaton Primary and the language that is used.</vt:lpstr>
      <vt:lpstr>Q16: I understand how my child is assessed at Markeaton Primary and the language that is used.</vt:lpstr>
      <vt:lpstr>Q17: School trips and visits enhance my child’s learning experience.</vt:lpstr>
      <vt:lpstr>Q17: School trips and visits enhance my child’s learning experience.</vt:lpstr>
      <vt:lpstr>Q18: Markeaton Primary School provides a varied range of enrichment weeks and activities.</vt:lpstr>
      <vt:lpstr>Q18: Markeaton Primary School provides a varied range of enrichment weeks and activities.</vt:lpstr>
      <vt:lpstr>Q19: Markeaton Primary School runs a wide range of after-school clubs.</vt:lpstr>
      <vt:lpstr>Q19: Markeaton Primary School runs a wide range of after-school clubs.</vt:lpstr>
      <vt:lpstr>Q20: The school’s values and attitudes have a positive impact on my child (www.markeaton.derby.sch.uk/Vision-and-Values).</vt:lpstr>
      <vt:lpstr>Q20: The school’s values and attitudes have a positive impact on my child (www.markeaton.derby.sch.uk/Vision-and-Values).</vt:lpstr>
      <vt:lpstr>Q21: I think behaviour is good at Markeaton Primary School.</vt:lpstr>
      <vt:lpstr>Q21: I think behaviour is good at Markeaton Primary School.</vt:lpstr>
      <vt:lpstr>Q22: I think the school deals with any incidents of bullying effectively.</vt:lpstr>
      <vt:lpstr>Q22: I think the school deals with any incidents of bullying effectively.</vt:lpstr>
      <vt:lpstr>Q23: The school treats my child fairly.</vt:lpstr>
      <vt:lpstr>Q23: The school treats my child fairly.</vt:lpstr>
      <vt:lpstr>Q24: My child is confident that, should they have a problem, there is someone they can go to in school who will listen to them.</vt:lpstr>
      <vt:lpstr>Q24: My child is confident that, should they have a problem, there is someone they can go to in school who will listen to them.</vt:lpstr>
      <vt:lpstr>Q25: My child enjoys playtimes and lunchtimes.</vt:lpstr>
      <vt:lpstr>Q25: My child enjoys playtimes and lunchtimes.</vt:lpstr>
      <vt:lpstr>Q26: My child finds school meals enjoyable.</vt:lpstr>
      <vt:lpstr>Q26: My child finds school meals enjoyable.</vt:lpstr>
      <vt:lpstr>Q27: I think members of staff at Markeaton Primary School are approachable.</vt:lpstr>
      <vt:lpstr>Q27: I think members of staff at Markeaton Primary School are approachable.</vt:lpstr>
      <vt:lpstr>Q28: Parent/Carer Consultation Evenings provide me with the information I require about my child’s progress and achievement.</vt:lpstr>
      <vt:lpstr>Q28: Parent/Carer Consultation Evenings provide me with the information I require about my child’s progress and achievement.</vt:lpstr>
      <vt:lpstr>Q29: I think the school seeks my views and listens to my concerns.</vt:lpstr>
      <vt:lpstr>Q29: I think the school seeks my views and listens to my concerns.</vt:lpstr>
      <vt:lpstr>Q30: Markeaton Primary School encourages parents/carers to play an active part in school life.</vt:lpstr>
      <vt:lpstr>Q30: Markeaton Primary School encourages parents/carers to play an active part in school life.</vt:lpstr>
      <vt:lpstr>Q31: *New* I feel my child's mental health/well-being is well supported at Markeaton.</vt:lpstr>
      <vt:lpstr>Q31: *New* I feel my child's mental health/well-being is well supported at Markeaton.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Markeaton Head</cp:lastModifiedBy>
  <cp:revision>52</cp:revision>
  <dcterms:created xsi:type="dcterms:W3CDTF">2014-01-30T23:18:11Z</dcterms:created>
  <dcterms:modified xsi:type="dcterms:W3CDTF">2019-10-25T12:23:46Z</dcterms:modified>
</cp:coreProperties>
</file>