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handoutMasterIdLst>
    <p:handoutMasterId r:id="rId13"/>
  </p:handoutMasterIdLst>
  <p:sldIdLst>
    <p:sldId id="272" r:id="rId2"/>
    <p:sldId id="288" r:id="rId3"/>
    <p:sldId id="300" r:id="rId4"/>
    <p:sldId id="290" r:id="rId5"/>
    <p:sldId id="292" r:id="rId6"/>
    <p:sldId id="295" r:id="rId7"/>
    <p:sldId id="296" r:id="rId8"/>
    <p:sldId id="297" r:id="rId9"/>
    <p:sldId id="298" r:id="rId10"/>
    <p:sldId id="299" r:id="rId11"/>
  </p:sldIdLst>
  <p:sldSz cx="12192000" cy="6858000"/>
  <p:notesSz cx="9926638"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91" d="100"/>
          <a:sy n="91" d="100"/>
        </p:scale>
        <p:origin x="294" y="10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1543" cy="341064"/>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5622799" y="0"/>
            <a:ext cx="4301543" cy="341064"/>
          </a:xfrm>
          <a:prstGeom prst="rect">
            <a:avLst/>
          </a:prstGeom>
        </p:spPr>
        <p:txBody>
          <a:bodyPr vert="horz" lIns="91440" tIns="45720" rIns="91440" bIns="45720" rtlCol="0"/>
          <a:lstStyle>
            <a:lvl1pPr algn="r">
              <a:defRPr sz="1200"/>
            </a:lvl1pPr>
          </a:lstStyle>
          <a:p>
            <a:fld id="{758263A9-8CDD-4924-B020-19EA152C1C57}" type="datetimeFigureOut">
              <a:rPr lang="en-GB" smtClean="0"/>
              <a:t>30/01/2019</a:t>
            </a:fld>
            <a:endParaRPr lang="en-GB"/>
          </a:p>
        </p:txBody>
      </p:sp>
      <p:sp>
        <p:nvSpPr>
          <p:cNvPr id="4" name="Footer Placeholder 3"/>
          <p:cNvSpPr>
            <a:spLocks noGrp="1"/>
          </p:cNvSpPr>
          <p:nvPr>
            <p:ph type="ftr" sz="quarter" idx="2"/>
          </p:nvPr>
        </p:nvSpPr>
        <p:spPr>
          <a:xfrm>
            <a:off x="1" y="6456612"/>
            <a:ext cx="4301543" cy="341064"/>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5622799" y="6456612"/>
            <a:ext cx="4301543" cy="341064"/>
          </a:xfrm>
          <a:prstGeom prst="rect">
            <a:avLst/>
          </a:prstGeom>
        </p:spPr>
        <p:txBody>
          <a:bodyPr vert="horz" lIns="91440" tIns="45720" rIns="91440" bIns="45720" rtlCol="0" anchor="b"/>
          <a:lstStyle>
            <a:lvl1pPr algn="r">
              <a:defRPr sz="1200"/>
            </a:lvl1pPr>
          </a:lstStyle>
          <a:p>
            <a:fld id="{BC4D9BA6-5CC2-4D90-924E-5A8621823496}" type="slidenum">
              <a:rPr lang="en-GB" smtClean="0"/>
              <a:t>‹#›</a:t>
            </a:fld>
            <a:endParaRPr lang="en-GB"/>
          </a:p>
        </p:txBody>
      </p:sp>
    </p:spTree>
    <p:extLst>
      <p:ext uri="{BB962C8B-B14F-4D97-AF65-F5344CB8AC3E}">
        <p14:creationId xmlns:p14="http://schemas.microsoft.com/office/powerpoint/2010/main" val="1570032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1543" cy="34106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622799" y="0"/>
            <a:ext cx="4301543" cy="341064"/>
          </a:xfrm>
          <a:prstGeom prst="rect">
            <a:avLst/>
          </a:prstGeom>
        </p:spPr>
        <p:txBody>
          <a:bodyPr vert="horz" lIns="91440" tIns="45720" rIns="91440" bIns="45720" rtlCol="0"/>
          <a:lstStyle>
            <a:lvl1pPr algn="r">
              <a:defRPr sz="1200"/>
            </a:lvl1pPr>
          </a:lstStyle>
          <a:p>
            <a:fld id="{71BD4573-58E7-4156-A133-2731F5F8D1A6}" type="datetimeFigureOut">
              <a:rPr lang="en-US" smtClean="0"/>
              <a:t>1/30/2019</a:t>
            </a:fld>
            <a:endParaRPr lang="en-US"/>
          </a:p>
        </p:txBody>
      </p:sp>
      <p:sp>
        <p:nvSpPr>
          <p:cNvPr id="4" name="Slide Image Placeholder 3"/>
          <p:cNvSpPr>
            <a:spLocks noGrp="1" noRot="1" noChangeAspect="1"/>
          </p:cNvSpPr>
          <p:nvPr>
            <p:ph type="sldImg" idx="2"/>
          </p:nvPr>
        </p:nvSpPr>
        <p:spPr>
          <a:xfrm>
            <a:off x="2925763" y="850900"/>
            <a:ext cx="4075112" cy="22923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92665" y="3271381"/>
            <a:ext cx="7941310" cy="267658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6456612"/>
            <a:ext cx="4301543" cy="34106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622799" y="6456612"/>
            <a:ext cx="4301543" cy="341064"/>
          </a:xfrm>
          <a:prstGeom prst="rect">
            <a:avLst/>
          </a:prstGeom>
        </p:spPr>
        <p:txBody>
          <a:bodyPr vert="horz" lIns="91440" tIns="45720" rIns="91440" bIns="45720" rtlCol="0" anchor="b"/>
          <a:lstStyle>
            <a:lvl1pPr algn="r">
              <a:defRPr sz="1200"/>
            </a:lvl1pPr>
          </a:lstStyle>
          <a:p>
            <a:fld id="{893B0CF2-7F87-4E02-A248-870047730F99}" type="slidenum">
              <a:rPr lang="en-US" smtClean="0"/>
              <a:t>‹#›</a:t>
            </a:fld>
            <a:endParaRPr lang="en-US"/>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1</a:t>
            </a:fld>
            <a:endParaRPr lang="en-US"/>
          </a:p>
        </p:txBody>
      </p:sp>
    </p:spTree>
    <p:extLst>
      <p:ext uri="{BB962C8B-B14F-4D97-AF65-F5344CB8AC3E}">
        <p14:creationId xmlns:p14="http://schemas.microsoft.com/office/powerpoint/2010/main" val="1495133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grpSp>
        <p:nvGrpSpPr>
          <p:cNvPr id="10" name="Group 9"/>
          <p:cNvGrpSpPr/>
          <p:nvPr/>
        </p:nvGrpSpPr>
        <p:grpSpPr>
          <a:xfrm>
            <a:off x="0" y="6208894"/>
            <a:ext cx="12192000" cy="649106"/>
            <a:chOff x="0" y="6208894"/>
            <a:chExt cx="12192000" cy="649106"/>
          </a:xfrm>
        </p:grpSpPr>
        <p:sp>
          <p:nvSpPr>
            <p:cNvPr id="2" name="Rectangle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7" name="Straight Connector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Straight Connector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r>
              <a:rPr kumimoji="0" lang="en-US" smtClean="0"/>
              <a:t>Click to edit Master title style</a:t>
            </a:r>
            <a:endParaRPr kumimoji="0" lang="en-US" dirty="0"/>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21A1D30-C0A0-4124-A783-34D9F15FA0FE}" type="datetime1">
              <a:rPr lang="en-US" smtClean="0"/>
              <a:t>1/30/2019</a:t>
            </a:fld>
            <a:endParaRPr lang="en-US"/>
          </a:p>
        </p:txBody>
      </p:sp>
      <p:sp>
        <p:nvSpPr>
          <p:cNvPr id="19" name="Footer Placeholder 18"/>
          <p:cNvSpPr>
            <a:spLocks noGrp="1"/>
          </p:cNvSpPr>
          <p:nvPr>
            <p:ph type="ftr" sz="quarter" idx="11"/>
          </p:nvPr>
        </p:nvSpPr>
        <p:spPr/>
        <p:txBody>
          <a:bodyPr/>
          <a:lstStyle/>
          <a:p>
            <a:r>
              <a:rPr lang="en-US" dirty="0" smtClean="0"/>
              <a:t>Add a footer</a:t>
            </a:r>
            <a:endParaRPr lang="en-US" dirty="0"/>
          </a:p>
        </p:txBody>
      </p:sp>
      <p:sp>
        <p:nvSpPr>
          <p:cNvPr id="27" name="Slide Number Placeholder 2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D2D5871-AB0F-4B3D-8861-97E78CB7B47E}" type="datetime1">
              <a:rPr lang="en-US" smtClean="0"/>
              <a:t>1/30/2019</a:t>
            </a:fld>
            <a:endParaRPr lang="en-US"/>
          </a:p>
        </p:txBody>
      </p:sp>
      <p:sp>
        <p:nvSpPr>
          <p:cNvPr id="5" name="Footer Placeholder 4"/>
          <p:cNvSpPr>
            <a:spLocks noGrp="1"/>
          </p:cNvSpPr>
          <p:nvPr>
            <p:ph type="ftr" sz="quarter" idx="11"/>
          </p:nvPr>
        </p:nvSpPr>
        <p:spPr/>
        <p:txBody>
          <a:bodyPr/>
          <a:lstStyle/>
          <a:p>
            <a:r>
              <a:rPr lang="en-US" dirty="0" smtClean="0"/>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4418406-4C3F-4F3E-80BD-A22568EA37EB}" type="datetime1">
              <a:rPr lang="en-US" smtClean="0"/>
              <a:t>1/30/2019</a:t>
            </a:fld>
            <a:endParaRPr lang="en-US"/>
          </a:p>
        </p:txBody>
      </p:sp>
      <p:sp>
        <p:nvSpPr>
          <p:cNvPr id="5" name="Footer Placeholder 4"/>
          <p:cNvSpPr>
            <a:spLocks noGrp="1"/>
          </p:cNvSpPr>
          <p:nvPr>
            <p:ph type="ftr" sz="quarter" idx="11"/>
          </p:nvPr>
        </p:nvSpPr>
        <p:spPr/>
        <p:txBody>
          <a:bodyPr/>
          <a:lstStyle/>
          <a:p>
            <a:r>
              <a:rPr lang="en-US" dirty="0" smtClean="0"/>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5F28077-7188-48C5-8679-2287FAC952E9}" type="datetime1">
              <a:rPr lang="en-US" smtClean="0"/>
              <a:t>1/30/2019</a:t>
            </a:fld>
            <a:endParaRPr lang="en-US"/>
          </a:p>
        </p:txBody>
      </p:sp>
      <p:sp>
        <p:nvSpPr>
          <p:cNvPr id="5" name="Footer Placeholder 4"/>
          <p:cNvSpPr>
            <a:spLocks noGrp="1"/>
          </p:cNvSpPr>
          <p:nvPr>
            <p:ph type="ftr" sz="quarter" idx="11"/>
          </p:nvPr>
        </p:nvSpPr>
        <p:spPr/>
        <p:txBody>
          <a:bodyPr/>
          <a:lstStyle/>
          <a:p>
            <a:r>
              <a:rPr lang="en-US" dirty="0" smtClean="0"/>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2DCB740-6776-4EE9-99FD-96D592FA5A23}" type="datetime1">
              <a:rPr lang="en-US" smtClean="0"/>
              <a:t>1/30/2019</a:t>
            </a:fld>
            <a:endParaRPr lang="en-US"/>
          </a:p>
        </p:txBody>
      </p:sp>
      <p:sp>
        <p:nvSpPr>
          <p:cNvPr id="5" name="Footer Placeholder 4"/>
          <p:cNvSpPr>
            <a:spLocks noGrp="1"/>
          </p:cNvSpPr>
          <p:nvPr>
            <p:ph type="ftr" sz="quarter" idx="11"/>
          </p:nvPr>
        </p:nvSpPr>
        <p:spPr/>
        <p:txBody>
          <a:bodyPr/>
          <a:lstStyle/>
          <a:p>
            <a:r>
              <a:rPr lang="en-US" dirty="0" smtClean="0"/>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5F6BD99-6FFD-46C5-B5E2-43A34BDA2566}" type="datetime1">
              <a:rPr lang="en-US" smtClean="0"/>
              <a:t>1/30/2019</a:t>
            </a:fld>
            <a:endParaRPr lang="en-US"/>
          </a:p>
        </p:txBody>
      </p:sp>
      <p:sp>
        <p:nvSpPr>
          <p:cNvPr id="6" name="Footer Placeholder 5"/>
          <p:cNvSpPr>
            <a:spLocks noGrp="1"/>
          </p:cNvSpPr>
          <p:nvPr>
            <p:ph type="ftr" sz="quarter" idx="11"/>
          </p:nvPr>
        </p:nvSpPr>
        <p:spPr/>
        <p:txBody>
          <a:bodyPr/>
          <a:lstStyle/>
          <a:p>
            <a:r>
              <a:rPr lang="en-US" dirty="0" smtClean="0"/>
              <a:t>Add a footer</a:t>
            </a:r>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022678E-214C-4CF8-97C7-95015FB02960}" type="datetime1">
              <a:rPr lang="en-US" smtClean="0"/>
              <a:t>1/30/2019</a:t>
            </a:fld>
            <a:endParaRPr lang="en-US"/>
          </a:p>
        </p:txBody>
      </p:sp>
      <p:sp>
        <p:nvSpPr>
          <p:cNvPr id="8" name="Footer Placeholder 7"/>
          <p:cNvSpPr>
            <a:spLocks noGrp="1"/>
          </p:cNvSpPr>
          <p:nvPr>
            <p:ph type="ftr" sz="quarter" idx="11"/>
          </p:nvPr>
        </p:nvSpPr>
        <p:spPr/>
        <p:txBody>
          <a:bodyPr/>
          <a:lstStyle/>
          <a:p>
            <a:r>
              <a:rPr lang="en-US" dirty="0" smtClean="0"/>
              <a:t>Add a footer</a:t>
            </a:r>
            <a:endParaRPr lang="en-US" dirty="0"/>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55660E0-FA77-4473-A859-74127B089143}" type="datetime1">
              <a:rPr lang="en-US" smtClean="0"/>
              <a:t>1/30/2019</a:t>
            </a:fld>
            <a:endParaRPr lang="en-US"/>
          </a:p>
        </p:txBody>
      </p:sp>
      <p:sp>
        <p:nvSpPr>
          <p:cNvPr id="4" name="Footer Placeholder 3"/>
          <p:cNvSpPr>
            <a:spLocks noGrp="1"/>
          </p:cNvSpPr>
          <p:nvPr>
            <p:ph type="ftr" sz="quarter" idx="11"/>
          </p:nvPr>
        </p:nvSpPr>
        <p:spPr/>
        <p:txBody>
          <a:bodyPr/>
          <a:lstStyle/>
          <a:p>
            <a:r>
              <a:rPr lang="en-US" dirty="0" smtClean="0"/>
              <a:t>Add a footer</a:t>
            </a:r>
            <a:endParaRPr lang="en-US" dirty="0"/>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88D7B8-9F07-4899-827D-5F3CFDDEB574}" type="datetime1">
              <a:rPr lang="en-US" smtClean="0"/>
              <a:t>1/30/2019</a:t>
            </a:fld>
            <a:endParaRPr lang="en-US"/>
          </a:p>
        </p:txBody>
      </p:sp>
      <p:sp>
        <p:nvSpPr>
          <p:cNvPr id="3" name="Footer Placeholder 2"/>
          <p:cNvSpPr>
            <a:spLocks noGrp="1"/>
          </p:cNvSpPr>
          <p:nvPr>
            <p:ph type="ftr" sz="quarter" idx="11"/>
          </p:nvPr>
        </p:nvSpPr>
        <p:spPr/>
        <p:txBody>
          <a:bodyPr/>
          <a:lstStyle/>
          <a:p>
            <a:r>
              <a:rPr lang="en-US" dirty="0" smtClean="0"/>
              <a:t>Add a footer</a:t>
            </a:r>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5197C5C-1CD1-417D-A89C-14747F5222C7}" type="datetime1">
              <a:rPr lang="en-US" smtClean="0"/>
              <a:t>1/30/2019</a:t>
            </a:fld>
            <a:endParaRPr lang="en-US"/>
          </a:p>
        </p:txBody>
      </p:sp>
      <p:sp>
        <p:nvSpPr>
          <p:cNvPr id="6" name="Footer Placeholder 5"/>
          <p:cNvSpPr>
            <a:spLocks noGrp="1"/>
          </p:cNvSpPr>
          <p:nvPr>
            <p:ph type="ftr" sz="quarter" idx="11"/>
          </p:nvPr>
        </p:nvSpPr>
        <p:spPr/>
        <p:txBody>
          <a:bodyPr/>
          <a:lstStyle/>
          <a:p>
            <a:r>
              <a:rPr lang="en-US" dirty="0" smtClean="0"/>
              <a:t>Add a footer</a:t>
            </a:r>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3" name="Picture Placeholder 2" descr="An empty placeholder to add an image. Click on the placeholder and select the image that you wish to add"/>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359EFBB-CFA1-4AA8-9123-F0B52DBD84FE}" type="datetime1">
              <a:rPr lang="en-US" smtClean="0"/>
              <a:t>1/30/2019</a:t>
            </a:fld>
            <a:endParaRPr lang="en-US"/>
          </a:p>
        </p:txBody>
      </p:sp>
      <p:sp>
        <p:nvSpPr>
          <p:cNvPr id="6" name="Footer Placeholder 5"/>
          <p:cNvSpPr>
            <a:spLocks noGrp="1"/>
          </p:cNvSpPr>
          <p:nvPr>
            <p:ph type="ftr" sz="quarter" idx="11"/>
          </p:nvPr>
        </p:nvSpPr>
        <p:spPr/>
        <p:txBody>
          <a:bodyPr/>
          <a:lstStyle/>
          <a:p>
            <a:r>
              <a:rPr lang="en-US" dirty="0" smtClean="0"/>
              <a:t>Add a footer</a:t>
            </a:r>
            <a:endParaRPr lang="en-US" dirty="0"/>
          </a:p>
        </p:txBody>
      </p:sp>
      <p:sp>
        <p:nvSpPr>
          <p:cNvPr id="7" name="Slide Number Placeholder 6"/>
          <p:cNvSpPr>
            <a:spLocks noGrp="1"/>
          </p:cNvSpPr>
          <p:nvPr>
            <p:ph type="sldNum" sz="quarter" idx="12"/>
          </p:nvPr>
        </p:nvSpPr>
        <p:spPr>
          <a:xfrm>
            <a:off x="10769600" y="6356351"/>
            <a:ext cx="812800" cy="365125"/>
          </a:xfrm>
        </p:spPr>
        <p:txBody>
          <a:bodyPr/>
          <a:lstStyle/>
          <a:p>
            <a:fld id="{401CF334-2D5C-4859-84A6-CA7E6E43FAEB}" type="slidenum">
              <a:rPr lang="en-US" smtClean="0"/>
              <a:t>‹#›</a:t>
            </a:fld>
            <a:endParaRPr lang="en-US"/>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Group 24"/>
          <p:cNvGrpSpPr/>
          <p:nvPr/>
        </p:nvGrpSpPr>
        <p:grpSpPr>
          <a:xfrm>
            <a:off x="-29028" y="-7144"/>
            <a:ext cx="12240731" cy="6879658"/>
            <a:chOff x="0" y="-21658"/>
            <a:chExt cx="12240731" cy="6879658"/>
          </a:xfrm>
        </p:grpSpPr>
        <p:sp>
          <p:nvSpPr>
            <p:cNvPr id="26" name="Rectangle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p:cNvGrpSpPr/>
            <p:nvPr/>
          </p:nvGrpSpPr>
          <p:grpSpPr>
            <a:xfrm>
              <a:off x="0" y="-21658"/>
              <a:ext cx="12240731" cy="1041400"/>
              <a:chOff x="-25356" y="-7144"/>
              <a:chExt cx="12240731" cy="1041400"/>
            </a:xfrm>
          </p:grpSpPr>
          <p:sp>
            <p:nvSpPr>
              <p:cNvPr id="28" name="Freeform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29" name="Freeform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grpSp>
            <p:nvGrpSpPr>
              <p:cNvPr id="31" name="Group 30"/>
              <p:cNvGrpSpPr/>
              <p:nvPr/>
            </p:nvGrpSpPr>
            <p:grpSpPr>
              <a:xfrm>
                <a:off x="-25356" y="202408"/>
                <a:ext cx="12240731" cy="649224"/>
                <a:chOff x="-19045" y="216550"/>
                <a:chExt cx="9180548" cy="649224"/>
              </a:xfrm>
            </p:grpSpPr>
            <p:sp>
              <p:nvSpPr>
                <p:cNvPr id="32" name="Freeform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33" name="Freeform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grpSp>
        </p:grpSp>
      </p:gr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dirty="0"/>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smtClean="0"/>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100">
                <a:solidFill>
                  <a:schemeClr val="tx1"/>
                </a:solidFill>
              </a:defRPr>
            </a:lvl1pPr>
          </a:lstStyle>
          <a:p>
            <a:fld id="{61146459-E3C3-4969-9224-5ED50B492D17}" type="datetime1">
              <a:rPr lang="en-US" smtClean="0"/>
              <a:pPr/>
              <a:t>1/30/2019</a:t>
            </a:fld>
            <a:endParaRPr lang="en-US" dirty="0"/>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100">
                <a:solidFill>
                  <a:schemeClr val="tx1"/>
                </a:solidFill>
              </a:defRPr>
            </a:lvl1pPr>
          </a:lstStyle>
          <a:p>
            <a:r>
              <a:rPr lang="en-US" dirty="0" smtClean="0"/>
              <a:t>Add a footer</a:t>
            </a:r>
            <a:endParaRPr lang="en-US" dirty="0"/>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100">
                <a:solidFill>
                  <a:schemeClr val="tx1"/>
                </a:solidFill>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pPr algn="ctr"/>
            <a:r>
              <a:rPr lang="en-US" sz="6000" dirty="0" smtClean="0">
                <a:latin typeface="Calibri" panose="020F0502020204030204" pitchFamily="34" charset="0"/>
              </a:rPr>
              <a:t>Questionnaire Results</a:t>
            </a:r>
            <a:r>
              <a:rPr lang="en-US" sz="4800" dirty="0" smtClean="0">
                <a:latin typeface="Calibri" panose="020F0502020204030204" pitchFamily="34" charset="0"/>
              </a:rPr>
              <a:t/>
            </a:r>
            <a:br>
              <a:rPr lang="en-US" sz="4800" dirty="0" smtClean="0">
                <a:latin typeface="Calibri" panose="020F0502020204030204" pitchFamily="34" charset="0"/>
              </a:rPr>
            </a:br>
            <a:r>
              <a:rPr lang="en-US" sz="4000" dirty="0" smtClean="0">
                <a:latin typeface="Calibri" panose="020F0502020204030204" pitchFamily="34" charset="0"/>
              </a:rPr>
              <a:t>Summer 2018</a:t>
            </a:r>
            <a:endParaRPr lang="en-US" sz="4000" dirty="0">
              <a:latin typeface="Calibri" panose="020F0502020204030204" pitchFamily="34"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85305" y="3499175"/>
            <a:ext cx="1219647" cy="1210935"/>
          </a:xfrm>
          <a:prstGeom prst="rect">
            <a:avLst/>
          </a:prstGeom>
        </p:spPr>
      </p:pic>
    </p:spTree>
    <p:extLst>
      <p:ext uri="{BB962C8B-B14F-4D97-AF65-F5344CB8AC3E}">
        <p14:creationId xmlns:p14="http://schemas.microsoft.com/office/powerpoint/2010/main" val="3549628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360" y="116632"/>
            <a:ext cx="11521280" cy="1152128"/>
          </a:xfrm>
        </p:spPr>
        <p:txBody>
          <a:bodyPr/>
          <a:lstStyle/>
          <a:p>
            <a:pPr algn="ctr"/>
            <a:r>
              <a:rPr lang="en-GB" dirty="0">
                <a:solidFill>
                  <a:schemeClr val="tx1">
                    <a:lumMod val="65000"/>
                    <a:lumOff val="35000"/>
                  </a:schemeClr>
                </a:solidFill>
                <a:latin typeface="Calibri" panose="020F0502020204030204" pitchFamily="34" charset="0"/>
                <a:cs typeface="Calibri" panose="020F0502020204030204" pitchFamily="34" charset="0"/>
              </a:rPr>
              <a:t>Communication</a:t>
            </a:r>
          </a:p>
        </p:txBody>
      </p:sp>
      <p:sp>
        <p:nvSpPr>
          <p:cNvPr id="5" name="Rectangle 4"/>
          <p:cNvSpPr/>
          <p:nvPr/>
        </p:nvSpPr>
        <p:spPr>
          <a:xfrm>
            <a:off x="143339" y="116632"/>
            <a:ext cx="11905323" cy="6624736"/>
          </a:xfrm>
          <a:prstGeom prst="rect">
            <a:avLst/>
          </a:prstGeom>
          <a:noFill/>
          <a:ln w="57150">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296984" y="234462"/>
            <a:ext cx="11598032" cy="6400800"/>
          </a:xfrm>
          <a:prstGeom prst="rect">
            <a:avLst/>
          </a:prstGeom>
          <a:noFill/>
          <a:ln w="571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9" name="Table 8"/>
          <p:cNvGraphicFramePr>
            <a:graphicFrameLocks noGrp="1"/>
          </p:cNvGraphicFramePr>
          <p:nvPr>
            <p:extLst>
              <p:ext uri="{D42A27DB-BD31-4B8C-83A1-F6EECF244321}">
                <p14:modId xmlns:p14="http://schemas.microsoft.com/office/powerpoint/2010/main" val="2927925031"/>
              </p:ext>
            </p:extLst>
          </p:nvPr>
        </p:nvGraphicFramePr>
        <p:xfrm>
          <a:off x="623391" y="1386590"/>
          <a:ext cx="10945217" cy="2382632"/>
        </p:xfrm>
        <a:graphic>
          <a:graphicData uri="http://schemas.openxmlformats.org/drawingml/2006/table">
            <a:tbl>
              <a:tblPr firstRow="1" bandRow="1">
                <a:tableStyleId>{C083E6E3-FA7D-4D7B-A595-EF9225AFEA82}</a:tableStyleId>
              </a:tblPr>
              <a:tblGrid>
                <a:gridCol w="719733">
                  <a:extLst>
                    <a:ext uri="{9D8B030D-6E8A-4147-A177-3AD203B41FA5}">
                      <a16:colId xmlns:a16="http://schemas.microsoft.com/office/drawing/2014/main" val="20000"/>
                    </a:ext>
                  </a:extLst>
                </a:gridCol>
                <a:gridCol w="5151766">
                  <a:extLst>
                    <a:ext uri="{9D8B030D-6E8A-4147-A177-3AD203B41FA5}">
                      <a16:colId xmlns:a16="http://schemas.microsoft.com/office/drawing/2014/main" val="20001"/>
                    </a:ext>
                  </a:extLst>
                </a:gridCol>
                <a:gridCol w="1025186">
                  <a:extLst>
                    <a:ext uri="{9D8B030D-6E8A-4147-A177-3AD203B41FA5}">
                      <a16:colId xmlns:a16="http://schemas.microsoft.com/office/drawing/2014/main" val="20002"/>
                    </a:ext>
                  </a:extLst>
                </a:gridCol>
                <a:gridCol w="1010268">
                  <a:extLst>
                    <a:ext uri="{9D8B030D-6E8A-4147-A177-3AD203B41FA5}">
                      <a16:colId xmlns:a16="http://schemas.microsoft.com/office/drawing/2014/main" val="20003"/>
                    </a:ext>
                  </a:extLst>
                </a:gridCol>
                <a:gridCol w="1010268">
                  <a:extLst>
                    <a:ext uri="{9D8B030D-6E8A-4147-A177-3AD203B41FA5}">
                      <a16:colId xmlns:a16="http://schemas.microsoft.com/office/drawing/2014/main" val="20004"/>
                    </a:ext>
                  </a:extLst>
                </a:gridCol>
                <a:gridCol w="1010268">
                  <a:extLst>
                    <a:ext uri="{9D8B030D-6E8A-4147-A177-3AD203B41FA5}">
                      <a16:colId xmlns:a16="http://schemas.microsoft.com/office/drawing/2014/main" val="634354958"/>
                    </a:ext>
                  </a:extLst>
                </a:gridCol>
                <a:gridCol w="1017728">
                  <a:extLst>
                    <a:ext uri="{9D8B030D-6E8A-4147-A177-3AD203B41FA5}">
                      <a16:colId xmlns:a16="http://schemas.microsoft.com/office/drawing/2014/main" val="20005"/>
                    </a:ext>
                  </a:extLst>
                </a:gridCol>
              </a:tblGrid>
              <a:tr h="466118">
                <a:tc>
                  <a:txBody>
                    <a:bodyPr/>
                    <a:lstStyle/>
                    <a:p>
                      <a:pPr algn="ctr"/>
                      <a:r>
                        <a:rPr lang="en-GB" sz="1400" b="1" dirty="0" smtClean="0">
                          <a:solidFill>
                            <a:schemeClr val="tx1">
                              <a:lumMod val="65000"/>
                              <a:lumOff val="35000"/>
                            </a:schemeClr>
                          </a:solidFill>
                        </a:rPr>
                        <a:t>No.</a:t>
                      </a:r>
                      <a:endParaRPr lang="en-GB" sz="1400" b="1" dirty="0">
                        <a:solidFill>
                          <a:schemeClr val="tx1">
                            <a:lumMod val="65000"/>
                            <a:lumOff val="35000"/>
                          </a:schemeClr>
                        </a:solidFill>
                      </a:endParaRPr>
                    </a:p>
                  </a:txBody>
                  <a:tcPr marL="121920" marR="121920"/>
                </a:tc>
                <a:tc>
                  <a:txBody>
                    <a:bodyPr/>
                    <a:lstStyle/>
                    <a:p>
                      <a:pPr algn="ctr"/>
                      <a:r>
                        <a:rPr lang="en-GB" sz="1400" b="1" dirty="0" smtClean="0">
                          <a:solidFill>
                            <a:schemeClr val="tx1">
                              <a:lumMod val="65000"/>
                              <a:lumOff val="35000"/>
                            </a:schemeClr>
                          </a:solidFill>
                        </a:rPr>
                        <a:t>Question</a:t>
                      </a:r>
                      <a:endParaRPr lang="en-GB" sz="1400" b="1" dirty="0">
                        <a:solidFill>
                          <a:schemeClr val="tx1">
                            <a:lumMod val="65000"/>
                            <a:lumOff val="35000"/>
                          </a:schemeClr>
                        </a:solidFill>
                      </a:endParaRPr>
                    </a:p>
                  </a:txBody>
                  <a:tcPr marL="121920" marR="121920"/>
                </a:tc>
                <a:tc>
                  <a:txBody>
                    <a:bodyPr/>
                    <a:lstStyle/>
                    <a:p>
                      <a:pPr algn="ctr"/>
                      <a:r>
                        <a:rPr lang="en-GB" sz="1400" b="1" dirty="0" smtClean="0">
                          <a:solidFill>
                            <a:schemeClr val="tx1">
                              <a:lumMod val="65000"/>
                              <a:lumOff val="35000"/>
                            </a:schemeClr>
                          </a:solidFill>
                        </a:rPr>
                        <a:t>Spring</a:t>
                      </a:r>
                      <a:r>
                        <a:rPr lang="en-GB" sz="1400" b="1" baseline="0" dirty="0" smtClean="0">
                          <a:solidFill>
                            <a:schemeClr val="tx1">
                              <a:lumMod val="65000"/>
                              <a:lumOff val="35000"/>
                            </a:schemeClr>
                          </a:solidFill>
                        </a:rPr>
                        <a:t> 2016</a:t>
                      </a:r>
                      <a:endParaRPr lang="en-GB" sz="1400" b="1" dirty="0">
                        <a:solidFill>
                          <a:schemeClr val="tx1">
                            <a:lumMod val="65000"/>
                            <a:lumOff val="35000"/>
                          </a:schemeClr>
                        </a:solidFill>
                      </a:endParaRPr>
                    </a:p>
                  </a:txBody>
                  <a:tcPr marL="121920" marR="121920"/>
                </a:tc>
                <a:tc>
                  <a:txBody>
                    <a:bodyPr/>
                    <a:lstStyle/>
                    <a:p>
                      <a:pPr algn="ctr"/>
                      <a:r>
                        <a:rPr lang="en-GB" sz="1400" b="1" dirty="0" smtClean="0">
                          <a:solidFill>
                            <a:schemeClr val="tx1">
                              <a:lumMod val="65000"/>
                              <a:lumOff val="35000"/>
                            </a:schemeClr>
                          </a:solidFill>
                        </a:rPr>
                        <a:t>Summer 2016</a:t>
                      </a:r>
                      <a:endParaRPr lang="en-GB" sz="1400" b="1" dirty="0">
                        <a:solidFill>
                          <a:schemeClr val="tx1">
                            <a:lumMod val="65000"/>
                            <a:lumOff val="35000"/>
                          </a:schemeClr>
                        </a:solidFill>
                      </a:endParaRPr>
                    </a:p>
                  </a:txBody>
                  <a:tcPr marL="121920" marR="12192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400" b="1" dirty="0" smtClean="0">
                          <a:solidFill>
                            <a:schemeClr val="tx1">
                              <a:lumMod val="65000"/>
                              <a:lumOff val="35000"/>
                            </a:schemeClr>
                          </a:solidFill>
                        </a:rPr>
                        <a:t>Summer 2017</a:t>
                      </a:r>
                    </a:p>
                  </a:txBody>
                  <a:tcPr marL="121920" marR="12192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400" b="1" dirty="0" smtClean="0">
                          <a:solidFill>
                            <a:schemeClr val="tx1">
                              <a:lumMod val="65000"/>
                              <a:lumOff val="35000"/>
                            </a:schemeClr>
                          </a:solidFill>
                        </a:rPr>
                        <a:t>Summer 2018</a:t>
                      </a:r>
                    </a:p>
                  </a:txBody>
                  <a:tcPr marL="121920" marR="121920"/>
                </a:tc>
                <a:tc>
                  <a:txBody>
                    <a:bodyPr/>
                    <a:lstStyle/>
                    <a:p>
                      <a:pPr algn="ctr"/>
                      <a:r>
                        <a:rPr lang="en-GB" sz="1400" b="1" dirty="0" smtClean="0">
                          <a:solidFill>
                            <a:schemeClr val="tx1">
                              <a:lumMod val="65000"/>
                              <a:lumOff val="35000"/>
                            </a:schemeClr>
                          </a:solidFill>
                        </a:rPr>
                        <a:t>Variance</a:t>
                      </a:r>
                      <a:endParaRPr lang="en-GB" sz="1400" b="1" dirty="0">
                        <a:solidFill>
                          <a:schemeClr val="tx1">
                            <a:lumMod val="65000"/>
                            <a:lumOff val="35000"/>
                          </a:schemeClr>
                        </a:solidFill>
                      </a:endParaRPr>
                    </a:p>
                  </a:txBody>
                  <a:tcPr marL="121920" marR="121920"/>
                </a:tc>
                <a:extLst>
                  <a:ext uri="{0D108BD9-81ED-4DB2-BD59-A6C34878D82A}">
                    <a16:rowId xmlns:a16="http://schemas.microsoft.com/office/drawing/2014/main" val="10000"/>
                  </a:ext>
                </a:extLst>
              </a:tr>
              <a:tr h="466118">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Q26</a:t>
                      </a:r>
                    </a:p>
                  </a:txBody>
                  <a:tcPr marL="12700" marR="12700" marT="9525" marB="0" anchor="ctr"/>
                </a:tc>
                <a:tc>
                  <a:txBody>
                    <a:bodyPr/>
                    <a:lstStyle/>
                    <a:p>
                      <a:pPr algn="l" fontAlgn="t"/>
                      <a:r>
                        <a:rPr lang="en-GB" sz="1400" b="0" i="0" u="none" strike="noStrike" dirty="0">
                          <a:solidFill>
                            <a:schemeClr val="tx1">
                              <a:lumMod val="65000"/>
                              <a:lumOff val="35000"/>
                            </a:schemeClr>
                          </a:solidFill>
                          <a:effectLst/>
                          <a:latin typeface="Calibri" panose="020F0502020204030204" pitchFamily="34" charset="0"/>
                        </a:rPr>
                        <a:t>I think members of staff at Markeaton Primary School are approachable. </a:t>
                      </a:r>
                    </a:p>
                  </a:txBody>
                  <a:tcPr marL="12700" marR="12700" marT="9525" marB="0" anchor="ctr"/>
                </a:tc>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1.47</a:t>
                      </a:r>
                    </a:p>
                  </a:txBody>
                  <a:tcPr marL="12700" marR="12700" marT="9525" marB="0" anchor="ctr"/>
                </a:tc>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1.59</a:t>
                      </a:r>
                    </a:p>
                  </a:txBody>
                  <a:tcPr marL="12700" marR="12700" marT="9525" marB="0" anchor="ctr"/>
                </a:tc>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1.60</a:t>
                      </a: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1.59</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-0.01</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extLst>
                  <a:ext uri="{0D108BD9-81ED-4DB2-BD59-A6C34878D82A}">
                    <a16:rowId xmlns:a16="http://schemas.microsoft.com/office/drawing/2014/main" val="10001"/>
                  </a:ext>
                </a:extLst>
              </a:tr>
              <a:tr h="466118">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Q27</a:t>
                      </a:r>
                    </a:p>
                  </a:txBody>
                  <a:tcPr marL="12700" marR="12700" marT="9525" marB="0" anchor="ctr"/>
                </a:tc>
                <a:tc>
                  <a:txBody>
                    <a:bodyPr/>
                    <a:lstStyle/>
                    <a:p>
                      <a:pPr algn="l" fontAlgn="t"/>
                      <a:r>
                        <a:rPr lang="en-GB" sz="1400" b="0" i="0" u="none" strike="noStrike">
                          <a:solidFill>
                            <a:schemeClr val="tx1">
                              <a:lumMod val="65000"/>
                              <a:lumOff val="35000"/>
                            </a:schemeClr>
                          </a:solidFill>
                          <a:effectLst/>
                          <a:latin typeface="Calibri" panose="020F0502020204030204" pitchFamily="34" charset="0"/>
                        </a:rPr>
                        <a:t>Parent/Carer consultation evenings provide me with the information I require about my child’s progress &amp; achievement. </a:t>
                      </a:r>
                    </a:p>
                  </a:txBody>
                  <a:tcPr marL="12700" marR="12700" marT="9525" marB="0" anchor="ctr"/>
                </a:tc>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1.12</a:t>
                      </a:r>
                    </a:p>
                  </a:txBody>
                  <a:tcPr marL="12700" marR="12700" marT="9525" marB="0" anchor="ctr"/>
                </a:tc>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1.37</a:t>
                      </a:r>
                    </a:p>
                  </a:txBody>
                  <a:tcPr marL="12700" marR="12700" marT="9525" marB="0" anchor="ctr"/>
                </a:tc>
                <a:tc>
                  <a:txBody>
                    <a:bodyPr/>
                    <a:lstStyle/>
                    <a:p>
                      <a:pPr algn="ctr" fontAlgn="t"/>
                      <a:r>
                        <a:rPr lang="en-GB" sz="1400" b="1" i="0" u="none" strike="noStrike">
                          <a:solidFill>
                            <a:schemeClr val="tx1">
                              <a:lumMod val="65000"/>
                              <a:lumOff val="35000"/>
                            </a:schemeClr>
                          </a:solidFill>
                          <a:effectLst/>
                          <a:latin typeface="Calibri" panose="020F0502020204030204" pitchFamily="34" charset="0"/>
                        </a:rPr>
                        <a:t>1.44</a:t>
                      </a: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1.51</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0.07</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extLst>
                  <a:ext uri="{0D108BD9-81ED-4DB2-BD59-A6C34878D82A}">
                    <a16:rowId xmlns:a16="http://schemas.microsoft.com/office/drawing/2014/main" val="10002"/>
                  </a:ext>
                </a:extLst>
              </a:tr>
              <a:tr h="466118">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Q28</a:t>
                      </a:r>
                    </a:p>
                  </a:txBody>
                  <a:tcPr marL="12700" marR="12700" marT="9525" marB="0" anchor="ctr"/>
                </a:tc>
                <a:tc>
                  <a:txBody>
                    <a:bodyPr/>
                    <a:lstStyle/>
                    <a:p>
                      <a:pPr algn="l" fontAlgn="t"/>
                      <a:r>
                        <a:rPr lang="en-GB" sz="1400" b="0" i="0" u="none" strike="noStrike" dirty="0">
                          <a:solidFill>
                            <a:schemeClr val="tx1">
                              <a:lumMod val="65000"/>
                              <a:lumOff val="35000"/>
                            </a:schemeClr>
                          </a:solidFill>
                          <a:effectLst/>
                          <a:latin typeface="Calibri" panose="020F0502020204030204" pitchFamily="34" charset="0"/>
                        </a:rPr>
                        <a:t>I think the school seeks my views and listens to my concerns.</a:t>
                      </a:r>
                    </a:p>
                  </a:txBody>
                  <a:tcPr marL="12700" marR="12700" marT="9525" marB="0" anchor="ctr"/>
                </a:tc>
                <a:tc>
                  <a:txBody>
                    <a:bodyPr/>
                    <a:lstStyle/>
                    <a:p>
                      <a:pPr algn="ctr" fontAlgn="t"/>
                      <a:r>
                        <a:rPr lang="en-GB" sz="1400" b="1" i="0" u="none" strike="noStrike">
                          <a:solidFill>
                            <a:schemeClr val="tx1">
                              <a:lumMod val="65000"/>
                              <a:lumOff val="35000"/>
                            </a:schemeClr>
                          </a:solidFill>
                          <a:effectLst/>
                          <a:latin typeface="Calibri" panose="020F0502020204030204" pitchFamily="34" charset="0"/>
                        </a:rPr>
                        <a:t>N/A</a:t>
                      </a:r>
                    </a:p>
                  </a:txBody>
                  <a:tcPr marL="12700" marR="12700" marT="9525" marB="0" anchor="ctr"/>
                </a:tc>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1.35</a:t>
                      </a:r>
                    </a:p>
                  </a:txBody>
                  <a:tcPr marL="12700" marR="12700" marT="9525" marB="0" anchor="ctr"/>
                </a:tc>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1.44</a:t>
                      </a: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1.48</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0.04</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extLst>
                  <a:ext uri="{0D108BD9-81ED-4DB2-BD59-A6C34878D82A}">
                    <a16:rowId xmlns:a16="http://schemas.microsoft.com/office/drawing/2014/main" val="10003"/>
                  </a:ext>
                </a:extLst>
              </a:tr>
              <a:tr h="466118">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Q30</a:t>
                      </a:r>
                    </a:p>
                  </a:txBody>
                  <a:tcPr marL="12700" marR="12700" marT="9525" marB="0" anchor="ctr"/>
                </a:tc>
                <a:tc>
                  <a:txBody>
                    <a:bodyPr/>
                    <a:lstStyle/>
                    <a:p>
                      <a:pPr algn="l" fontAlgn="t"/>
                      <a:r>
                        <a:rPr lang="en-GB" sz="1400" b="0" i="0" u="none" strike="noStrike">
                          <a:solidFill>
                            <a:schemeClr val="tx1">
                              <a:lumMod val="65000"/>
                              <a:lumOff val="35000"/>
                            </a:schemeClr>
                          </a:solidFill>
                          <a:effectLst/>
                          <a:latin typeface="Calibri" panose="020F0502020204030204" pitchFamily="34" charset="0"/>
                        </a:rPr>
                        <a:t>Markeaton Primary School encourages parents/carers to play an active part in school life. </a:t>
                      </a:r>
                    </a:p>
                  </a:txBody>
                  <a:tcPr marL="12700" marR="12700" marT="9525" marB="0" anchor="ctr"/>
                </a:tc>
                <a:tc>
                  <a:txBody>
                    <a:bodyPr/>
                    <a:lstStyle/>
                    <a:p>
                      <a:pPr algn="ctr" fontAlgn="t"/>
                      <a:r>
                        <a:rPr lang="en-GB" sz="1400" b="1" i="0" u="none" strike="noStrike">
                          <a:solidFill>
                            <a:schemeClr val="tx1">
                              <a:lumMod val="65000"/>
                              <a:lumOff val="35000"/>
                            </a:schemeClr>
                          </a:solidFill>
                          <a:effectLst/>
                          <a:latin typeface="Calibri" panose="020F0502020204030204" pitchFamily="34" charset="0"/>
                        </a:rPr>
                        <a:t>1.26</a:t>
                      </a:r>
                    </a:p>
                  </a:txBody>
                  <a:tcPr marL="12700" marR="12700" marT="9525" marB="0" anchor="ctr"/>
                </a:tc>
                <a:tc>
                  <a:txBody>
                    <a:bodyPr/>
                    <a:lstStyle/>
                    <a:p>
                      <a:pPr algn="ctr" fontAlgn="t"/>
                      <a:r>
                        <a:rPr lang="en-GB" sz="1400" b="1" i="0" u="none" strike="noStrike">
                          <a:solidFill>
                            <a:schemeClr val="tx1">
                              <a:lumMod val="65000"/>
                              <a:lumOff val="35000"/>
                            </a:schemeClr>
                          </a:solidFill>
                          <a:effectLst/>
                          <a:latin typeface="Calibri" panose="020F0502020204030204" pitchFamily="34" charset="0"/>
                        </a:rPr>
                        <a:t>1.58</a:t>
                      </a:r>
                    </a:p>
                  </a:txBody>
                  <a:tcPr marL="12700" marR="12700" marT="9525" marB="0" anchor="ctr"/>
                </a:tc>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1.59</a:t>
                      </a: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1.51</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-0.08</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954414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43339" y="116632"/>
            <a:ext cx="11905323" cy="6624736"/>
          </a:xfrm>
          <a:prstGeom prst="rect">
            <a:avLst/>
          </a:prstGeom>
          <a:noFill/>
          <a:ln w="57150">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296984" y="234462"/>
            <a:ext cx="11598032" cy="6400800"/>
          </a:xfrm>
          <a:prstGeom prst="rect">
            <a:avLst/>
          </a:prstGeom>
          <a:noFill/>
          <a:ln w="571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itle 1"/>
          <p:cNvSpPr txBox="1">
            <a:spLocks/>
          </p:cNvSpPr>
          <p:nvPr/>
        </p:nvSpPr>
        <p:spPr>
          <a:xfrm>
            <a:off x="335360" y="-243408"/>
            <a:ext cx="11425269" cy="676875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600" b="1" kern="1200">
                <a:solidFill>
                  <a:schemeClr val="tx1"/>
                </a:solidFill>
                <a:latin typeface="+mj-lt"/>
                <a:ea typeface="+mj-ea"/>
                <a:cs typeface="+mj-cs"/>
              </a:defRPr>
            </a:lvl1pPr>
          </a:lstStyle>
          <a:p>
            <a:pPr algn="ctr"/>
            <a:endParaRPr lang="en-GB" sz="1200" dirty="0" smtClean="0">
              <a:solidFill>
                <a:schemeClr val="tx1">
                  <a:lumMod val="65000"/>
                  <a:lumOff val="35000"/>
                </a:schemeClr>
              </a:solidFill>
              <a:latin typeface="Calibri" panose="020F0502020204030204" pitchFamily="34" charset="0"/>
              <a:cs typeface="Calibri" panose="020F0502020204030204" pitchFamily="34" charset="0"/>
            </a:endParaRPr>
          </a:p>
          <a:p>
            <a:pPr algn="ctr"/>
            <a:endParaRPr lang="en-GB" sz="1200" dirty="0">
              <a:solidFill>
                <a:schemeClr val="tx1">
                  <a:lumMod val="65000"/>
                  <a:lumOff val="35000"/>
                </a:schemeClr>
              </a:solidFill>
              <a:latin typeface="Calibri" panose="020F0502020204030204" pitchFamily="34" charset="0"/>
              <a:cs typeface="Calibri" panose="020F0502020204030204" pitchFamily="34" charset="0"/>
            </a:endParaRPr>
          </a:p>
          <a:p>
            <a:pPr algn="ctr"/>
            <a:endParaRPr lang="en-GB" sz="4100" dirty="0" smtClean="0">
              <a:solidFill>
                <a:schemeClr val="tx1">
                  <a:lumMod val="65000"/>
                  <a:lumOff val="35000"/>
                </a:schemeClr>
              </a:solidFill>
              <a:latin typeface="Calibri" panose="020F0502020204030204" pitchFamily="34" charset="0"/>
              <a:cs typeface="Calibri" panose="020F0502020204030204" pitchFamily="34" charset="0"/>
            </a:endParaRPr>
          </a:p>
          <a:p>
            <a:pPr algn="ctr"/>
            <a:r>
              <a:rPr lang="en-GB" sz="4100" dirty="0" smtClean="0">
                <a:solidFill>
                  <a:schemeClr val="tx1">
                    <a:lumMod val="65000"/>
                    <a:lumOff val="35000"/>
                  </a:schemeClr>
                </a:solidFill>
                <a:latin typeface="Calibri" panose="020F0502020204030204" pitchFamily="34" charset="0"/>
                <a:cs typeface="Calibri" panose="020F0502020204030204" pitchFamily="34" charset="0"/>
              </a:rPr>
              <a:t>Parent/Carer Questionnaire Results</a:t>
            </a:r>
          </a:p>
          <a:p>
            <a:pPr algn="ctr"/>
            <a:endParaRPr lang="en-GB" sz="3200" dirty="0">
              <a:solidFill>
                <a:schemeClr val="tx1">
                  <a:lumMod val="65000"/>
                  <a:lumOff val="35000"/>
                </a:schemeClr>
              </a:solidFill>
              <a:latin typeface="Calibri" panose="020F0502020204030204" pitchFamily="34" charset="0"/>
              <a:cs typeface="Calibri" panose="020F0502020204030204" pitchFamily="34" charset="0"/>
            </a:endParaRPr>
          </a:p>
          <a:p>
            <a:pPr algn="ctr"/>
            <a:r>
              <a:rPr lang="en-GB" sz="4100" dirty="0" smtClean="0">
                <a:solidFill>
                  <a:schemeClr val="tx1">
                    <a:lumMod val="65000"/>
                    <a:lumOff val="35000"/>
                  </a:schemeClr>
                </a:solidFill>
                <a:latin typeface="Calibri" panose="020F0502020204030204" pitchFamily="34" charset="0"/>
                <a:cs typeface="Calibri" panose="020F0502020204030204" pitchFamily="34" charset="0"/>
              </a:rPr>
              <a:t/>
            </a:r>
            <a:br>
              <a:rPr lang="en-GB" sz="4100" dirty="0" smtClean="0">
                <a:solidFill>
                  <a:schemeClr val="tx1">
                    <a:lumMod val="65000"/>
                    <a:lumOff val="35000"/>
                  </a:schemeClr>
                </a:solidFill>
                <a:latin typeface="Calibri" panose="020F0502020204030204" pitchFamily="34" charset="0"/>
                <a:cs typeface="Calibri" panose="020F0502020204030204" pitchFamily="34" charset="0"/>
              </a:rPr>
            </a:br>
            <a:r>
              <a:rPr lang="en-GB" sz="4100" dirty="0" smtClean="0">
                <a:solidFill>
                  <a:schemeClr val="tx1">
                    <a:lumMod val="65000"/>
                    <a:lumOff val="35000"/>
                  </a:schemeClr>
                </a:solidFill>
                <a:latin typeface="Calibri" panose="020F0502020204030204" pitchFamily="34" charset="0"/>
                <a:cs typeface="Calibri" panose="020F0502020204030204" pitchFamily="34" charset="0"/>
              </a:rPr>
              <a:t/>
            </a:r>
            <a:br>
              <a:rPr lang="en-GB" sz="4100" dirty="0" smtClean="0">
                <a:solidFill>
                  <a:schemeClr val="tx1">
                    <a:lumMod val="65000"/>
                    <a:lumOff val="35000"/>
                  </a:schemeClr>
                </a:solidFill>
                <a:latin typeface="Calibri" panose="020F0502020204030204" pitchFamily="34" charset="0"/>
                <a:cs typeface="Calibri" panose="020F0502020204030204" pitchFamily="34" charset="0"/>
              </a:rPr>
            </a:br>
            <a:r>
              <a:rPr lang="en-GB" sz="4100" dirty="0" smtClean="0">
                <a:solidFill>
                  <a:schemeClr val="tx1">
                    <a:lumMod val="65000"/>
                    <a:lumOff val="35000"/>
                  </a:schemeClr>
                </a:solidFill>
                <a:latin typeface="Calibri" panose="020F0502020204030204" pitchFamily="34" charset="0"/>
                <a:cs typeface="Calibri" panose="020F0502020204030204" pitchFamily="34" charset="0"/>
              </a:rPr>
              <a:t/>
            </a:r>
            <a:br>
              <a:rPr lang="en-GB" sz="4100" dirty="0" smtClean="0">
                <a:solidFill>
                  <a:schemeClr val="tx1">
                    <a:lumMod val="65000"/>
                    <a:lumOff val="35000"/>
                  </a:schemeClr>
                </a:solidFill>
                <a:latin typeface="Calibri" panose="020F0502020204030204" pitchFamily="34" charset="0"/>
                <a:cs typeface="Calibri" panose="020F0502020204030204" pitchFamily="34" charset="0"/>
              </a:rPr>
            </a:br>
            <a:r>
              <a:rPr lang="en-GB" sz="4100" dirty="0" smtClean="0">
                <a:solidFill>
                  <a:schemeClr val="tx1">
                    <a:lumMod val="65000"/>
                    <a:lumOff val="35000"/>
                  </a:schemeClr>
                </a:solidFill>
                <a:latin typeface="Calibri" panose="020F0502020204030204" pitchFamily="34" charset="0"/>
                <a:cs typeface="Calibri" panose="020F0502020204030204" pitchFamily="34" charset="0"/>
              </a:rPr>
              <a:t/>
            </a:r>
            <a:br>
              <a:rPr lang="en-GB" sz="4100" dirty="0" smtClean="0">
                <a:solidFill>
                  <a:schemeClr val="tx1">
                    <a:lumMod val="65000"/>
                    <a:lumOff val="35000"/>
                  </a:schemeClr>
                </a:solidFill>
                <a:latin typeface="Calibri" panose="020F0502020204030204" pitchFamily="34" charset="0"/>
                <a:cs typeface="Calibri" panose="020F0502020204030204" pitchFamily="34" charset="0"/>
              </a:rPr>
            </a:br>
            <a:r>
              <a:rPr lang="en-GB" sz="4100" dirty="0" smtClean="0">
                <a:solidFill>
                  <a:schemeClr val="tx1">
                    <a:lumMod val="65000"/>
                    <a:lumOff val="35000"/>
                  </a:schemeClr>
                </a:solidFill>
                <a:latin typeface="Calibri" panose="020F0502020204030204" pitchFamily="34" charset="0"/>
                <a:cs typeface="Calibri" panose="020F0502020204030204" pitchFamily="34" charset="0"/>
              </a:rPr>
              <a:t/>
            </a:r>
            <a:br>
              <a:rPr lang="en-GB" sz="4100" dirty="0" smtClean="0">
                <a:solidFill>
                  <a:schemeClr val="tx1">
                    <a:lumMod val="65000"/>
                    <a:lumOff val="35000"/>
                  </a:schemeClr>
                </a:solidFill>
                <a:latin typeface="Calibri" panose="020F0502020204030204" pitchFamily="34" charset="0"/>
                <a:cs typeface="Calibri" panose="020F0502020204030204" pitchFamily="34" charset="0"/>
              </a:rPr>
            </a:br>
            <a:r>
              <a:rPr lang="en-GB" sz="4100" dirty="0" smtClean="0">
                <a:solidFill>
                  <a:schemeClr val="tx1">
                    <a:lumMod val="65000"/>
                    <a:lumOff val="35000"/>
                  </a:schemeClr>
                </a:solidFill>
                <a:latin typeface="Calibri" panose="020F0502020204030204" pitchFamily="34" charset="0"/>
                <a:cs typeface="Calibri" panose="020F0502020204030204" pitchFamily="34" charset="0"/>
              </a:rPr>
              <a:t/>
            </a:r>
            <a:br>
              <a:rPr lang="en-GB" sz="4100" dirty="0" smtClean="0">
                <a:solidFill>
                  <a:schemeClr val="tx1">
                    <a:lumMod val="65000"/>
                    <a:lumOff val="35000"/>
                  </a:schemeClr>
                </a:solidFill>
                <a:latin typeface="Calibri" panose="020F0502020204030204" pitchFamily="34" charset="0"/>
                <a:cs typeface="Calibri" panose="020F0502020204030204" pitchFamily="34" charset="0"/>
              </a:rPr>
            </a:br>
            <a:r>
              <a:rPr lang="en-GB" sz="4100" b="0" dirty="0" smtClean="0">
                <a:solidFill>
                  <a:schemeClr val="tx1">
                    <a:lumMod val="65000"/>
                    <a:lumOff val="35000"/>
                  </a:schemeClr>
                </a:solidFill>
                <a:latin typeface="Calibri" panose="020F0502020204030204" pitchFamily="34" charset="0"/>
                <a:cs typeface="Calibri" panose="020F0502020204030204" pitchFamily="34" charset="0"/>
              </a:rPr>
              <a:t>Summer 2018</a:t>
            </a:r>
            <a:endParaRPr lang="en-GB" sz="4100" b="0" dirty="0">
              <a:solidFill>
                <a:schemeClr val="tx1">
                  <a:lumMod val="65000"/>
                  <a:lumOff val="35000"/>
                </a:schemeClr>
              </a:solidFill>
              <a:latin typeface="Calibri" panose="020F0502020204030204" pitchFamily="34" charset="0"/>
              <a:cs typeface="Calibri" panose="020F0502020204030204" pitchFamily="34" charset="0"/>
            </a:endParaRPr>
          </a:p>
        </p:txBody>
      </p:sp>
      <p:pic>
        <p:nvPicPr>
          <p:cNvPr id="12" name="Picture 11" descr="https://pbs.twimg.com/profile_images/743033372675571712/30aeEyPX.jpg"/>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5519936" y="354632"/>
            <a:ext cx="1056117" cy="792088"/>
          </a:xfrm>
          <a:prstGeom prst="ellipse">
            <a:avLst/>
          </a:prstGeom>
          <a:ln>
            <a:noFill/>
          </a:ln>
          <a:effectLst>
            <a:softEdge rad="317500"/>
          </a:effectLst>
          <a:extLst>
            <a:ext uri="{909E8E84-426E-40DD-AFC4-6F175D3DCCD1}">
              <a14:hiddenFill xmlns:a14="http://schemas.microsoft.com/office/drawing/2010/main">
                <a:solidFill>
                  <a:srgbClr val="FFFFFF"/>
                </a:solidFill>
              </a14:hiddenFill>
            </a:ext>
          </a:extLst>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43854" y="1627273"/>
            <a:ext cx="5810960" cy="387397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906962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3269" y="914401"/>
            <a:ext cx="11645461" cy="5410200"/>
          </a:xfrm>
        </p:spPr>
        <p:txBody>
          <a:bodyPr>
            <a:normAutofit fontScale="85000" lnSpcReduction="10000"/>
          </a:bodyPr>
          <a:lstStyle/>
          <a:p>
            <a:pPr marL="0" indent="0" algn="just">
              <a:buNone/>
            </a:pPr>
            <a:r>
              <a:rPr lang="en-GB" i="1" dirty="0" smtClean="0">
                <a:latin typeface="Calibri" panose="020F0502020204030204" pitchFamily="34" charset="0"/>
                <a:cs typeface="Calibri" panose="020F0502020204030204" pitchFamily="34" charset="0"/>
              </a:rPr>
              <a:t>To all Parents/Carers,</a:t>
            </a:r>
          </a:p>
          <a:p>
            <a:pPr marL="0" indent="0" algn="just">
              <a:buNone/>
            </a:pPr>
            <a:endParaRPr lang="en-GB" i="1" dirty="0">
              <a:latin typeface="Calibri" panose="020F0502020204030204" pitchFamily="34" charset="0"/>
              <a:cs typeface="Calibri" panose="020F0502020204030204" pitchFamily="34" charset="0"/>
            </a:endParaRPr>
          </a:p>
          <a:p>
            <a:pPr marL="0" indent="0" algn="just">
              <a:buNone/>
            </a:pPr>
            <a:r>
              <a:rPr lang="en-GB" i="1" dirty="0" smtClean="0">
                <a:latin typeface="Calibri" panose="020F0502020204030204" pitchFamily="34" charset="0"/>
                <a:cs typeface="Calibri" panose="020F0502020204030204" pitchFamily="34" charset="0"/>
              </a:rPr>
              <a:t>A huge thank you to everyone who took the time to fill out our annual school questionnaire.  The results are presented in the next few slides and we are delighted with the positive feedback.  As always there are areas to develop but on the whole, I hope you’ll agree, there is lots to celebrate (the second highest answer of 1.83 is ‘my child is happy at school’ which is amazing!).  </a:t>
            </a:r>
          </a:p>
          <a:p>
            <a:pPr marL="0" indent="0" algn="just">
              <a:buNone/>
            </a:pPr>
            <a:endParaRPr lang="en-GB" i="1" dirty="0">
              <a:latin typeface="Calibri" panose="020F0502020204030204" pitchFamily="34" charset="0"/>
              <a:cs typeface="Calibri" panose="020F0502020204030204" pitchFamily="34" charset="0"/>
            </a:endParaRPr>
          </a:p>
          <a:p>
            <a:pPr marL="0" indent="0" algn="just">
              <a:buNone/>
            </a:pPr>
            <a:r>
              <a:rPr lang="en-GB" i="1" dirty="0" smtClean="0">
                <a:latin typeface="Calibri" panose="020F0502020204030204" pitchFamily="34" charset="0"/>
                <a:cs typeface="Calibri" panose="020F0502020204030204" pitchFamily="34" charset="0"/>
              </a:rPr>
              <a:t>What we will do with these results now is taker a closer look at some of the comments that have been made, alongside the scores, and see where we need to go next in order to improve.  For example, one result in particular stands out, and that is after school clubs.  We are already looking at how best to improve our provision and we will, of course, keep you up to date with our progress.</a:t>
            </a:r>
          </a:p>
          <a:p>
            <a:pPr marL="0" indent="0" algn="just">
              <a:buNone/>
            </a:pPr>
            <a:endParaRPr lang="en-GB" i="1" dirty="0">
              <a:latin typeface="Calibri" panose="020F0502020204030204" pitchFamily="34" charset="0"/>
              <a:cs typeface="Calibri" panose="020F0502020204030204" pitchFamily="34" charset="0"/>
            </a:endParaRPr>
          </a:p>
          <a:p>
            <a:pPr marL="0" indent="0" algn="just">
              <a:buNone/>
            </a:pPr>
            <a:r>
              <a:rPr lang="en-GB" i="1" dirty="0" smtClean="0">
                <a:latin typeface="Calibri" panose="020F0502020204030204" pitchFamily="34" charset="0"/>
                <a:cs typeface="Calibri" panose="020F0502020204030204" pitchFamily="34" charset="0"/>
              </a:rPr>
              <a:t>Many thanks again for your continued support,</a:t>
            </a:r>
          </a:p>
          <a:p>
            <a:pPr marL="0" indent="0" algn="just">
              <a:buNone/>
            </a:pPr>
            <a:endParaRPr lang="en-GB" i="1" dirty="0" smtClean="0">
              <a:latin typeface="Calibri" panose="020F0502020204030204" pitchFamily="34" charset="0"/>
              <a:cs typeface="Calibri" panose="020F0502020204030204" pitchFamily="34" charset="0"/>
            </a:endParaRPr>
          </a:p>
          <a:p>
            <a:pPr marL="0" indent="0" algn="just">
              <a:buNone/>
            </a:pPr>
            <a:r>
              <a:rPr lang="en-GB" i="1" dirty="0" smtClean="0">
                <a:latin typeface="Calibri" panose="020F0502020204030204" pitchFamily="34" charset="0"/>
                <a:cs typeface="Calibri" panose="020F0502020204030204" pitchFamily="34" charset="0"/>
              </a:rPr>
              <a:t>Mr I. Johnson</a:t>
            </a:r>
            <a:endParaRPr lang="en-GB" i="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2603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ttps://pbs.twimg.com/profile_images/743033372675571712/30aeEyPX.jpg"/>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1775520" y="188640"/>
            <a:ext cx="8640960" cy="6480721"/>
          </a:xfrm>
          <a:prstGeom prst="ellipse">
            <a:avLst/>
          </a:prstGeom>
          <a:ln>
            <a:noFill/>
          </a:ln>
          <a:effectLst>
            <a:softEdge rad="317500"/>
          </a:effectLst>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335360" y="116632"/>
            <a:ext cx="11521280" cy="1152128"/>
          </a:xfrm>
        </p:spPr>
        <p:txBody>
          <a:bodyPr/>
          <a:lstStyle/>
          <a:p>
            <a:pPr algn="ctr"/>
            <a:r>
              <a:rPr lang="en-GB" dirty="0">
                <a:solidFill>
                  <a:schemeClr val="tx1">
                    <a:lumMod val="65000"/>
                    <a:lumOff val="35000"/>
                  </a:schemeClr>
                </a:solidFill>
                <a:latin typeface="Calibri" panose="020F0502020204030204" pitchFamily="34" charset="0"/>
                <a:cs typeface="Calibri" panose="020F0502020204030204" pitchFamily="34" charset="0"/>
              </a:rPr>
              <a:t>Analysis</a:t>
            </a:r>
          </a:p>
        </p:txBody>
      </p:sp>
      <p:sp>
        <p:nvSpPr>
          <p:cNvPr id="3" name="Content Placeholder 2"/>
          <p:cNvSpPr>
            <a:spLocks noGrp="1"/>
          </p:cNvSpPr>
          <p:nvPr>
            <p:ph idx="1"/>
          </p:nvPr>
        </p:nvSpPr>
        <p:spPr>
          <a:xfrm>
            <a:off x="431371" y="1196752"/>
            <a:ext cx="11329259" cy="5328592"/>
          </a:xfrm>
        </p:spPr>
        <p:txBody>
          <a:bodyPr>
            <a:noAutofit/>
          </a:bodyPr>
          <a:lstStyle/>
          <a:p>
            <a:pPr algn="just">
              <a:lnSpc>
                <a:spcPct val="110000"/>
              </a:lnSpc>
              <a:spcBef>
                <a:spcPts val="0"/>
              </a:spcBef>
              <a:spcAft>
                <a:spcPts val="1200"/>
              </a:spcAft>
            </a:pPr>
            <a:r>
              <a:rPr lang="en-GB" sz="2000" dirty="0" smtClean="0">
                <a:solidFill>
                  <a:schemeClr val="tx1">
                    <a:lumMod val="65000"/>
                    <a:lumOff val="35000"/>
                  </a:schemeClr>
                </a:solidFill>
                <a:latin typeface="Calibri" panose="020F0502020204030204" pitchFamily="34" charset="0"/>
                <a:cs typeface="Calibri" panose="020F0502020204030204" pitchFamily="34" charset="0"/>
              </a:rPr>
              <a:t>28 </a:t>
            </a:r>
            <a:r>
              <a:rPr lang="en-GB" sz="2000" dirty="0">
                <a:solidFill>
                  <a:schemeClr val="tx1">
                    <a:lumMod val="65000"/>
                    <a:lumOff val="35000"/>
                  </a:schemeClr>
                </a:solidFill>
                <a:latin typeface="Calibri" panose="020F0502020204030204" pitchFamily="34" charset="0"/>
                <a:cs typeface="Calibri" panose="020F0502020204030204" pitchFamily="34" charset="0"/>
              </a:rPr>
              <a:t>of the questions requested </a:t>
            </a:r>
            <a:r>
              <a:rPr lang="en-GB" sz="2000" dirty="0" smtClean="0">
                <a:solidFill>
                  <a:schemeClr val="tx1">
                    <a:lumMod val="65000"/>
                    <a:lumOff val="35000"/>
                  </a:schemeClr>
                </a:solidFill>
                <a:latin typeface="Calibri" panose="020F0502020204030204" pitchFamily="34" charset="0"/>
                <a:cs typeface="Calibri" panose="020F0502020204030204" pitchFamily="34" charset="0"/>
              </a:rPr>
              <a:t>Parents/Carers </a:t>
            </a:r>
            <a:r>
              <a:rPr lang="en-GB" sz="2000" dirty="0">
                <a:solidFill>
                  <a:schemeClr val="tx1">
                    <a:lumMod val="65000"/>
                    <a:lumOff val="35000"/>
                  </a:schemeClr>
                </a:solidFill>
                <a:latin typeface="Calibri" panose="020F0502020204030204" pitchFamily="34" charset="0"/>
                <a:cs typeface="Calibri" panose="020F0502020204030204" pitchFamily="34" charset="0"/>
              </a:rPr>
              <a:t>to select the appropriate option : Strongly </a:t>
            </a:r>
            <a:r>
              <a:rPr lang="en-GB" sz="2000" dirty="0" smtClean="0">
                <a:solidFill>
                  <a:schemeClr val="tx1">
                    <a:lumMod val="65000"/>
                    <a:lumOff val="35000"/>
                  </a:schemeClr>
                </a:solidFill>
                <a:latin typeface="Calibri" panose="020F0502020204030204" pitchFamily="34" charset="0"/>
                <a:cs typeface="Calibri" panose="020F0502020204030204" pitchFamily="34" charset="0"/>
              </a:rPr>
              <a:t>Agree, Disagree</a:t>
            </a:r>
            <a:r>
              <a:rPr lang="en-GB" sz="2000" dirty="0">
                <a:solidFill>
                  <a:schemeClr val="tx1">
                    <a:lumMod val="65000"/>
                    <a:lumOff val="35000"/>
                  </a:schemeClr>
                </a:solidFill>
                <a:latin typeface="Calibri" panose="020F0502020204030204" pitchFamily="34" charset="0"/>
                <a:cs typeface="Calibri" panose="020F0502020204030204" pitchFamily="34" charset="0"/>
              </a:rPr>
              <a:t>,</a:t>
            </a:r>
            <a:r>
              <a:rPr lang="en-GB" sz="2000" dirty="0" smtClean="0">
                <a:solidFill>
                  <a:schemeClr val="tx1">
                    <a:lumMod val="65000"/>
                    <a:lumOff val="35000"/>
                  </a:schemeClr>
                </a:solidFill>
                <a:latin typeface="Calibri" panose="020F0502020204030204" pitchFamily="34" charset="0"/>
                <a:cs typeface="Calibri" panose="020F0502020204030204" pitchFamily="34" charset="0"/>
              </a:rPr>
              <a:t> Agree or Strongly </a:t>
            </a:r>
            <a:r>
              <a:rPr lang="en-GB" sz="2000" dirty="0">
                <a:solidFill>
                  <a:schemeClr val="tx1">
                    <a:lumMod val="65000"/>
                    <a:lumOff val="35000"/>
                  </a:schemeClr>
                </a:solidFill>
                <a:latin typeface="Calibri" panose="020F0502020204030204" pitchFamily="34" charset="0"/>
                <a:cs typeface="Calibri" panose="020F0502020204030204" pitchFamily="34" charset="0"/>
              </a:rPr>
              <a:t>Agree.</a:t>
            </a:r>
          </a:p>
          <a:p>
            <a:pPr algn="just">
              <a:lnSpc>
                <a:spcPct val="110000"/>
              </a:lnSpc>
              <a:spcBef>
                <a:spcPts val="0"/>
              </a:spcBef>
              <a:spcAft>
                <a:spcPts val="1200"/>
              </a:spcAft>
            </a:pPr>
            <a:r>
              <a:rPr lang="en-GB" sz="2000" dirty="0">
                <a:solidFill>
                  <a:schemeClr val="tx1">
                    <a:lumMod val="65000"/>
                    <a:lumOff val="35000"/>
                  </a:schemeClr>
                </a:solidFill>
                <a:latin typeface="Calibri" panose="020F0502020204030204" pitchFamily="34" charset="0"/>
                <a:cs typeface="Calibri" panose="020F0502020204030204" pitchFamily="34" charset="0"/>
              </a:rPr>
              <a:t>For these questions a score was allocated to each answer:</a:t>
            </a:r>
          </a:p>
          <a:p>
            <a:pPr lvl="1" algn="just">
              <a:spcBef>
                <a:spcPts val="0"/>
              </a:spcBef>
              <a:spcAft>
                <a:spcPts val="600"/>
              </a:spcAft>
              <a:buFont typeface="Wingdings" panose="05000000000000000000" pitchFamily="2" charset="2"/>
              <a:buChar char="Ø"/>
            </a:pPr>
            <a:r>
              <a:rPr lang="en-GB" sz="2000" dirty="0">
                <a:solidFill>
                  <a:schemeClr val="tx1">
                    <a:lumMod val="65000"/>
                    <a:lumOff val="35000"/>
                  </a:schemeClr>
                </a:solidFill>
                <a:latin typeface="Calibri" panose="020F0502020204030204" pitchFamily="34" charset="0"/>
                <a:cs typeface="Calibri" panose="020F0502020204030204" pitchFamily="34" charset="0"/>
              </a:rPr>
              <a:t> Strongly Agree	+2</a:t>
            </a:r>
          </a:p>
          <a:p>
            <a:pPr lvl="1" algn="just">
              <a:spcBef>
                <a:spcPts val="0"/>
              </a:spcBef>
              <a:spcAft>
                <a:spcPts val="600"/>
              </a:spcAft>
              <a:buFont typeface="Wingdings" panose="05000000000000000000" pitchFamily="2" charset="2"/>
              <a:buChar char="Ø"/>
            </a:pPr>
            <a:r>
              <a:rPr lang="en-GB" sz="2000" dirty="0">
                <a:solidFill>
                  <a:schemeClr val="tx1">
                    <a:lumMod val="65000"/>
                    <a:lumOff val="35000"/>
                  </a:schemeClr>
                </a:solidFill>
                <a:latin typeface="Calibri" panose="020F0502020204030204" pitchFamily="34" charset="0"/>
                <a:cs typeface="Calibri" panose="020F0502020204030204" pitchFamily="34" charset="0"/>
              </a:rPr>
              <a:t> Agree		+1 </a:t>
            </a:r>
          </a:p>
          <a:p>
            <a:pPr lvl="1" algn="just">
              <a:spcBef>
                <a:spcPts val="0"/>
              </a:spcBef>
              <a:spcAft>
                <a:spcPts val="600"/>
              </a:spcAft>
              <a:buFont typeface="Wingdings" panose="05000000000000000000" pitchFamily="2" charset="2"/>
              <a:buChar char="Ø"/>
            </a:pPr>
            <a:r>
              <a:rPr lang="en-GB" sz="2000" dirty="0">
                <a:solidFill>
                  <a:schemeClr val="tx1">
                    <a:lumMod val="65000"/>
                    <a:lumOff val="35000"/>
                  </a:schemeClr>
                </a:solidFill>
                <a:latin typeface="Calibri" panose="020F0502020204030204" pitchFamily="34" charset="0"/>
                <a:cs typeface="Calibri" panose="020F0502020204030204" pitchFamily="34" charset="0"/>
              </a:rPr>
              <a:t> Disagree		-1</a:t>
            </a:r>
          </a:p>
          <a:p>
            <a:pPr lvl="1" algn="just">
              <a:spcBef>
                <a:spcPts val="0"/>
              </a:spcBef>
              <a:spcAft>
                <a:spcPts val="600"/>
              </a:spcAft>
              <a:buFont typeface="Wingdings" panose="05000000000000000000" pitchFamily="2" charset="2"/>
              <a:buChar char="Ø"/>
            </a:pPr>
            <a:r>
              <a:rPr lang="en-GB" sz="2000" dirty="0">
                <a:solidFill>
                  <a:schemeClr val="tx1">
                    <a:lumMod val="65000"/>
                    <a:lumOff val="35000"/>
                  </a:schemeClr>
                </a:solidFill>
                <a:latin typeface="Calibri" panose="020F0502020204030204" pitchFamily="34" charset="0"/>
                <a:cs typeface="Calibri" panose="020F0502020204030204" pitchFamily="34" charset="0"/>
              </a:rPr>
              <a:t> Strongly Disagree	-2</a:t>
            </a:r>
          </a:p>
          <a:p>
            <a:pPr algn="just">
              <a:lnSpc>
                <a:spcPct val="110000"/>
              </a:lnSpc>
              <a:spcBef>
                <a:spcPts val="0"/>
              </a:spcBef>
              <a:spcAft>
                <a:spcPts val="1200"/>
              </a:spcAft>
            </a:pPr>
            <a:r>
              <a:rPr lang="en-GB" sz="2000" dirty="0">
                <a:solidFill>
                  <a:schemeClr val="tx1">
                    <a:lumMod val="65000"/>
                    <a:lumOff val="35000"/>
                  </a:schemeClr>
                </a:solidFill>
                <a:latin typeface="Calibri" panose="020F0502020204030204" pitchFamily="34" charset="0"/>
                <a:cs typeface="Calibri" panose="020F0502020204030204" pitchFamily="34" charset="0"/>
              </a:rPr>
              <a:t>Where an answer indicated ‘Not applicable’, ‘Don’t know’, ‘Neither agree or disagree’, or no answer was given, a value of zero was allocated.</a:t>
            </a:r>
          </a:p>
          <a:p>
            <a:pPr algn="just">
              <a:lnSpc>
                <a:spcPct val="110000"/>
              </a:lnSpc>
              <a:spcBef>
                <a:spcPts val="0"/>
              </a:spcBef>
              <a:spcAft>
                <a:spcPts val="1200"/>
              </a:spcAft>
            </a:pPr>
            <a:r>
              <a:rPr lang="en-GB" sz="2000" dirty="0">
                <a:solidFill>
                  <a:schemeClr val="tx1">
                    <a:lumMod val="65000"/>
                    <a:lumOff val="35000"/>
                  </a:schemeClr>
                </a:solidFill>
                <a:latin typeface="Calibri" panose="020F0502020204030204" pitchFamily="34" charset="0"/>
                <a:cs typeface="Calibri" panose="020F0502020204030204" pitchFamily="34" charset="0"/>
              </a:rPr>
              <a:t>The total score for each question was divided by the number of scoring answers to give an </a:t>
            </a:r>
            <a:r>
              <a:rPr lang="en-GB" sz="2000" dirty="0" smtClean="0">
                <a:solidFill>
                  <a:schemeClr val="tx1">
                    <a:lumMod val="65000"/>
                    <a:lumOff val="35000"/>
                  </a:schemeClr>
                </a:solidFill>
                <a:latin typeface="Calibri" panose="020F0502020204030204" pitchFamily="34" charset="0"/>
                <a:cs typeface="Calibri" panose="020F0502020204030204" pitchFamily="34" charset="0"/>
              </a:rPr>
              <a:t>average/ </a:t>
            </a:r>
            <a:r>
              <a:rPr lang="en-GB" sz="2000" dirty="0">
                <a:solidFill>
                  <a:schemeClr val="tx1">
                    <a:lumMod val="65000"/>
                    <a:lumOff val="35000"/>
                  </a:schemeClr>
                </a:solidFill>
                <a:latin typeface="Calibri" panose="020F0502020204030204" pitchFamily="34" charset="0"/>
                <a:cs typeface="Calibri" panose="020F0502020204030204" pitchFamily="34" charset="0"/>
              </a:rPr>
              <a:t>factor score.</a:t>
            </a:r>
          </a:p>
          <a:p>
            <a:pPr algn="just">
              <a:lnSpc>
                <a:spcPct val="110000"/>
              </a:lnSpc>
              <a:spcBef>
                <a:spcPts val="0"/>
              </a:spcBef>
              <a:spcAft>
                <a:spcPts val="1200"/>
              </a:spcAft>
            </a:pPr>
            <a:r>
              <a:rPr lang="en-GB" sz="2000" dirty="0">
                <a:solidFill>
                  <a:schemeClr val="tx1">
                    <a:lumMod val="65000"/>
                    <a:lumOff val="35000"/>
                  </a:schemeClr>
                </a:solidFill>
                <a:latin typeface="Calibri" panose="020F0502020204030204" pitchFamily="34" charset="0"/>
                <a:cs typeface="Calibri" panose="020F0502020204030204" pitchFamily="34" charset="0"/>
              </a:rPr>
              <a:t>The average / factor score has then been ranked into order</a:t>
            </a:r>
            <a:r>
              <a:rPr lang="en-GB" sz="2000" dirty="0" smtClean="0">
                <a:solidFill>
                  <a:schemeClr val="tx1">
                    <a:lumMod val="65000"/>
                    <a:lumOff val="35000"/>
                  </a:schemeClr>
                </a:solidFill>
                <a:latin typeface="Calibri" panose="020F0502020204030204" pitchFamily="34" charset="0"/>
                <a:cs typeface="Calibri" panose="020F0502020204030204" pitchFamily="34" charset="0"/>
              </a:rPr>
              <a:t>.</a:t>
            </a:r>
          </a:p>
          <a:p>
            <a:pPr algn="just">
              <a:lnSpc>
                <a:spcPct val="110000"/>
              </a:lnSpc>
              <a:spcBef>
                <a:spcPts val="0"/>
              </a:spcBef>
              <a:spcAft>
                <a:spcPts val="1200"/>
              </a:spcAft>
            </a:pPr>
            <a:r>
              <a:rPr lang="en-GB" sz="2000" dirty="0" smtClean="0">
                <a:solidFill>
                  <a:schemeClr val="tx1">
                    <a:lumMod val="65000"/>
                    <a:lumOff val="35000"/>
                  </a:schemeClr>
                </a:solidFill>
                <a:latin typeface="Calibri" panose="020F0502020204030204" pitchFamily="34" charset="0"/>
                <a:cs typeface="Calibri" panose="020F0502020204030204" pitchFamily="34" charset="0"/>
              </a:rPr>
              <a:t>This year we received 153 completed questionnaires (12 fewer than last year)</a:t>
            </a:r>
            <a:endParaRPr lang="en-GB" sz="2000" dirty="0">
              <a:solidFill>
                <a:schemeClr val="tx1">
                  <a:lumMod val="65000"/>
                  <a:lumOff val="35000"/>
                </a:schemeClr>
              </a:solidFill>
              <a:latin typeface="Calibri" panose="020F0502020204030204" pitchFamily="34" charset="0"/>
              <a:cs typeface="Calibri" panose="020F0502020204030204" pitchFamily="34" charset="0"/>
            </a:endParaRPr>
          </a:p>
          <a:p>
            <a:pPr algn="just">
              <a:lnSpc>
                <a:spcPct val="110000"/>
              </a:lnSpc>
              <a:spcBef>
                <a:spcPts val="0"/>
              </a:spcBef>
              <a:spcAft>
                <a:spcPts val="1200"/>
              </a:spcAft>
            </a:pPr>
            <a:endParaRPr lang="en-GB" sz="2000" dirty="0">
              <a:solidFill>
                <a:schemeClr val="tx1">
                  <a:lumMod val="65000"/>
                  <a:lumOff val="35000"/>
                </a:schemeClr>
              </a:solidFill>
              <a:latin typeface="Calibri" panose="020F0502020204030204" pitchFamily="34" charset="0"/>
              <a:cs typeface="Calibri" panose="020F0502020204030204" pitchFamily="34" charset="0"/>
            </a:endParaRPr>
          </a:p>
          <a:p>
            <a:pPr algn="just"/>
            <a:endParaRPr lang="en-GB" sz="2000" dirty="0">
              <a:solidFill>
                <a:schemeClr val="tx1">
                  <a:lumMod val="65000"/>
                  <a:lumOff val="35000"/>
                </a:schemeClr>
              </a:solidFill>
              <a:latin typeface="Calibri" panose="020F0502020204030204" pitchFamily="34" charset="0"/>
              <a:cs typeface="Calibri" panose="020F0502020204030204" pitchFamily="34" charset="0"/>
            </a:endParaRPr>
          </a:p>
          <a:p>
            <a:pPr algn="just"/>
            <a:endParaRPr lang="en-GB" sz="2000" dirty="0">
              <a:solidFill>
                <a:schemeClr val="tx1">
                  <a:lumMod val="65000"/>
                  <a:lumOff val="35000"/>
                </a:schemeClr>
              </a:solidFill>
              <a:latin typeface="Calibri" panose="020F0502020204030204" pitchFamily="34" charset="0"/>
              <a:cs typeface="Calibri" panose="020F0502020204030204" pitchFamily="34" charset="0"/>
            </a:endParaRPr>
          </a:p>
        </p:txBody>
      </p:sp>
      <p:sp>
        <p:nvSpPr>
          <p:cNvPr id="5" name="Rectangle 4"/>
          <p:cNvSpPr/>
          <p:nvPr/>
        </p:nvSpPr>
        <p:spPr>
          <a:xfrm>
            <a:off x="143339" y="116632"/>
            <a:ext cx="11905323" cy="6624736"/>
          </a:xfrm>
          <a:prstGeom prst="rect">
            <a:avLst/>
          </a:prstGeom>
          <a:noFill/>
          <a:ln w="57150">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296984" y="234462"/>
            <a:ext cx="11598032" cy="6400800"/>
          </a:xfrm>
          <a:prstGeom prst="rect">
            <a:avLst/>
          </a:prstGeom>
          <a:noFill/>
          <a:ln w="571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85188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360" y="116632"/>
            <a:ext cx="11521280" cy="1152128"/>
          </a:xfrm>
        </p:spPr>
        <p:txBody>
          <a:bodyPr>
            <a:normAutofit fontScale="90000"/>
          </a:bodyPr>
          <a:lstStyle/>
          <a:p>
            <a:pPr algn="ctr"/>
            <a:r>
              <a:rPr lang="en-GB" dirty="0">
                <a:solidFill>
                  <a:schemeClr val="tx1">
                    <a:lumMod val="65000"/>
                    <a:lumOff val="35000"/>
                  </a:schemeClr>
                </a:solidFill>
                <a:latin typeface="Calibri" panose="020F0502020204030204" pitchFamily="34" charset="0"/>
                <a:cs typeface="Calibri" panose="020F0502020204030204" pitchFamily="34" charset="0"/>
              </a:rPr>
              <a:t>Response </a:t>
            </a:r>
            <a:r>
              <a:rPr lang="en-GB" dirty="0" smtClean="0">
                <a:solidFill>
                  <a:schemeClr val="tx1">
                    <a:lumMod val="65000"/>
                    <a:lumOff val="35000"/>
                  </a:schemeClr>
                </a:solidFill>
                <a:latin typeface="Calibri" panose="020F0502020204030204" pitchFamily="34" charset="0"/>
                <a:cs typeface="Calibri" panose="020F0502020204030204" pitchFamily="34" charset="0"/>
              </a:rPr>
              <a:t>Percentages (including previous years)</a:t>
            </a:r>
            <a:endParaRPr lang="en-GB" dirty="0">
              <a:solidFill>
                <a:schemeClr val="tx1">
                  <a:lumMod val="65000"/>
                  <a:lumOff val="35000"/>
                </a:schemeClr>
              </a:solidFill>
              <a:latin typeface="Calibri" panose="020F0502020204030204" pitchFamily="34" charset="0"/>
              <a:cs typeface="Calibri" panose="020F0502020204030204" pitchFamily="34" charset="0"/>
            </a:endParaRPr>
          </a:p>
        </p:txBody>
      </p:sp>
      <p:sp>
        <p:nvSpPr>
          <p:cNvPr id="5" name="Rectangle 4"/>
          <p:cNvSpPr/>
          <p:nvPr/>
        </p:nvSpPr>
        <p:spPr>
          <a:xfrm>
            <a:off x="143339" y="116632"/>
            <a:ext cx="11905323" cy="6624736"/>
          </a:xfrm>
          <a:prstGeom prst="rect">
            <a:avLst/>
          </a:prstGeom>
          <a:noFill/>
          <a:ln w="57150">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296984" y="234462"/>
            <a:ext cx="11598032" cy="6400800"/>
          </a:xfrm>
          <a:prstGeom prst="rect">
            <a:avLst/>
          </a:prstGeom>
          <a:noFill/>
          <a:ln w="571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3" name="Table 2"/>
          <p:cNvGraphicFramePr>
            <a:graphicFrameLocks noGrp="1"/>
          </p:cNvGraphicFramePr>
          <p:nvPr>
            <p:extLst>
              <p:ext uri="{D42A27DB-BD31-4B8C-83A1-F6EECF244321}">
                <p14:modId xmlns:p14="http://schemas.microsoft.com/office/powerpoint/2010/main" val="2325230505"/>
              </p:ext>
            </p:extLst>
          </p:nvPr>
        </p:nvGraphicFramePr>
        <p:xfrm>
          <a:off x="874110" y="1621194"/>
          <a:ext cx="10443780" cy="4661634"/>
        </p:xfrm>
        <a:graphic>
          <a:graphicData uri="http://schemas.openxmlformats.org/drawingml/2006/table">
            <a:tbl>
              <a:tblPr firstRow="1" bandRow="1">
                <a:tableStyleId>{8799B23B-EC83-4686-B30A-512413B5E67A}</a:tableStyleId>
              </a:tblPr>
              <a:tblGrid>
                <a:gridCol w="2088756">
                  <a:extLst>
                    <a:ext uri="{9D8B030D-6E8A-4147-A177-3AD203B41FA5}">
                      <a16:colId xmlns:a16="http://schemas.microsoft.com/office/drawing/2014/main" val="2521074104"/>
                    </a:ext>
                  </a:extLst>
                </a:gridCol>
                <a:gridCol w="2088756">
                  <a:extLst>
                    <a:ext uri="{9D8B030D-6E8A-4147-A177-3AD203B41FA5}">
                      <a16:colId xmlns:a16="http://schemas.microsoft.com/office/drawing/2014/main" val="444178149"/>
                    </a:ext>
                  </a:extLst>
                </a:gridCol>
                <a:gridCol w="2088756">
                  <a:extLst>
                    <a:ext uri="{9D8B030D-6E8A-4147-A177-3AD203B41FA5}">
                      <a16:colId xmlns:a16="http://schemas.microsoft.com/office/drawing/2014/main" val="498671157"/>
                    </a:ext>
                  </a:extLst>
                </a:gridCol>
                <a:gridCol w="2088756">
                  <a:extLst>
                    <a:ext uri="{9D8B030D-6E8A-4147-A177-3AD203B41FA5}">
                      <a16:colId xmlns:a16="http://schemas.microsoft.com/office/drawing/2014/main" val="3114285545"/>
                    </a:ext>
                  </a:extLst>
                </a:gridCol>
                <a:gridCol w="2088756">
                  <a:extLst>
                    <a:ext uri="{9D8B030D-6E8A-4147-A177-3AD203B41FA5}">
                      <a16:colId xmlns:a16="http://schemas.microsoft.com/office/drawing/2014/main" val="3343277698"/>
                    </a:ext>
                  </a:extLst>
                </a:gridCol>
              </a:tblGrid>
              <a:tr h="776939">
                <a:tc>
                  <a:txBody>
                    <a:bodyPr/>
                    <a:lstStyle/>
                    <a:p>
                      <a:pPr algn="ctr"/>
                      <a:endParaRPr lang="en-GB" dirty="0">
                        <a:latin typeface="Calibri" panose="020F0502020204030204" pitchFamily="34" charset="0"/>
                        <a:cs typeface="Calibri" panose="020F0502020204030204" pitchFamily="34" charset="0"/>
                      </a:endParaRPr>
                    </a:p>
                  </a:txBody>
                  <a:tcPr/>
                </a:tc>
                <a:tc>
                  <a:txBody>
                    <a:bodyPr/>
                    <a:lstStyle/>
                    <a:p>
                      <a:pPr algn="ctr"/>
                      <a:endParaRPr lang="en-GB" sz="1200" dirty="0" smtClean="0">
                        <a:latin typeface="Calibri" panose="020F0502020204030204" pitchFamily="34" charset="0"/>
                        <a:cs typeface="Calibri" panose="020F0502020204030204" pitchFamily="34" charset="0"/>
                      </a:endParaRPr>
                    </a:p>
                    <a:p>
                      <a:pPr algn="ctr"/>
                      <a:r>
                        <a:rPr lang="en-GB" dirty="0" smtClean="0">
                          <a:latin typeface="Calibri" panose="020F0502020204030204" pitchFamily="34" charset="0"/>
                          <a:cs typeface="Calibri" panose="020F0502020204030204" pitchFamily="34" charset="0"/>
                        </a:rPr>
                        <a:t>Spring 2016</a:t>
                      </a:r>
                      <a:endParaRPr lang="en-GB" dirty="0">
                        <a:latin typeface="Calibri" panose="020F0502020204030204" pitchFamily="34" charset="0"/>
                        <a:cs typeface="Calibri" panose="020F0502020204030204" pitchFamily="34" charset="0"/>
                      </a:endParaRPr>
                    </a:p>
                  </a:txBody>
                  <a:tcPr/>
                </a:tc>
                <a:tc>
                  <a:txBody>
                    <a:bodyPr/>
                    <a:lstStyle/>
                    <a:p>
                      <a:pPr algn="ctr"/>
                      <a:endParaRPr lang="en-GB" sz="1200" dirty="0" smtClean="0">
                        <a:latin typeface="Calibri" panose="020F0502020204030204" pitchFamily="34" charset="0"/>
                        <a:cs typeface="Calibri" panose="020F0502020204030204" pitchFamily="34" charset="0"/>
                      </a:endParaRPr>
                    </a:p>
                    <a:p>
                      <a:pPr algn="ctr"/>
                      <a:r>
                        <a:rPr lang="en-GB" dirty="0" smtClean="0">
                          <a:latin typeface="Calibri" panose="020F0502020204030204" pitchFamily="34" charset="0"/>
                          <a:cs typeface="Calibri" panose="020F0502020204030204" pitchFamily="34" charset="0"/>
                        </a:rPr>
                        <a:t>Summer 2016</a:t>
                      </a:r>
                      <a:endParaRPr lang="en-GB" dirty="0">
                        <a:latin typeface="Calibri" panose="020F0502020204030204" pitchFamily="34" charset="0"/>
                        <a:cs typeface="Calibri" panose="020F0502020204030204" pitchFamily="34" charset="0"/>
                      </a:endParaRPr>
                    </a:p>
                  </a:txBody>
                  <a:tcPr/>
                </a:tc>
                <a:tc>
                  <a:txBody>
                    <a:bodyPr/>
                    <a:lstStyle/>
                    <a:p>
                      <a:pPr algn="ctr"/>
                      <a:endParaRPr lang="en-GB" sz="1200" dirty="0" smtClean="0">
                        <a:latin typeface="Calibri" panose="020F0502020204030204" pitchFamily="34" charset="0"/>
                        <a:cs typeface="Calibri" panose="020F0502020204030204" pitchFamily="34" charset="0"/>
                      </a:endParaRPr>
                    </a:p>
                    <a:p>
                      <a:pPr algn="ctr"/>
                      <a:r>
                        <a:rPr lang="en-GB" dirty="0" smtClean="0">
                          <a:latin typeface="Calibri" panose="020F0502020204030204" pitchFamily="34" charset="0"/>
                          <a:cs typeface="Calibri" panose="020F0502020204030204" pitchFamily="34" charset="0"/>
                        </a:rPr>
                        <a:t>Summer 2017</a:t>
                      </a:r>
                      <a:endParaRPr lang="en-GB" dirty="0">
                        <a:latin typeface="Calibri" panose="020F0502020204030204" pitchFamily="34" charset="0"/>
                        <a:cs typeface="Calibri" panose="020F0502020204030204" pitchFamily="34" charset="0"/>
                      </a:endParaRPr>
                    </a:p>
                  </a:txBody>
                  <a:tcPr/>
                </a:tc>
                <a:tc>
                  <a:txBody>
                    <a:bodyPr/>
                    <a:lstStyle/>
                    <a:p>
                      <a:pPr algn="ctr"/>
                      <a:endParaRPr lang="en-GB" sz="1200" dirty="0" smtClean="0">
                        <a:latin typeface="Calibri" panose="020F0502020204030204" pitchFamily="34" charset="0"/>
                        <a:cs typeface="Calibri" panose="020F0502020204030204" pitchFamily="34" charset="0"/>
                      </a:endParaRPr>
                    </a:p>
                    <a:p>
                      <a:pPr algn="ctr"/>
                      <a:r>
                        <a:rPr lang="en-GB" dirty="0" smtClean="0">
                          <a:latin typeface="Calibri" panose="020F0502020204030204" pitchFamily="34" charset="0"/>
                          <a:cs typeface="Calibri" panose="020F0502020204030204" pitchFamily="34" charset="0"/>
                        </a:rPr>
                        <a:t>Summer</a:t>
                      </a:r>
                      <a:r>
                        <a:rPr lang="en-GB" baseline="0" dirty="0" smtClean="0">
                          <a:latin typeface="Calibri" panose="020F0502020204030204" pitchFamily="34" charset="0"/>
                          <a:cs typeface="Calibri" panose="020F0502020204030204" pitchFamily="34" charset="0"/>
                        </a:rPr>
                        <a:t> 2018</a:t>
                      </a:r>
                      <a:endParaRPr lang="en-GB"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66168683"/>
                  </a:ext>
                </a:extLst>
              </a:tr>
              <a:tr h="776939">
                <a:tc>
                  <a:txBody>
                    <a:bodyPr/>
                    <a:lstStyle/>
                    <a:p>
                      <a:pPr algn="ctr"/>
                      <a:endParaRPr lang="en-GB" sz="1200" dirty="0" smtClean="0">
                        <a:latin typeface="Calibri" panose="020F0502020204030204" pitchFamily="34" charset="0"/>
                        <a:cs typeface="Calibri" panose="020F0502020204030204" pitchFamily="34" charset="0"/>
                      </a:endParaRPr>
                    </a:p>
                    <a:p>
                      <a:pPr algn="ctr"/>
                      <a:r>
                        <a:rPr lang="en-GB" dirty="0" smtClean="0">
                          <a:latin typeface="Calibri" panose="020F0502020204030204" pitchFamily="34" charset="0"/>
                          <a:cs typeface="Calibri" panose="020F0502020204030204" pitchFamily="34" charset="0"/>
                        </a:rPr>
                        <a:t>Strongly Agree</a:t>
                      </a:r>
                      <a:endParaRPr lang="en-GB" dirty="0">
                        <a:latin typeface="Calibri" panose="020F0502020204030204" pitchFamily="34" charset="0"/>
                        <a:cs typeface="Calibri" panose="020F0502020204030204" pitchFamily="34" charset="0"/>
                      </a:endParaRPr>
                    </a:p>
                  </a:txBody>
                  <a:tcPr/>
                </a:tc>
                <a:tc>
                  <a:txBody>
                    <a:bodyPr/>
                    <a:lstStyle/>
                    <a:p>
                      <a:pPr algn="ctr"/>
                      <a:endParaRPr lang="en-GB" sz="1200" dirty="0" smtClean="0">
                        <a:latin typeface="Calibri" panose="020F0502020204030204" pitchFamily="34" charset="0"/>
                        <a:cs typeface="Calibri" panose="020F0502020204030204" pitchFamily="34" charset="0"/>
                      </a:endParaRPr>
                    </a:p>
                    <a:p>
                      <a:pPr algn="ctr"/>
                      <a:r>
                        <a:rPr lang="en-GB" dirty="0" smtClean="0">
                          <a:latin typeface="Calibri" panose="020F0502020204030204" pitchFamily="34" charset="0"/>
                          <a:cs typeface="Calibri" panose="020F0502020204030204" pitchFamily="34" charset="0"/>
                        </a:rPr>
                        <a:t>38.1%</a:t>
                      </a:r>
                      <a:endParaRPr lang="en-GB" dirty="0">
                        <a:latin typeface="Calibri" panose="020F0502020204030204" pitchFamily="34" charset="0"/>
                        <a:cs typeface="Calibri" panose="020F0502020204030204" pitchFamily="34" charset="0"/>
                      </a:endParaRPr>
                    </a:p>
                  </a:txBody>
                  <a:tcPr/>
                </a:tc>
                <a:tc>
                  <a:txBody>
                    <a:bodyPr/>
                    <a:lstStyle/>
                    <a:p>
                      <a:pPr algn="ctr"/>
                      <a:endParaRPr lang="en-GB" sz="1200" dirty="0" smtClean="0">
                        <a:latin typeface="Calibri" panose="020F0502020204030204" pitchFamily="34" charset="0"/>
                        <a:cs typeface="Calibri" panose="020F0502020204030204" pitchFamily="34" charset="0"/>
                      </a:endParaRPr>
                    </a:p>
                    <a:p>
                      <a:pPr algn="ctr"/>
                      <a:r>
                        <a:rPr lang="en-GB" dirty="0" smtClean="0">
                          <a:latin typeface="Calibri" panose="020F0502020204030204" pitchFamily="34" charset="0"/>
                          <a:cs typeface="Calibri" panose="020F0502020204030204" pitchFamily="34" charset="0"/>
                        </a:rPr>
                        <a:t>52.3%</a:t>
                      </a:r>
                      <a:endParaRPr lang="en-GB" dirty="0">
                        <a:latin typeface="Calibri" panose="020F0502020204030204" pitchFamily="34" charset="0"/>
                        <a:cs typeface="Calibri" panose="020F0502020204030204" pitchFamily="34" charset="0"/>
                      </a:endParaRPr>
                    </a:p>
                  </a:txBody>
                  <a:tcPr/>
                </a:tc>
                <a:tc>
                  <a:txBody>
                    <a:bodyPr/>
                    <a:lstStyle/>
                    <a:p>
                      <a:pPr algn="ctr"/>
                      <a:endParaRPr lang="en-GB" sz="1200" dirty="0" smtClean="0">
                        <a:latin typeface="Calibri" panose="020F0502020204030204" pitchFamily="34" charset="0"/>
                        <a:cs typeface="Calibri" panose="020F0502020204030204" pitchFamily="34" charset="0"/>
                      </a:endParaRPr>
                    </a:p>
                    <a:p>
                      <a:pPr algn="ctr"/>
                      <a:r>
                        <a:rPr lang="en-GB" dirty="0" smtClean="0">
                          <a:latin typeface="Calibri" panose="020F0502020204030204" pitchFamily="34" charset="0"/>
                          <a:cs typeface="Calibri" panose="020F0502020204030204" pitchFamily="34" charset="0"/>
                        </a:rPr>
                        <a:t>55.1%</a:t>
                      </a:r>
                      <a:endParaRPr lang="en-GB" dirty="0">
                        <a:latin typeface="Calibri" panose="020F0502020204030204" pitchFamily="34" charset="0"/>
                        <a:cs typeface="Calibri" panose="020F0502020204030204" pitchFamily="34" charset="0"/>
                      </a:endParaRPr>
                    </a:p>
                  </a:txBody>
                  <a:tcPr/>
                </a:tc>
                <a:tc>
                  <a:txBody>
                    <a:bodyPr/>
                    <a:lstStyle/>
                    <a:p>
                      <a:pPr algn="ctr"/>
                      <a:endParaRPr lang="en-GB" sz="1200" dirty="0" smtClean="0">
                        <a:latin typeface="Calibri" panose="020F0502020204030204" pitchFamily="34" charset="0"/>
                        <a:cs typeface="Calibri" panose="020F0502020204030204" pitchFamily="34" charset="0"/>
                      </a:endParaRPr>
                    </a:p>
                    <a:p>
                      <a:pPr algn="ctr"/>
                      <a:r>
                        <a:rPr lang="en-GB" dirty="0" smtClean="0">
                          <a:latin typeface="Calibri" panose="020F0502020204030204" pitchFamily="34" charset="0"/>
                          <a:cs typeface="Calibri" panose="020F0502020204030204" pitchFamily="34" charset="0"/>
                        </a:rPr>
                        <a:t>58.0%</a:t>
                      </a:r>
                      <a:endParaRPr lang="en-GB"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657219118"/>
                  </a:ext>
                </a:extLst>
              </a:tr>
              <a:tr h="776939">
                <a:tc>
                  <a:txBody>
                    <a:bodyPr/>
                    <a:lstStyle/>
                    <a:p>
                      <a:pPr algn="ctr"/>
                      <a:endParaRPr lang="en-GB" sz="1200" dirty="0" smtClean="0">
                        <a:latin typeface="Calibri" panose="020F0502020204030204" pitchFamily="34" charset="0"/>
                        <a:cs typeface="Calibri" panose="020F0502020204030204" pitchFamily="34" charset="0"/>
                      </a:endParaRPr>
                    </a:p>
                    <a:p>
                      <a:pPr algn="ctr"/>
                      <a:r>
                        <a:rPr lang="en-GB" dirty="0" smtClean="0">
                          <a:latin typeface="Calibri" panose="020F0502020204030204" pitchFamily="34" charset="0"/>
                          <a:cs typeface="Calibri" panose="020F0502020204030204" pitchFamily="34" charset="0"/>
                        </a:rPr>
                        <a:t>Agree</a:t>
                      </a:r>
                      <a:endParaRPr lang="en-GB" dirty="0">
                        <a:latin typeface="Calibri" panose="020F0502020204030204" pitchFamily="34" charset="0"/>
                        <a:cs typeface="Calibri" panose="020F0502020204030204" pitchFamily="34" charset="0"/>
                      </a:endParaRPr>
                    </a:p>
                  </a:txBody>
                  <a:tcPr/>
                </a:tc>
                <a:tc>
                  <a:txBody>
                    <a:bodyPr/>
                    <a:lstStyle/>
                    <a:p>
                      <a:pPr algn="ctr"/>
                      <a:endParaRPr lang="en-GB" sz="1200" dirty="0" smtClean="0">
                        <a:latin typeface="Calibri" panose="020F0502020204030204" pitchFamily="34" charset="0"/>
                        <a:cs typeface="Calibri" panose="020F0502020204030204" pitchFamily="34" charset="0"/>
                      </a:endParaRPr>
                    </a:p>
                    <a:p>
                      <a:pPr algn="ctr"/>
                      <a:r>
                        <a:rPr lang="en-GB" dirty="0" smtClean="0">
                          <a:latin typeface="Calibri" panose="020F0502020204030204" pitchFamily="34" charset="0"/>
                          <a:cs typeface="Calibri" panose="020F0502020204030204" pitchFamily="34" charset="0"/>
                        </a:rPr>
                        <a:t>45.9%</a:t>
                      </a:r>
                      <a:endParaRPr lang="en-GB" dirty="0">
                        <a:latin typeface="Calibri" panose="020F0502020204030204" pitchFamily="34" charset="0"/>
                        <a:cs typeface="Calibri" panose="020F0502020204030204" pitchFamily="34" charset="0"/>
                      </a:endParaRPr>
                    </a:p>
                  </a:txBody>
                  <a:tcPr/>
                </a:tc>
                <a:tc>
                  <a:txBody>
                    <a:bodyPr/>
                    <a:lstStyle/>
                    <a:p>
                      <a:pPr algn="ctr"/>
                      <a:endParaRPr lang="en-GB" sz="1200" dirty="0" smtClean="0">
                        <a:latin typeface="Calibri" panose="020F0502020204030204" pitchFamily="34" charset="0"/>
                        <a:cs typeface="Calibri" panose="020F0502020204030204" pitchFamily="34" charset="0"/>
                      </a:endParaRPr>
                    </a:p>
                    <a:p>
                      <a:pPr algn="ctr"/>
                      <a:r>
                        <a:rPr lang="en-GB" dirty="0" smtClean="0">
                          <a:latin typeface="Calibri" panose="020F0502020204030204" pitchFamily="34" charset="0"/>
                          <a:cs typeface="Calibri" panose="020F0502020204030204" pitchFamily="34" charset="0"/>
                        </a:rPr>
                        <a:t>38.1%</a:t>
                      </a:r>
                      <a:endParaRPr lang="en-GB" dirty="0">
                        <a:latin typeface="Calibri" panose="020F0502020204030204" pitchFamily="34" charset="0"/>
                        <a:cs typeface="Calibri" panose="020F0502020204030204" pitchFamily="34" charset="0"/>
                      </a:endParaRPr>
                    </a:p>
                  </a:txBody>
                  <a:tcPr/>
                </a:tc>
                <a:tc>
                  <a:txBody>
                    <a:bodyPr/>
                    <a:lstStyle/>
                    <a:p>
                      <a:pPr algn="ctr"/>
                      <a:endParaRPr lang="en-GB" sz="1200" dirty="0" smtClean="0">
                        <a:latin typeface="Calibri" panose="020F0502020204030204" pitchFamily="34" charset="0"/>
                        <a:cs typeface="Calibri" panose="020F0502020204030204" pitchFamily="34" charset="0"/>
                      </a:endParaRPr>
                    </a:p>
                    <a:p>
                      <a:pPr algn="ctr"/>
                      <a:r>
                        <a:rPr lang="en-GB" dirty="0" smtClean="0">
                          <a:latin typeface="Calibri" panose="020F0502020204030204" pitchFamily="34" charset="0"/>
                          <a:cs typeface="Calibri" panose="020F0502020204030204" pitchFamily="34" charset="0"/>
                        </a:rPr>
                        <a:t>36.6%</a:t>
                      </a:r>
                      <a:endParaRPr lang="en-GB" dirty="0">
                        <a:latin typeface="Calibri" panose="020F0502020204030204" pitchFamily="34" charset="0"/>
                        <a:cs typeface="Calibri" panose="020F0502020204030204" pitchFamily="34" charset="0"/>
                      </a:endParaRPr>
                    </a:p>
                  </a:txBody>
                  <a:tcPr/>
                </a:tc>
                <a:tc>
                  <a:txBody>
                    <a:bodyPr/>
                    <a:lstStyle/>
                    <a:p>
                      <a:pPr algn="ctr"/>
                      <a:endParaRPr lang="en-GB" sz="1200" dirty="0" smtClean="0">
                        <a:latin typeface="Calibri" panose="020F0502020204030204" pitchFamily="34" charset="0"/>
                        <a:cs typeface="Calibri" panose="020F0502020204030204" pitchFamily="34" charset="0"/>
                      </a:endParaRPr>
                    </a:p>
                    <a:p>
                      <a:pPr algn="ctr"/>
                      <a:r>
                        <a:rPr lang="en-GB" dirty="0" smtClean="0">
                          <a:latin typeface="Calibri" panose="020F0502020204030204" pitchFamily="34" charset="0"/>
                          <a:cs typeface="Calibri" panose="020F0502020204030204" pitchFamily="34" charset="0"/>
                        </a:rPr>
                        <a:t>38.1%</a:t>
                      </a:r>
                      <a:endParaRPr lang="en-GB"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606966205"/>
                  </a:ext>
                </a:extLst>
              </a:tr>
              <a:tr h="776939">
                <a:tc>
                  <a:txBody>
                    <a:bodyPr/>
                    <a:lstStyle/>
                    <a:p>
                      <a:pPr algn="ctr"/>
                      <a:endParaRPr lang="en-GB" sz="1200" dirty="0" smtClean="0">
                        <a:latin typeface="Calibri" panose="020F0502020204030204" pitchFamily="34" charset="0"/>
                        <a:cs typeface="Calibri" panose="020F0502020204030204" pitchFamily="34" charset="0"/>
                      </a:endParaRPr>
                    </a:p>
                    <a:p>
                      <a:pPr algn="ctr"/>
                      <a:r>
                        <a:rPr lang="en-GB" dirty="0" smtClean="0">
                          <a:latin typeface="Calibri" panose="020F0502020204030204" pitchFamily="34" charset="0"/>
                          <a:cs typeface="Calibri" panose="020F0502020204030204" pitchFamily="34" charset="0"/>
                        </a:rPr>
                        <a:t>Disagree</a:t>
                      </a:r>
                      <a:endParaRPr lang="en-GB" dirty="0">
                        <a:latin typeface="Calibri" panose="020F0502020204030204" pitchFamily="34" charset="0"/>
                        <a:cs typeface="Calibri" panose="020F0502020204030204" pitchFamily="34" charset="0"/>
                      </a:endParaRPr>
                    </a:p>
                  </a:txBody>
                  <a:tcPr/>
                </a:tc>
                <a:tc>
                  <a:txBody>
                    <a:bodyPr/>
                    <a:lstStyle/>
                    <a:p>
                      <a:pPr algn="ctr"/>
                      <a:endParaRPr lang="en-GB" sz="1200" dirty="0" smtClean="0">
                        <a:latin typeface="Calibri" panose="020F0502020204030204" pitchFamily="34" charset="0"/>
                        <a:cs typeface="Calibri" panose="020F0502020204030204" pitchFamily="34" charset="0"/>
                      </a:endParaRPr>
                    </a:p>
                    <a:p>
                      <a:pPr algn="ctr"/>
                      <a:r>
                        <a:rPr lang="en-GB" dirty="0" smtClean="0">
                          <a:latin typeface="Calibri" panose="020F0502020204030204" pitchFamily="34" charset="0"/>
                          <a:cs typeface="Calibri" panose="020F0502020204030204" pitchFamily="34" charset="0"/>
                        </a:rPr>
                        <a:t>8.3%</a:t>
                      </a:r>
                      <a:endParaRPr lang="en-GB" dirty="0">
                        <a:latin typeface="Calibri" panose="020F0502020204030204" pitchFamily="34" charset="0"/>
                        <a:cs typeface="Calibri" panose="020F0502020204030204" pitchFamily="34" charset="0"/>
                      </a:endParaRPr>
                    </a:p>
                  </a:txBody>
                  <a:tcPr/>
                </a:tc>
                <a:tc>
                  <a:txBody>
                    <a:bodyPr/>
                    <a:lstStyle/>
                    <a:p>
                      <a:pPr algn="ctr"/>
                      <a:endParaRPr lang="en-GB" sz="1200" dirty="0" smtClean="0">
                        <a:latin typeface="Calibri" panose="020F0502020204030204" pitchFamily="34" charset="0"/>
                        <a:cs typeface="Calibri" panose="020F0502020204030204" pitchFamily="34" charset="0"/>
                      </a:endParaRPr>
                    </a:p>
                    <a:p>
                      <a:pPr algn="ctr"/>
                      <a:r>
                        <a:rPr lang="en-GB" dirty="0" smtClean="0">
                          <a:latin typeface="Calibri" panose="020F0502020204030204" pitchFamily="34" charset="0"/>
                          <a:cs typeface="Calibri" panose="020F0502020204030204" pitchFamily="34" charset="0"/>
                        </a:rPr>
                        <a:t>5.1%</a:t>
                      </a:r>
                      <a:endParaRPr lang="en-GB" dirty="0">
                        <a:latin typeface="Calibri" panose="020F0502020204030204" pitchFamily="34" charset="0"/>
                        <a:cs typeface="Calibri" panose="020F0502020204030204" pitchFamily="34" charset="0"/>
                      </a:endParaRPr>
                    </a:p>
                  </a:txBody>
                  <a:tcPr/>
                </a:tc>
                <a:tc>
                  <a:txBody>
                    <a:bodyPr/>
                    <a:lstStyle/>
                    <a:p>
                      <a:pPr algn="ctr"/>
                      <a:endParaRPr lang="en-GB" sz="1200" dirty="0" smtClean="0">
                        <a:latin typeface="Calibri" panose="020F0502020204030204" pitchFamily="34" charset="0"/>
                        <a:cs typeface="Calibri" panose="020F0502020204030204" pitchFamily="34" charset="0"/>
                      </a:endParaRPr>
                    </a:p>
                    <a:p>
                      <a:pPr algn="ctr"/>
                      <a:r>
                        <a:rPr lang="en-GB" dirty="0" smtClean="0">
                          <a:latin typeface="Calibri" panose="020F0502020204030204" pitchFamily="34" charset="0"/>
                          <a:cs typeface="Calibri" panose="020F0502020204030204" pitchFamily="34" charset="0"/>
                        </a:rPr>
                        <a:t>4.7%</a:t>
                      </a:r>
                      <a:endParaRPr lang="en-GB" dirty="0">
                        <a:latin typeface="Calibri" panose="020F0502020204030204" pitchFamily="34" charset="0"/>
                        <a:cs typeface="Calibri" panose="020F0502020204030204" pitchFamily="34" charset="0"/>
                      </a:endParaRPr>
                    </a:p>
                  </a:txBody>
                  <a:tcPr/>
                </a:tc>
                <a:tc>
                  <a:txBody>
                    <a:bodyPr/>
                    <a:lstStyle/>
                    <a:p>
                      <a:pPr algn="ctr"/>
                      <a:endParaRPr lang="en-GB" sz="1200" dirty="0" smtClean="0">
                        <a:latin typeface="Calibri" panose="020F0502020204030204" pitchFamily="34" charset="0"/>
                        <a:cs typeface="Calibri" panose="020F0502020204030204" pitchFamily="34" charset="0"/>
                      </a:endParaRPr>
                    </a:p>
                    <a:p>
                      <a:pPr algn="ctr"/>
                      <a:r>
                        <a:rPr lang="en-GB" dirty="0" smtClean="0">
                          <a:latin typeface="Calibri" panose="020F0502020204030204" pitchFamily="34" charset="0"/>
                          <a:cs typeface="Calibri" panose="020F0502020204030204" pitchFamily="34" charset="0"/>
                        </a:rPr>
                        <a:t>1.9%</a:t>
                      </a:r>
                      <a:endParaRPr lang="en-GB"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123074613"/>
                  </a:ext>
                </a:extLst>
              </a:tr>
              <a:tr h="776939">
                <a:tc>
                  <a:txBody>
                    <a:bodyPr/>
                    <a:lstStyle/>
                    <a:p>
                      <a:pPr algn="ctr"/>
                      <a:endParaRPr lang="en-GB" sz="1200" dirty="0" smtClean="0">
                        <a:latin typeface="Calibri" panose="020F0502020204030204" pitchFamily="34" charset="0"/>
                        <a:cs typeface="Calibri" panose="020F0502020204030204" pitchFamily="34" charset="0"/>
                      </a:endParaRPr>
                    </a:p>
                    <a:p>
                      <a:pPr algn="ctr"/>
                      <a:r>
                        <a:rPr lang="en-GB" dirty="0" smtClean="0">
                          <a:latin typeface="Calibri" panose="020F0502020204030204" pitchFamily="34" charset="0"/>
                          <a:cs typeface="Calibri" panose="020F0502020204030204" pitchFamily="34" charset="0"/>
                        </a:rPr>
                        <a:t>Strongly Disagree</a:t>
                      </a:r>
                      <a:endParaRPr lang="en-GB" dirty="0">
                        <a:latin typeface="Calibri" panose="020F0502020204030204" pitchFamily="34" charset="0"/>
                        <a:cs typeface="Calibri" panose="020F0502020204030204" pitchFamily="34" charset="0"/>
                      </a:endParaRPr>
                    </a:p>
                  </a:txBody>
                  <a:tcPr/>
                </a:tc>
                <a:tc>
                  <a:txBody>
                    <a:bodyPr/>
                    <a:lstStyle/>
                    <a:p>
                      <a:pPr algn="ctr"/>
                      <a:endParaRPr lang="en-GB" sz="1200" dirty="0" smtClean="0">
                        <a:latin typeface="Calibri" panose="020F0502020204030204" pitchFamily="34" charset="0"/>
                        <a:cs typeface="Calibri" panose="020F0502020204030204" pitchFamily="34" charset="0"/>
                      </a:endParaRPr>
                    </a:p>
                    <a:p>
                      <a:pPr algn="ctr"/>
                      <a:r>
                        <a:rPr lang="en-GB" dirty="0" smtClean="0">
                          <a:latin typeface="Calibri" panose="020F0502020204030204" pitchFamily="34" charset="0"/>
                          <a:cs typeface="Calibri" panose="020F0502020204030204" pitchFamily="34" charset="0"/>
                        </a:rPr>
                        <a:t>0.6%</a:t>
                      </a:r>
                      <a:endParaRPr lang="en-GB" dirty="0">
                        <a:latin typeface="Calibri" panose="020F0502020204030204" pitchFamily="34" charset="0"/>
                        <a:cs typeface="Calibri" panose="020F0502020204030204" pitchFamily="34" charset="0"/>
                      </a:endParaRPr>
                    </a:p>
                  </a:txBody>
                  <a:tcPr/>
                </a:tc>
                <a:tc>
                  <a:txBody>
                    <a:bodyPr/>
                    <a:lstStyle/>
                    <a:p>
                      <a:pPr algn="ctr"/>
                      <a:endParaRPr lang="en-GB" sz="1200" dirty="0" smtClean="0">
                        <a:latin typeface="Calibri" panose="020F0502020204030204" pitchFamily="34" charset="0"/>
                        <a:cs typeface="Calibri" panose="020F0502020204030204" pitchFamily="34" charset="0"/>
                      </a:endParaRPr>
                    </a:p>
                    <a:p>
                      <a:pPr algn="ctr"/>
                      <a:r>
                        <a:rPr lang="en-GB" dirty="0" smtClean="0">
                          <a:latin typeface="Calibri" panose="020F0502020204030204" pitchFamily="34" charset="0"/>
                          <a:cs typeface="Calibri" panose="020F0502020204030204" pitchFamily="34" charset="0"/>
                        </a:rPr>
                        <a:t>0.4%</a:t>
                      </a:r>
                      <a:endParaRPr lang="en-GB" dirty="0">
                        <a:latin typeface="Calibri" panose="020F0502020204030204" pitchFamily="34" charset="0"/>
                        <a:cs typeface="Calibri" panose="020F0502020204030204" pitchFamily="34" charset="0"/>
                      </a:endParaRPr>
                    </a:p>
                  </a:txBody>
                  <a:tcPr/>
                </a:tc>
                <a:tc>
                  <a:txBody>
                    <a:bodyPr/>
                    <a:lstStyle/>
                    <a:p>
                      <a:pPr algn="ctr"/>
                      <a:endParaRPr lang="en-GB" sz="1200" dirty="0" smtClean="0">
                        <a:latin typeface="Calibri" panose="020F0502020204030204" pitchFamily="34" charset="0"/>
                        <a:cs typeface="Calibri" panose="020F0502020204030204" pitchFamily="34" charset="0"/>
                      </a:endParaRPr>
                    </a:p>
                    <a:p>
                      <a:pPr algn="ctr"/>
                      <a:r>
                        <a:rPr lang="en-GB" dirty="0" smtClean="0">
                          <a:latin typeface="Calibri" panose="020F0502020204030204" pitchFamily="34" charset="0"/>
                          <a:cs typeface="Calibri" panose="020F0502020204030204" pitchFamily="34" charset="0"/>
                        </a:rPr>
                        <a:t>0.6%</a:t>
                      </a:r>
                      <a:endParaRPr lang="en-GB" dirty="0">
                        <a:latin typeface="Calibri" panose="020F0502020204030204" pitchFamily="34" charset="0"/>
                        <a:cs typeface="Calibri" panose="020F0502020204030204" pitchFamily="34" charset="0"/>
                      </a:endParaRPr>
                    </a:p>
                  </a:txBody>
                  <a:tcPr/>
                </a:tc>
                <a:tc>
                  <a:txBody>
                    <a:bodyPr/>
                    <a:lstStyle/>
                    <a:p>
                      <a:pPr algn="ctr"/>
                      <a:endParaRPr lang="en-GB" sz="1200" dirty="0" smtClean="0">
                        <a:latin typeface="Calibri" panose="020F0502020204030204" pitchFamily="34" charset="0"/>
                        <a:cs typeface="Calibri" panose="020F0502020204030204" pitchFamily="34" charset="0"/>
                      </a:endParaRPr>
                    </a:p>
                    <a:p>
                      <a:pPr algn="ctr"/>
                      <a:r>
                        <a:rPr lang="en-GB" dirty="0" smtClean="0">
                          <a:latin typeface="Calibri" panose="020F0502020204030204" pitchFamily="34" charset="0"/>
                          <a:cs typeface="Calibri" panose="020F0502020204030204" pitchFamily="34" charset="0"/>
                        </a:rPr>
                        <a:t>0.2%</a:t>
                      </a:r>
                      <a:endParaRPr lang="en-GB"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008426946"/>
                  </a:ext>
                </a:extLst>
              </a:tr>
              <a:tr h="776939">
                <a:tc>
                  <a:txBody>
                    <a:bodyPr/>
                    <a:lstStyle/>
                    <a:p>
                      <a:pPr algn="ctr"/>
                      <a:endParaRPr lang="en-GB" sz="1200" dirty="0" smtClean="0">
                        <a:latin typeface="Calibri" panose="020F0502020204030204" pitchFamily="34" charset="0"/>
                        <a:cs typeface="Calibri" panose="020F0502020204030204" pitchFamily="34" charset="0"/>
                      </a:endParaRPr>
                    </a:p>
                    <a:p>
                      <a:pPr algn="ctr"/>
                      <a:r>
                        <a:rPr lang="en-GB" dirty="0" smtClean="0">
                          <a:latin typeface="Calibri" panose="020F0502020204030204" pitchFamily="34" charset="0"/>
                          <a:cs typeface="Calibri" panose="020F0502020204030204" pitchFamily="34" charset="0"/>
                        </a:rPr>
                        <a:t>Other/No answer</a:t>
                      </a:r>
                      <a:endParaRPr lang="en-GB" dirty="0">
                        <a:latin typeface="Calibri" panose="020F0502020204030204" pitchFamily="34" charset="0"/>
                        <a:cs typeface="Calibri" panose="020F0502020204030204" pitchFamily="34" charset="0"/>
                      </a:endParaRPr>
                    </a:p>
                  </a:txBody>
                  <a:tcPr/>
                </a:tc>
                <a:tc>
                  <a:txBody>
                    <a:bodyPr/>
                    <a:lstStyle/>
                    <a:p>
                      <a:pPr algn="ctr"/>
                      <a:endParaRPr lang="en-GB" sz="1200" dirty="0" smtClean="0">
                        <a:latin typeface="Calibri" panose="020F0502020204030204" pitchFamily="34" charset="0"/>
                        <a:cs typeface="Calibri" panose="020F0502020204030204" pitchFamily="34" charset="0"/>
                      </a:endParaRPr>
                    </a:p>
                    <a:p>
                      <a:pPr algn="ctr"/>
                      <a:r>
                        <a:rPr lang="en-GB" dirty="0" smtClean="0">
                          <a:latin typeface="Calibri" panose="020F0502020204030204" pitchFamily="34" charset="0"/>
                          <a:cs typeface="Calibri" panose="020F0502020204030204" pitchFamily="34" charset="0"/>
                        </a:rPr>
                        <a:t>7.1%</a:t>
                      </a:r>
                      <a:endParaRPr lang="en-GB" dirty="0">
                        <a:latin typeface="Calibri" panose="020F0502020204030204" pitchFamily="34" charset="0"/>
                        <a:cs typeface="Calibri" panose="020F0502020204030204" pitchFamily="34" charset="0"/>
                      </a:endParaRPr>
                    </a:p>
                  </a:txBody>
                  <a:tcPr/>
                </a:tc>
                <a:tc>
                  <a:txBody>
                    <a:bodyPr/>
                    <a:lstStyle/>
                    <a:p>
                      <a:pPr algn="ctr"/>
                      <a:endParaRPr lang="en-GB" sz="1200" dirty="0" smtClean="0">
                        <a:latin typeface="Calibri" panose="020F0502020204030204" pitchFamily="34" charset="0"/>
                        <a:cs typeface="Calibri" panose="020F0502020204030204" pitchFamily="34" charset="0"/>
                      </a:endParaRPr>
                    </a:p>
                    <a:p>
                      <a:pPr algn="ctr"/>
                      <a:r>
                        <a:rPr lang="en-GB" dirty="0" smtClean="0">
                          <a:latin typeface="Calibri" panose="020F0502020204030204" pitchFamily="34" charset="0"/>
                          <a:cs typeface="Calibri" panose="020F0502020204030204" pitchFamily="34" charset="0"/>
                        </a:rPr>
                        <a:t>4.1%</a:t>
                      </a:r>
                      <a:endParaRPr lang="en-GB" dirty="0">
                        <a:latin typeface="Calibri" panose="020F0502020204030204" pitchFamily="34" charset="0"/>
                        <a:cs typeface="Calibri" panose="020F0502020204030204" pitchFamily="34" charset="0"/>
                      </a:endParaRPr>
                    </a:p>
                  </a:txBody>
                  <a:tcPr/>
                </a:tc>
                <a:tc>
                  <a:txBody>
                    <a:bodyPr/>
                    <a:lstStyle/>
                    <a:p>
                      <a:pPr algn="ctr"/>
                      <a:endParaRPr lang="en-GB" sz="1200" dirty="0" smtClean="0">
                        <a:latin typeface="Calibri" panose="020F0502020204030204" pitchFamily="34" charset="0"/>
                        <a:cs typeface="Calibri" panose="020F0502020204030204" pitchFamily="34" charset="0"/>
                      </a:endParaRPr>
                    </a:p>
                    <a:p>
                      <a:pPr algn="ctr"/>
                      <a:r>
                        <a:rPr lang="en-GB" dirty="0" smtClean="0">
                          <a:latin typeface="Calibri" panose="020F0502020204030204" pitchFamily="34" charset="0"/>
                          <a:cs typeface="Calibri" panose="020F0502020204030204" pitchFamily="34" charset="0"/>
                        </a:rPr>
                        <a:t>3.0%</a:t>
                      </a:r>
                      <a:endParaRPr lang="en-GB" dirty="0">
                        <a:latin typeface="Calibri" panose="020F0502020204030204" pitchFamily="34" charset="0"/>
                        <a:cs typeface="Calibri" panose="020F0502020204030204" pitchFamily="34" charset="0"/>
                      </a:endParaRPr>
                    </a:p>
                  </a:txBody>
                  <a:tcPr/>
                </a:tc>
                <a:tc>
                  <a:txBody>
                    <a:bodyPr/>
                    <a:lstStyle/>
                    <a:p>
                      <a:pPr algn="ctr"/>
                      <a:endParaRPr lang="en-GB" sz="1200" dirty="0" smtClean="0">
                        <a:latin typeface="Calibri" panose="020F0502020204030204" pitchFamily="34" charset="0"/>
                        <a:cs typeface="Calibri" panose="020F0502020204030204" pitchFamily="34" charset="0"/>
                      </a:endParaRPr>
                    </a:p>
                    <a:p>
                      <a:pPr algn="ctr"/>
                      <a:r>
                        <a:rPr lang="en-GB" dirty="0" smtClean="0">
                          <a:latin typeface="Calibri" panose="020F0502020204030204" pitchFamily="34" charset="0"/>
                          <a:cs typeface="Calibri" panose="020F0502020204030204" pitchFamily="34" charset="0"/>
                        </a:rPr>
                        <a:t>1.9%</a:t>
                      </a:r>
                      <a:endParaRPr lang="en-GB"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069161453"/>
                  </a:ext>
                </a:extLst>
              </a:tr>
            </a:tbl>
          </a:graphicData>
        </a:graphic>
      </p:graphicFrame>
    </p:spTree>
    <p:extLst>
      <p:ext uri="{BB962C8B-B14F-4D97-AF65-F5344CB8AC3E}">
        <p14:creationId xmlns:p14="http://schemas.microsoft.com/office/powerpoint/2010/main" val="28176222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360" y="116632"/>
            <a:ext cx="11521280" cy="1152128"/>
          </a:xfrm>
        </p:spPr>
        <p:txBody>
          <a:bodyPr/>
          <a:lstStyle/>
          <a:p>
            <a:pPr algn="ctr"/>
            <a:r>
              <a:rPr lang="en-GB" dirty="0">
                <a:solidFill>
                  <a:schemeClr val="tx1">
                    <a:lumMod val="65000"/>
                    <a:lumOff val="35000"/>
                  </a:schemeClr>
                </a:solidFill>
                <a:latin typeface="Calibri" panose="020F0502020204030204" pitchFamily="34" charset="0"/>
                <a:cs typeface="Calibri" panose="020F0502020204030204" pitchFamily="34" charset="0"/>
              </a:rPr>
              <a:t>Well Being &amp; </a:t>
            </a:r>
            <a:r>
              <a:rPr lang="en-GB" dirty="0" smtClean="0">
                <a:solidFill>
                  <a:schemeClr val="tx1">
                    <a:lumMod val="65000"/>
                    <a:lumOff val="35000"/>
                  </a:schemeClr>
                </a:solidFill>
                <a:latin typeface="Calibri" panose="020F0502020204030204" pitchFamily="34" charset="0"/>
                <a:cs typeface="Calibri" panose="020F0502020204030204" pitchFamily="34" charset="0"/>
              </a:rPr>
              <a:t>Outdoor </a:t>
            </a:r>
            <a:r>
              <a:rPr lang="en-GB" dirty="0">
                <a:solidFill>
                  <a:schemeClr val="tx1">
                    <a:lumMod val="65000"/>
                    <a:lumOff val="35000"/>
                  </a:schemeClr>
                </a:solidFill>
                <a:latin typeface="Calibri" panose="020F0502020204030204" pitchFamily="34" charset="0"/>
                <a:cs typeface="Calibri" panose="020F0502020204030204" pitchFamily="34" charset="0"/>
              </a:rPr>
              <a:t>Environment</a:t>
            </a:r>
          </a:p>
        </p:txBody>
      </p:sp>
      <p:sp>
        <p:nvSpPr>
          <p:cNvPr id="5" name="Rectangle 4"/>
          <p:cNvSpPr/>
          <p:nvPr/>
        </p:nvSpPr>
        <p:spPr>
          <a:xfrm>
            <a:off x="143339" y="116632"/>
            <a:ext cx="11905323" cy="6624736"/>
          </a:xfrm>
          <a:prstGeom prst="rect">
            <a:avLst/>
          </a:prstGeom>
          <a:noFill/>
          <a:ln w="57150">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296984" y="234462"/>
            <a:ext cx="11598032" cy="6400800"/>
          </a:xfrm>
          <a:prstGeom prst="rect">
            <a:avLst/>
          </a:prstGeom>
          <a:noFill/>
          <a:ln w="571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9" name="Table 8"/>
          <p:cNvGraphicFramePr>
            <a:graphicFrameLocks noGrp="1"/>
          </p:cNvGraphicFramePr>
          <p:nvPr>
            <p:extLst>
              <p:ext uri="{D42A27DB-BD31-4B8C-83A1-F6EECF244321}">
                <p14:modId xmlns:p14="http://schemas.microsoft.com/office/powerpoint/2010/main" val="880345859"/>
              </p:ext>
            </p:extLst>
          </p:nvPr>
        </p:nvGraphicFramePr>
        <p:xfrm>
          <a:off x="623391" y="1472855"/>
          <a:ext cx="10945217" cy="2382632"/>
        </p:xfrm>
        <a:graphic>
          <a:graphicData uri="http://schemas.openxmlformats.org/drawingml/2006/table">
            <a:tbl>
              <a:tblPr firstRow="1" bandRow="1">
                <a:tableStyleId>{C083E6E3-FA7D-4D7B-A595-EF9225AFEA82}</a:tableStyleId>
              </a:tblPr>
              <a:tblGrid>
                <a:gridCol w="719733">
                  <a:extLst>
                    <a:ext uri="{9D8B030D-6E8A-4147-A177-3AD203B41FA5}">
                      <a16:colId xmlns:a16="http://schemas.microsoft.com/office/drawing/2014/main" val="20000"/>
                    </a:ext>
                  </a:extLst>
                </a:gridCol>
                <a:gridCol w="5151766">
                  <a:extLst>
                    <a:ext uri="{9D8B030D-6E8A-4147-A177-3AD203B41FA5}">
                      <a16:colId xmlns:a16="http://schemas.microsoft.com/office/drawing/2014/main" val="20001"/>
                    </a:ext>
                  </a:extLst>
                </a:gridCol>
                <a:gridCol w="1025186">
                  <a:extLst>
                    <a:ext uri="{9D8B030D-6E8A-4147-A177-3AD203B41FA5}">
                      <a16:colId xmlns:a16="http://schemas.microsoft.com/office/drawing/2014/main" val="20002"/>
                    </a:ext>
                  </a:extLst>
                </a:gridCol>
                <a:gridCol w="1010268">
                  <a:extLst>
                    <a:ext uri="{9D8B030D-6E8A-4147-A177-3AD203B41FA5}">
                      <a16:colId xmlns:a16="http://schemas.microsoft.com/office/drawing/2014/main" val="20003"/>
                    </a:ext>
                  </a:extLst>
                </a:gridCol>
                <a:gridCol w="1010268">
                  <a:extLst>
                    <a:ext uri="{9D8B030D-6E8A-4147-A177-3AD203B41FA5}">
                      <a16:colId xmlns:a16="http://schemas.microsoft.com/office/drawing/2014/main" val="20004"/>
                    </a:ext>
                  </a:extLst>
                </a:gridCol>
                <a:gridCol w="1010268">
                  <a:extLst>
                    <a:ext uri="{9D8B030D-6E8A-4147-A177-3AD203B41FA5}">
                      <a16:colId xmlns:a16="http://schemas.microsoft.com/office/drawing/2014/main" val="3255591548"/>
                    </a:ext>
                  </a:extLst>
                </a:gridCol>
                <a:gridCol w="1017728">
                  <a:extLst>
                    <a:ext uri="{9D8B030D-6E8A-4147-A177-3AD203B41FA5}">
                      <a16:colId xmlns:a16="http://schemas.microsoft.com/office/drawing/2014/main" val="20005"/>
                    </a:ext>
                  </a:extLst>
                </a:gridCol>
              </a:tblGrid>
              <a:tr h="466118">
                <a:tc>
                  <a:txBody>
                    <a:bodyPr/>
                    <a:lstStyle/>
                    <a:p>
                      <a:pPr algn="ctr"/>
                      <a:r>
                        <a:rPr lang="en-GB" sz="1400" b="1" dirty="0" smtClean="0">
                          <a:solidFill>
                            <a:schemeClr val="tx1">
                              <a:lumMod val="65000"/>
                              <a:lumOff val="35000"/>
                            </a:schemeClr>
                          </a:solidFill>
                        </a:rPr>
                        <a:t>No.</a:t>
                      </a:r>
                      <a:endParaRPr lang="en-GB" sz="1400" b="1" dirty="0">
                        <a:solidFill>
                          <a:schemeClr val="tx1">
                            <a:lumMod val="65000"/>
                            <a:lumOff val="35000"/>
                          </a:schemeClr>
                        </a:solidFill>
                      </a:endParaRPr>
                    </a:p>
                  </a:txBody>
                  <a:tcPr marL="121920" marR="121920"/>
                </a:tc>
                <a:tc>
                  <a:txBody>
                    <a:bodyPr/>
                    <a:lstStyle/>
                    <a:p>
                      <a:pPr algn="ctr"/>
                      <a:r>
                        <a:rPr lang="en-GB" sz="1400" b="1" dirty="0" smtClean="0">
                          <a:solidFill>
                            <a:schemeClr val="tx1">
                              <a:lumMod val="65000"/>
                              <a:lumOff val="35000"/>
                            </a:schemeClr>
                          </a:solidFill>
                        </a:rPr>
                        <a:t>Question</a:t>
                      </a:r>
                      <a:endParaRPr lang="en-GB" sz="1400" b="1" dirty="0">
                        <a:solidFill>
                          <a:schemeClr val="tx1">
                            <a:lumMod val="65000"/>
                            <a:lumOff val="35000"/>
                          </a:schemeClr>
                        </a:solidFill>
                      </a:endParaRPr>
                    </a:p>
                  </a:txBody>
                  <a:tcPr marL="121920" marR="121920"/>
                </a:tc>
                <a:tc>
                  <a:txBody>
                    <a:bodyPr/>
                    <a:lstStyle/>
                    <a:p>
                      <a:pPr algn="ctr"/>
                      <a:r>
                        <a:rPr lang="en-GB" sz="1400" b="1" dirty="0" smtClean="0">
                          <a:solidFill>
                            <a:schemeClr val="tx1">
                              <a:lumMod val="65000"/>
                              <a:lumOff val="35000"/>
                            </a:schemeClr>
                          </a:solidFill>
                        </a:rPr>
                        <a:t>Spring</a:t>
                      </a:r>
                      <a:r>
                        <a:rPr lang="en-GB" sz="1400" b="1" baseline="0" dirty="0" smtClean="0">
                          <a:solidFill>
                            <a:schemeClr val="tx1">
                              <a:lumMod val="65000"/>
                              <a:lumOff val="35000"/>
                            </a:schemeClr>
                          </a:solidFill>
                        </a:rPr>
                        <a:t> 2016</a:t>
                      </a:r>
                      <a:endParaRPr lang="en-GB" sz="1400" b="1" dirty="0">
                        <a:solidFill>
                          <a:schemeClr val="tx1">
                            <a:lumMod val="65000"/>
                            <a:lumOff val="35000"/>
                          </a:schemeClr>
                        </a:solidFill>
                      </a:endParaRPr>
                    </a:p>
                  </a:txBody>
                  <a:tcPr marL="121920" marR="12192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400" b="1" dirty="0" smtClean="0">
                          <a:solidFill>
                            <a:schemeClr val="tx1">
                              <a:lumMod val="65000"/>
                              <a:lumOff val="35000"/>
                            </a:schemeClr>
                          </a:solidFill>
                        </a:rPr>
                        <a:t>Summer 2016</a:t>
                      </a:r>
                    </a:p>
                  </a:txBody>
                  <a:tcPr marL="121920" marR="121920"/>
                </a:tc>
                <a:tc>
                  <a:txBody>
                    <a:bodyPr/>
                    <a:lstStyle/>
                    <a:p>
                      <a:pPr algn="ctr"/>
                      <a:r>
                        <a:rPr lang="en-GB" sz="1400" b="1" dirty="0" smtClean="0">
                          <a:solidFill>
                            <a:schemeClr val="tx1">
                              <a:lumMod val="65000"/>
                              <a:lumOff val="35000"/>
                            </a:schemeClr>
                          </a:solidFill>
                        </a:rPr>
                        <a:t>Summer 2017</a:t>
                      </a:r>
                      <a:endParaRPr lang="en-GB" sz="1400" b="1" dirty="0">
                        <a:solidFill>
                          <a:schemeClr val="tx1">
                            <a:lumMod val="65000"/>
                            <a:lumOff val="35000"/>
                          </a:schemeClr>
                        </a:solidFill>
                      </a:endParaRPr>
                    </a:p>
                  </a:txBody>
                  <a:tcPr marL="121920" marR="121920"/>
                </a:tc>
                <a:tc>
                  <a:txBody>
                    <a:bodyPr/>
                    <a:lstStyle/>
                    <a:p>
                      <a:pPr algn="ctr"/>
                      <a:r>
                        <a:rPr lang="en-GB" sz="1400" b="1" dirty="0" smtClean="0">
                          <a:solidFill>
                            <a:schemeClr val="tx1">
                              <a:lumMod val="65000"/>
                              <a:lumOff val="35000"/>
                            </a:schemeClr>
                          </a:solidFill>
                        </a:rPr>
                        <a:t>Summer</a:t>
                      </a:r>
                    </a:p>
                    <a:p>
                      <a:pPr algn="ctr"/>
                      <a:r>
                        <a:rPr lang="en-GB" sz="1400" b="1" dirty="0" smtClean="0">
                          <a:solidFill>
                            <a:schemeClr val="tx1">
                              <a:lumMod val="65000"/>
                              <a:lumOff val="35000"/>
                            </a:schemeClr>
                          </a:solidFill>
                        </a:rPr>
                        <a:t>2018</a:t>
                      </a:r>
                      <a:endParaRPr lang="en-GB" sz="1400" b="1" dirty="0">
                        <a:solidFill>
                          <a:schemeClr val="tx1">
                            <a:lumMod val="65000"/>
                            <a:lumOff val="35000"/>
                          </a:schemeClr>
                        </a:solidFill>
                      </a:endParaRPr>
                    </a:p>
                  </a:txBody>
                  <a:tcPr marL="121920" marR="121920"/>
                </a:tc>
                <a:tc>
                  <a:txBody>
                    <a:bodyPr/>
                    <a:lstStyle/>
                    <a:p>
                      <a:pPr algn="ctr"/>
                      <a:r>
                        <a:rPr lang="en-GB" sz="1400" b="1" dirty="0" smtClean="0">
                          <a:solidFill>
                            <a:schemeClr val="tx1">
                              <a:lumMod val="65000"/>
                              <a:lumOff val="35000"/>
                            </a:schemeClr>
                          </a:solidFill>
                        </a:rPr>
                        <a:t>Variance</a:t>
                      </a:r>
                      <a:endParaRPr lang="en-GB" sz="1400" b="1" dirty="0">
                        <a:solidFill>
                          <a:schemeClr val="tx1">
                            <a:lumMod val="65000"/>
                            <a:lumOff val="35000"/>
                          </a:schemeClr>
                        </a:solidFill>
                      </a:endParaRPr>
                    </a:p>
                  </a:txBody>
                  <a:tcPr marL="121920" marR="121920"/>
                </a:tc>
                <a:extLst>
                  <a:ext uri="{0D108BD9-81ED-4DB2-BD59-A6C34878D82A}">
                    <a16:rowId xmlns:a16="http://schemas.microsoft.com/office/drawing/2014/main" val="10000"/>
                  </a:ext>
                </a:extLst>
              </a:tr>
              <a:tr h="466118">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Q1</a:t>
                      </a:r>
                    </a:p>
                  </a:txBody>
                  <a:tcPr marL="12700" marR="12700" marT="9525" marB="0" anchor="ctr"/>
                </a:tc>
                <a:tc>
                  <a:txBody>
                    <a:bodyPr/>
                    <a:lstStyle/>
                    <a:p>
                      <a:pPr algn="l" fontAlgn="t"/>
                      <a:r>
                        <a:rPr lang="en-GB" sz="1400" b="0" i="0" u="none" strike="noStrike" dirty="0">
                          <a:solidFill>
                            <a:schemeClr val="tx1">
                              <a:lumMod val="65000"/>
                              <a:lumOff val="35000"/>
                            </a:schemeClr>
                          </a:solidFill>
                          <a:effectLst/>
                          <a:latin typeface="Calibri" panose="020F0502020204030204" pitchFamily="34" charset="0"/>
                        </a:rPr>
                        <a:t>My child is happy at Markeaton Primary School. </a:t>
                      </a:r>
                    </a:p>
                  </a:txBody>
                  <a:tcPr marL="12700" marR="12700" marT="9525" marB="0" anchor="ctr"/>
                </a:tc>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1.62</a:t>
                      </a:r>
                    </a:p>
                  </a:txBody>
                  <a:tcPr marL="12700" marR="12700" marT="9525" marB="0" anchor="ctr"/>
                </a:tc>
                <a:tc>
                  <a:txBody>
                    <a:bodyPr/>
                    <a:lstStyle/>
                    <a:p>
                      <a:pPr algn="ctr" fontAlgn="t"/>
                      <a:r>
                        <a:rPr lang="en-GB" sz="1400" b="1" i="0" u="none" strike="noStrike">
                          <a:solidFill>
                            <a:schemeClr val="tx1">
                              <a:lumMod val="65000"/>
                              <a:lumOff val="35000"/>
                            </a:schemeClr>
                          </a:solidFill>
                          <a:effectLst/>
                          <a:latin typeface="Calibri" panose="020F0502020204030204" pitchFamily="34" charset="0"/>
                        </a:rPr>
                        <a:t>1.73</a:t>
                      </a:r>
                    </a:p>
                  </a:txBody>
                  <a:tcPr marL="12700" marR="12700" marT="9525" marB="0" anchor="ctr"/>
                </a:tc>
                <a:tc>
                  <a:txBody>
                    <a:bodyPr/>
                    <a:lstStyle/>
                    <a:p>
                      <a:pPr algn="ctr" fontAlgn="t"/>
                      <a:r>
                        <a:rPr lang="en-GB" sz="1400" b="1" i="0" u="none" strike="noStrike">
                          <a:solidFill>
                            <a:schemeClr val="tx1">
                              <a:lumMod val="65000"/>
                              <a:lumOff val="35000"/>
                            </a:schemeClr>
                          </a:solidFill>
                          <a:effectLst/>
                          <a:latin typeface="Calibri" panose="020F0502020204030204" pitchFamily="34" charset="0"/>
                        </a:rPr>
                        <a:t>1.74</a:t>
                      </a: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1.83</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0.09</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extLst>
                  <a:ext uri="{0D108BD9-81ED-4DB2-BD59-A6C34878D82A}">
                    <a16:rowId xmlns:a16="http://schemas.microsoft.com/office/drawing/2014/main" val="10001"/>
                  </a:ext>
                </a:extLst>
              </a:tr>
              <a:tr h="466118">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Q2</a:t>
                      </a:r>
                    </a:p>
                  </a:txBody>
                  <a:tcPr marL="12700" marR="12700" marT="9525" marB="0" anchor="ctr"/>
                </a:tc>
                <a:tc>
                  <a:txBody>
                    <a:bodyPr/>
                    <a:lstStyle/>
                    <a:p>
                      <a:pPr algn="l" fontAlgn="t"/>
                      <a:r>
                        <a:rPr lang="en-GB" sz="1400" b="0" i="0" u="none" strike="noStrike" dirty="0">
                          <a:solidFill>
                            <a:schemeClr val="tx1">
                              <a:lumMod val="65000"/>
                              <a:lumOff val="35000"/>
                            </a:schemeClr>
                          </a:solidFill>
                          <a:effectLst/>
                          <a:latin typeface="Calibri" panose="020F0502020204030204" pitchFamily="34" charset="0"/>
                        </a:rPr>
                        <a:t>There is a positive atmosphere at Markeaton Primary School.</a:t>
                      </a:r>
                    </a:p>
                  </a:txBody>
                  <a:tcPr marL="12700" marR="12700" marT="9525" marB="0" anchor="ctr"/>
                </a:tc>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1.53</a:t>
                      </a:r>
                    </a:p>
                  </a:txBody>
                  <a:tcPr marL="12700" marR="12700" marT="9525" marB="0" anchor="ctr"/>
                </a:tc>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1.73</a:t>
                      </a:r>
                    </a:p>
                  </a:txBody>
                  <a:tcPr marL="12700" marR="12700" marT="9525" marB="0" anchor="ctr"/>
                </a:tc>
                <a:tc>
                  <a:txBody>
                    <a:bodyPr/>
                    <a:lstStyle/>
                    <a:p>
                      <a:pPr algn="ctr" fontAlgn="t"/>
                      <a:r>
                        <a:rPr lang="en-GB" sz="1400" b="1" i="0" u="none" strike="noStrike">
                          <a:solidFill>
                            <a:schemeClr val="tx1">
                              <a:lumMod val="65000"/>
                              <a:lumOff val="35000"/>
                            </a:schemeClr>
                          </a:solidFill>
                          <a:effectLst/>
                          <a:latin typeface="Calibri" panose="020F0502020204030204" pitchFamily="34" charset="0"/>
                        </a:rPr>
                        <a:t>1.78</a:t>
                      </a: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1.85</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0.07</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extLst>
                  <a:ext uri="{0D108BD9-81ED-4DB2-BD59-A6C34878D82A}">
                    <a16:rowId xmlns:a16="http://schemas.microsoft.com/office/drawing/2014/main" val="10002"/>
                  </a:ext>
                </a:extLst>
              </a:tr>
              <a:tr h="466118">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Q3</a:t>
                      </a:r>
                    </a:p>
                  </a:txBody>
                  <a:tcPr marL="12700" marR="12700" marT="9525" marB="0" anchor="ctr"/>
                </a:tc>
                <a:tc>
                  <a:txBody>
                    <a:bodyPr/>
                    <a:lstStyle/>
                    <a:p>
                      <a:pPr algn="l" fontAlgn="t"/>
                      <a:r>
                        <a:rPr lang="en-GB" sz="1400" b="0" i="0" u="none" strike="noStrike" dirty="0">
                          <a:solidFill>
                            <a:schemeClr val="tx1">
                              <a:lumMod val="65000"/>
                              <a:lumOff val="35000"/>
                            </a:schemeClr>
                          </a:solidFill>
                          <a:effectLst/>
                          <a:latin typeface="Calibri" panose="020F0502020204030204" pitchFamily="34" charset="0"/>
                        </a:rPr>
                        <a:t>I feel welcome when I come in to Markeaton Primary School.</a:t>
                      </a:r>
                    </a:p>
                  </a:txBody>
                  <a:tcPr marL="12700" marR="12700" marT="9525" marB="0" anchor="ctr"/>
                </a:tc>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1.44</a:t>
                      </a:r>
                    </a:p>
                  </a:txBody>
                  <a:tcPr marL="12700" marR="12700" marT="9525" marB="0" anchor="ctr"/>
                </a:tc>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1.77</a:t>
                      </a:r>
                    </a:p>
                  </a:txBody>
                  <a:tcPr marL="12700" marR="12700" marT="9525" marB="0" anchor="ctr"/>
                </a:tc>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1.73</a:t>
                      </a: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1.77</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0.04</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extLst>
                  <a:ext uri="{0D108BD9-81ED-4DB2-BD59-A6C34878D82A}">
                    <a16:rowId xmlns:a16="http://schemas.microsoft.com/office/drawing/2014/main" val="10003"/>
                  </a:ext>
                </a:extLst>
              </a:tr>
              <a:tr h="466118">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Q4</a:t>
                      </a:r>
                    </a:p>
                  </a:txBody>
                  <a:tcPr marL="12700" marR="12700" marT="9525" marB="0" anchor="ctr"/>
                </a:tc>
                <a:tc>
                  <a:txBody>
                    <a:bodyPr/>
                    <a:lstStyle/>
                    <a:p>
                      <a:pPr algn="l" fontAlgn="t"/>
                      <a:r>
                        <a:rPr lang="en-GB" sz="1400" b="0" i="0" u="none" strike="noStrike" dirty="0">
                          <a:solidFill>
                            <a:schemeClr val="tx1">
                              <a:lumMod val="65000"/>
                              <a:lumOff val="35000"/>
                            </a:schemeClr>
                          </a:solidFill>
                          <a:effectLst/>
                          <a:latin typeface="Calibri" panose="020F0502020204030204" pitchFamily="34" charset="0"/>
                        </a:rPr>
                        <a:t>The outdoor environment is effective at supporting creativity and learning. </a:t>
                      </a:r>
                    </a:p>
                  </a:txBody>
                  <a:tcPr marL="12700" marR="12700" marT="9525" marB="0" anchor="ctr"/>
                </a:tc>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1.27</a:t>
                      </a:r>
                    </a:p>
                  </a:txBody>
                  <a:tcPr marL="12700" marR="12700" marT="9525" marB="0" anchor="ctr"/>
                </a:tc>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1.42</a:t>
                      </a:r>
                    </a:p>
                  </a:txBody>
                  <a:tcPr marL="12700" marR="12700" marT="9525" marB="0" anchor="ctr"/>
                </a:tc>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1.75</a:t>
                      </a: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1.80</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0.05</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635058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360" y="116632"/>
            <a:ext cx="11521280" cy="1152128"/>
          </a:xfrm>
        </p:spPr>
        <p:txBody>
          <a:bodyPr/>
          <a:lstStyle/>
          <a:p>
            <a:pPr algn="ctr"/>
            <a:r>
              <a:rPr lang="en-GB" dirty="0">
                <a:solidFill>
                  <a:schemeClr val="tx1">
                    <a:lumMod val="65000"/>
                    <a:lumOff val="35000"/>
                  </a:schemeClr>
                </a:solidFill>
                <a:latin typeface="Calibri" panose="020F0502020204030204" pitchFamily="34" charset="0"/>
                <a:cs typeface="Calibri" panose="020F0502020204030204" pitchFamily="34" charset="0"/>
              </a:rPr>
              <a:t>Curriculum &amp; Leadership</a:t>
            </a:r>
          </a:p>
        </p:txBody>
      </p:sp>
      <p:sp>
        <p:nvSpPr>
          <p:cNvPr id="5" name="Rectangle 4"/>
          <p:cNvSpPr/>
          <p:nvPr/>
        </p:nvSpPr>
        <p:spPr>
          <a:xfrm>
            <a:off x="143339" y="116632"/>
            <a:ext cx="11905323" cy="6624736"/>
          </a:xfrm>
          <a:prstGeom prst="rect">
            <a:avLst/>
          </a:prstGeom>
          <a:noFill/>
          <a:ln w="57150">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296984" y="234462"/>
            <a:ext cx="11598032" cy="6400800"/>
          </a:xfrm>
          <a:prstGeom prst="rect">
            <a:avLst/>
          </a:prstGeom>
          <a:noFill/>
          <a:ln w="571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6" name="Table 5"/>
          <p:cNvGraphicFramePr>
            <a:graphicFrameLocks noGrp="1"/>
          </p:cNvGraphicFramePr>
          <p:nvPr>
            <p:extLst>
              <p:ext uri="{D42A27DB-BD31-4B8C-83A1-F6EECF244321}">
                <p14:modId xmlns:p14="http://schemas.microsoft.com/office/powerpoint/2010/main" val="2479739090"/>
              </p:ext>
            </p:extLst>
          </p:nvPr>
        </p:nvGraphicFramePr>
        <p:xfrm>
          <a:off x="623391" y="1362341"/>
          <a:ext cx="10945217" cy="5179340"/>
        </p:xfrm>
        <a:graphic>
          <a:graphicData uri="http://schemas.openxmlformats.org/drawingml/2006/table">
            <a:tbl>
              <a:tblPr firstRow="1" bandRow="1">
                <a:tableStyleId>{C083E6E3-FA7D-4D7B-A595-EF9225AFEA82}</a:tableStyleId>
              </a:tblPr>
              <a:tblGrid>
                <a:gridCol w="719733">
                  <a:extLst>
                    <a:ext uri="{9D8B030D-6E8A-4147-A177-3AD203B41FA5}">
                      <a16:colId xmlns:a16="http://schemas.microsoft.com/office/drawing/2014/main" val="20000"/>
                    </a:ext>
                  </a:extLst>
                </a:gridCol>
                <a:gridCol w="5151766">
                  <a:extLst>
                    <a:ext uri="{9D8B030D-6E8A-4147-A177-3AD203B41FA5}">
                      <a16:colId xmlns:a16="http://schemas.microsoft.com/office/drawing/2014/main" val="20001"/>
                    </a:ext>
                  </a:extLst>
                </a:gridCol>
                <a:gridCol w="1025186">
                  <a:extLst>
                    <a:ext uri="{9D8B030D-6E8A-4147-A177-3AD203B41FA5}">
                      <a16:colId xmlns:a16="http://schemas.microsoft.com/office/drawing/2014/main" val="20002"/>
                    </a:ext>
                  </a:extLst>
                </a:gridCol>
                <a:gridCol w="1010268">
                  <a:extLst>
                    <a:ext uri="{9D8B030D-6E8A-4147-A177-3AD203B41FA5}">
                      <a16:colId xmlns:a16="http://schemas.microsoft.com/office/drawing/2014/main" val="20003"/>
                    </a:ext>
                  </a:extLst>
                </a:gridCol>
                <a:gridCol w="1010268">
                  <a:extLst>
                    <a:ext uri="{9D8B030D-6E8A-4147-A177-3AD203B41FA5}">
                      <a16:colId xmlns:a16="http://schemas.microsoft.com/office/drawing/2014/main" val="20004"/>
                    </a:ext>
                  </a:extLst>
                </a:gridCol>
                <a:gridCol w="1010268">
                  <a:extLst>
                    <a:ext uri="{9D8B030D-6E8A-4147-A177-3AD203B41FA5}">
                      <a16:colId xmlns:a16="http://schemas.microsoft.com/office/drawing/2014/main" val="3580270827"/>
                    </a:ext>
                  </a:extLst>
                </a:gridCol>
                <a:gridCol w="1017728">
                  <a:extLst>
                    <a:ext uri="{9D8B030D-6E8A-4147-A177-3AD203B41FA5}">
                      <a16:colId xmlns:a16="http://schemas.microsoft.com/office/drawing/2014/main" val="20005"/>
                    </a:ext>
                  </a:extLst>
                </a:gridCol>
              </a:tblGrid>
              <a:tr h="466118">
                <a:tc>
                  <a:txBody>
                    <a:bodyPr/>
                    <a:lstStyle/>
                    <a:p>
                      <a:pPr algn="ctr"/>
                      <a:r>
                        <a:rPr lang="en-GB" sz="1400" b="1" dirty="0" smtClean="0">
                          <a:solidFill>
                            <a:schemeClr val="tx1">
                              <a:lumMod val="65000"/>
                              <a:lumOff val="35000"/>
                            </a:schemeClr>
                          </a:solidFill>
                        </a:rPr>
                        <a:t>No.</a:t>
                      </a:r>
                      <a:endParaRPr lang="en-GB" sz="1400" b="1" dirty="0">
                        <a:solidFill>
                          <a:schemeClr val="tx1">
                            <a:lumMod val="65000"/>
                            <a:lumOff val="35000"/>
                          </a:schemeClr>
                        </a:solidFill>
                      </a:endParaRPr>
                    </a:p>
                  </a:txBody>
                  <a:tcPr marL="121920" marR="121920"/>
                </a:tc>
                <a:tc>
                  <a:txBody>
                    <a:bodyPr/>
                    <a:lstStyle/>
                    <a:p>
                      <a:pPr algn="ctr"/>
                      <a:r>
                        <a:rPr lang="en-GB" sz="1400" b="1" dirty="0" smtClean="0">
                          <a:solidFill>
                            <a:schemeClr val="tx1">
                              <a:lumMod val="65000"/>
                              <a:lumOff val="35000"/>
                            </a:schemeClr>
                          </a:solidFill>
                        </a:rPr>
                        <a:t>Question</a:t>
                      </a:r>
                      <a:endParaRPr lang="en-GB" sz="1400" b="1" dirty="0">
                        <a:solidFill>
                          <a:schemeClr val="tx1">
                            <a:lumMod val="65000"/>
                            <a:lumOff val="35000"/>
                          </a:schemeClr>
                        </a:solidFill>
                      </a:endParaRPr>
                    </a:p>
                  </a:txBody>
                  <a:tcPr marL="121920" marR="121920"/>
                </a:tc>
                <a:tc>
                  <a:txBody>
                    <a:bodyPr/>
                    <a:lstStyle/>
                    <a:p>
                      <a:pPr algn="ctr"/>
                      <a:r>
                        <a:rPr lang="en-GB" sz="1400" b="1" dirty="0" smtClean="0">
                          <a:solidFill>
                            <a:schemeClr val="tx1">
                              <a:lumMod val="65000"/>
                              <a:lumOff val="35000"/>
                            </a:schemeClr>
                          </a:solidFill>
                        </a:rPr>
                        <a:t>Spring</a:t>
                      </a:r>
                      <a:r>
                        <a:rPr lang="en-GB" sz="1400" b="1" baseline="0" dirty="0" smtClean="0">
                          <a:solidFill>
                            <a:schemeClr val="tx1">
                              <a:lumMod val="65000"/>
                              <a:lumOff val="35000"/>
                            </a:schemeClr>
                          </a:solidFill>
                        </a:rPr>
                        <a:t> 2016</a:t>
                      </a:r>
                      <a:endParaRPr lang="en-GB" sz="1400" b="1" dirty="0">
                        <a:solidFill>
                          <a:schemeClr val="tx1">
                            <a:lumMod val="65000"/>
                            <a:lumOff val="35000"/>
                          </a:schemeClr>
                        </a:solidFill>
                      </a:endParaRPr>
                    </a:p>
                  </a:txBody>
                  <a:tcPr marL="121920" marR="12192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400" b="1" dirty="0" smtClean="0">
                          <a:solidFill>
                            <a:schemeClr val="tx1">
                              <a:lumMod val="65000"/>
                              <a:lumOff val="35000"/>
                            </a:schemeClr>
                          </a:solidFill>
                        </a:rPr>
                        <a:t>Summer 2016</a:t>
                      </a:r>
                    </a:p>
                  </a:txBody>
                  <a:tcPr marL="121920" marR="121920"/>
                </a:tc>
                <a:tc>
                  <a:txBody>
                    <a:bodyPr/>
                    <a:lstStyle/>
                    <a:p>
                      <a:pPr algn="ctr"/>
                      <a:r>
                        <a:rPr lang="en-GB" sz="1400" b="1" dirty="0" smtClean="0">
                          <a:solidFill>
                            <a:schemeClr val="tx1">
                              <a:lumMod val="65000"/>
                              <a:lumOff val="35000"/>
                            </a:schemeClr>
                          </a:solidFill>
                        </a:rPr>
                        <a:t>Summer 2017</a:t>
                      </a:r>
                      <a:endParaRPr lang="en-GB" sz="1400" b="1" dirty="0">
                        <a:solidFill>
                          <a:schemeClr val="tx1">
                            <a:lumMod val="65000"/>
                            <a:lumOff val="35000"/>
                          </a:schemeClr>
                        </a:solidFill>
                      </a:endParaRPr>
                    </a:p>
                  </a:txBody>
                  <a:tcPr marL="121920" marR="121920"/>
                </a:tc>
                <a:tc>
                  <a:txBody>
                    <a:bodyPr/>
                    <a:lstStyle/>
                    <a:p>
                      <a:pPr algn="ctr"/>
                      <a:r>
                        <a:rPr lang="en-GB" sz="1400" b="1" dirty="0" smtClean="0">
                          <a:solidFill>
                            <a:schemeClr val="tx1">
                              <a:lumMod val="65000"/>
                              <a:lumOff val="35000"/>
                            </a:schemeClr>
                          </a:solidFill>
                        </a:rPr>
                        <a:t>Summer </a:t>
                      </a:r>
                    </a:p>
                    <a:p>
                      <a:pPr algn="ctr"/>
                      <a:r>
                        <a:rPr lang="en-GB" sz="1400" b="1" dirty="0" smtClean="0">
                          <a:solidFill>
                            <a:schemeClr val="tx1">
                              <a:lumMod val="65000"/>
                              <a:lumOff val="35000"/>
                            </a:schemeClr>
                          </a:solidFill>
                        </a:rPr>
                        <a:t>2018</a:t>
                      </a:r>
                      <a:endParaRPr lang="en-GB" sz="1400" b="1" dirty="0">
                        <a:solidFill>
                          <a:schemeClr val="tx1">
                            <a:lumMod val="65000"/>
                            <a:lumOff val="35000"/>
                          </a:schemeClr>
                        </a:solidFill>
                      </a:endParaRPr>
                    </a:p>
                  </a:txBody>
                  <a:tcPr marL="121920" marR="121920"/>
                </a:tc>
                <a:tc>
                  <a:txBody>
                    <a:bodyPr/>
                    <a:lstStyle/>
                    <a:p>
                      <a:pPr algn="ctr"/>
                      <a:r>
                        <a:rPr lang="en-GB" sz="1400" b="1" dirty="0" smtClean="0">
                          <a:solidFill>
                            <a:schemeClr val="tx1">
                              <a:lumMod val="65000"/>
                              <a:lumOff val="35000"/>
                            </a:schemeClr>
                          </a:solidFill>
                        </a:rPr>
                        <a:t>Variance</a:t>
                      </a:r>
                      <a:endParaRPr lang="en-GB" sz="1400" b="1" dirty="0">
                        <a:solidFill>
                          <a:schemeClr val="tx1">
                            <a:lumMod val="65000"/>
                            <a:lumOff val="35000"/>
                          </a:schemeClr>
                        </a:solidFill>
                      </a:endParaRPr>
                    </a:p>
                  </a:txBody>
                  <a:tcPr marL="121920" marR="121920"/>
                </a:tc>
                <a:extLst>
                  <a:ext uri="{0D108BD9-81ED-4DB2-BD59-A6C34878D82A}">
                    <a16:rowId xmlns:a16="http://schemas.microsoft.com/office/drawing/2014/main" val="10000"/>
                  </a:ext>
                </a:extLst>
              </a:tr>
              <a:tr h="466118">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Q5</a:t>
                      </a:r>
                    </a:p>
                  </a:txBody>
                  <a:tcPr marL="12700" marR="12700" marT="9525" marB="0" anchor="ctr"/>
                </a:tc>
                <a:tc>
                  <a:txBody>
                    <a:bodyPr/>
                    <a:lstStyle/>
                    <a:p>
                      <a:pPr algn="l" fontAlgn="t"/>
                      <a:r>
                        <a:rPr lang="en-GB" sz="1400" b="0" i="0" u="none" strike="noStrike" dirty="0">
                          <a:solidFill>
                            <a:schemeClr val="tx1">
                              <a:lumMod val="65000"/>
                              <a:lumOff val="35000"/>
                            </a:schemeClr>
                          </a:solidFill>
                          <a:effectLst/>
                          <a:latin typeface="Calibri" panose="020F0502020204030204" pitchFamily="34" charset="0"/>
                        </a:rPr>
                        <a:t>I am kept well informed about what my child is learning at school. </a:t>
                      </a:r>
                    </a:p>
                  </a:txBody>
                  <a:tcPr marL="12700" marR="12700" marT="9525" marB="0" anchor="ctr"/>
                </a:tc>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0.89</a:t>
                      </a:r>
                    </a:p>
                  </a:txBody>
                  <a:tcPr marL="12700" marR="12700" marT="9525" marB="0" anchor="ctr"/>
                </a:tc>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1.21</a:t>
                      </a:r>
                    </a:p>
                  </a:txBody>
                  <a:tcPr marL="12700" marR="12700" marT="9525" marB="0" anchor="ctr"/>
                </a:tc>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1.29</a:t>
                      </a: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1.29</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0</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extLst>
                  <a:ext uri="{0D108BD9-81ED-4DB2-BD59-A6C34878D82A}">
                    <a16:rowId xmlns:a16="http://schemas.microsoft.com/office/drawing/2014/main" val="10001"/>
                  </a:ext>
                </a:extLst>
              </a:tr>
              <a:tr h="466118">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Q6</a:t>
                      </a:r>
                    </a:p>
                  </a:txBody>
                  <a:tcPr marL="12700" marR="12700" marT="9525" marB="0" anchor="ctr"/>
                </a:tc>
                <a:tc>
                  <a:txBody>
                    <a:bodyPr/>
                    <a:lstStyle/>
                    <a:p>
                      <a:pPr algn="l" fontAlgn="t"/>
                      <a:r>
                        <a:rPr lang="en-GB" sz="1400" b="0" i="0" u="none" strike="noStrike" dirty="0">
                          <a:solidFill>
                            <a:schemeClr val="tx1">
                              <a:lumMod val="65000"/>
                              <a:lumOff val="35000"/>
                            </a:schemeClr>
                          </a:solidFill>
                          <a:effectLst/>
                          <a:latin typeface="Calibri" panose="020F0502020204030204" pitchFamily="34" charset="0"/>
                        </a:rPr>
                        <a:t>I am kept well informed about how my child is progressing.</a:t>
                      </a:r>
                    </a:p>
                  </a:txBody>
                  <a:tcPr marL="12700" marR="12700" marT="9525" marB="0" anchor="ctr"/>
                </a:tc>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0.86</a:t>
                      </a:r>
                    </a:p>
                  </a:txBody>
                  <a:tcPr marL="12700" marR="12700" marT="9525" marB="0" anchor="ctr"/>
                </a:tc>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1.25</a:t>
                      </a:r>
                    </a:p>
                  </a:txBody>
                  <a:tcPr marL="12700" marR="12700" marT="9525" marB="0" anchor="ctr"/>
                </a:tc>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1.16</a:t>
                      </a: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1.23</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0.07</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extLst>
                  <a:ext uri="{0D108BD9-81ED-4DB2-BD59-A6C34878D82A}">
                    <a16:rowId xmlns:a16="http://schemas.microsoft.com/office/drawing/2014/main" val="10002"/>
                  </a:ext>
                </a:extLst>
              </a:tr>
              <a:tr h="466118">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Q7</a:t>
                      </a:r>
                    </a:p>
                  </a:txBody>
                  <a:tcPr marL="12700" marR="12700" marT="9525" marB="0" anchor="ctr"/>
                </a:tc>
                <a:tc>
                  <a:txBody>
                    <a:bodyPr/>
                    <a:lstStyle/>
                    <a:p>
                      <a:pPr algn="l" fontAlgn="t"/>
                      <a:r>
                        <a:rPr lang="en-GB" sz="1400" b="0" i="0" u="none" strike="noStrike" dirty="0">
                          <a:solidFill>
                            <a:schemeClr val="tx1">
                              <a:lumMod val="65000"/>
                              <a:lumOff val="35000"/>
                            </a:schemeClr>
                          </a:solidFill>
                          <a:effectLst/>
                          <a:latin typeface="Calibri" panose="020F0502020204030204" pitchFamily="34" charset="0"/>
                        </a:rPr>
                        <a:t>I think my child gets </a:t>
                      </a:r>
                      <a:r>
                        <a:rPr lang="en-GB" sz="1400" b="0" i="0" u="none" strike="noStrike" dirty="0" smtClean="0">
                          <a:solidFill>
                            <a:schemeClr val="tx1">
                              <a:lumMod val="65000"/>
                              <a:lumOff val="35000"/>
                            </a:schemeClr>
                          </a:solidFill>
                          <a:effectLst/>
                          <a:latin typeface="Calibri" panose="020F0502020204030204" pitchFamily="34" charset="0"/>
                        </a:rPr>
                        <a:t>an appropriate amount of homework.</a:t>
                      </a:r>
                      <a:endParaRPr lang="en-GB" sz="1400" b="0"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tc>
                  <a:txBody>
                    <a:bodyPr/>
                    <a:lstStyle/>
                    <a:p>
                      <a:pPr algn="ctr" fontAlgn="t"/>
                      <a:r>
                        <a:rPr lang="en-GB" sz="1400" b="1" i="0" u="none" strike="noStrike">
                          <a:solidFill>
                            <a:schemeClr val="tx1">
                              <a:lumMod val="65000"/>
                              <a:lumOff val="35000"/>
                            </a:schemeClr>
                          </a:solidFill>
                          <a:effectLst/>
                          <a:latin typeface="Calibri" panose="020F0502020204030204" pitchFamily="34" charset="0"/>
                        </a:rPr>
                        <a:t>-0.41</a:t>
                      </a:r>
                    </a:p>
                  </a:txBody>
                  <a:tcPr marL="12700" marR="12700" marT="9525" marB="0" anchor="ctr"/>
                </a:tc>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-0.64</a:t>
                      </a:r>
                    </a:p>
                  </a:txBody>
                  <a:tcPr marL="12700" marR="12700" marT="9525" marB="0" anchor="ctr"/>
                </a:tc>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-0.62</a:t>
                      </a: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1.29</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N/A</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extLst>
                  <a:ext uri="{0D108BD9-81ED-4DB2-BD59-A6C34878D82A}">
                    <a16:rowId xmlns:a16="http://schemas.microsoft.com/office/drawing/2014/main" val="10003"/>
                  </a:ext>
                </a:extLst>
              </a:tr>
              <a:tr h="466118">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Q8</a:t>
                      </a:r>
                    </a:p>
                  </a:txBody>
                  <a:tcPr marL="12700" marR="12700" marT="9525" marB="0" anchor="ctr"/>
                </a:tc>
                <a:tc>
                  <a:txBody>
                    <a:bodyPr/>
                    <a:lstStyle/>
                    <a:p>
                      <a:pPr algn="l" fontAlgn="t"/>
                      <a:r>
                        <a:rPr lang="en-GB" sz="1400" b="0" i="0" u="none" strike="noStrike">
                          <a:solidFill>
                            <a:schemeClr val="tx1">
                              <a:lumMod val="65000"/>
                              <a:lumOff val="35000"/>
                            </a:schemeClr>
                          </a:solidFill>
                          <a:effectLst/>
                          <a:latin typeface="Calibri" panose="020F0502020204030204" pitchFamily="34" charset="0"/>
                        </a:rPr>
                        <a:t>I think my child is taught well.</a:t>
                      </a:r>
                    </a:p>
                  </a:txBody>
                  <a:tcPr marL="12700" marR="12700" marT="9525" marB="0" anchor="ctr"/>
                </a:tc>
                <a:tc>
                  <a:txBody>
                    <a:bodyPr/>
                    <a:lstStyle/>
                    <a:p>
                      <a:pPr algn="ctr" fontAlgn="t"/>
                      <a:r>
                        <a:rPr lang="en-GB" sz="1400" b="1" i="0" u="none" strike="noStrike">
                          <a:solidFill>
                            <a:schemeClr val="tx1">
                              <a:lumMod val="65000"/>
                              <a:lumOff val="35000"/>
                            </a:schemeClr>
                          </a:solidFill>
                          <a:effectLst/>
                          <a:latin typeface="Calibri" panose="020F0502020204030204" pitchFamily="34" charset="0"/>
                        </a:rPr>
                        <a:t>N/A</a:t>
                      </a:r>
                    </a:p>
                  </a:txBody>
                  <a:tcPr marL="12700" marR="12700" marT="9525" marB="0" anchor="ctr"/>
                </a:tc>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1.63</a:t>
                      </a:r>
                    </a:p>
                  </a:txBody>
                  <a:tcPr marL="12700" marR="12700" marT="9525" marB="0" anchor="ctr"/>
                </a:tc>
                <a:tc>
                  <a:txBody>
                    <a:bodyPr/>
                    <a:lstStyle/>
                    <a:p>
                      <a:pPr algn="ctr" fontAlgn="t"/>
                      <a:r>
                        <a:rPr lang="en-GB" sz="1400" b="1" i="0" u="none" strike="noStrike">
                          <a:solidFill>
                            <a:schemeClr val="tx1">
                              <a:lumMod val="65000"/>
                              <a:lumOff val="35000"/>
                            </a:schemeClr>
                          </a:solidFill>
                          <a:effectLst/>
                          <a:latin typeface="Calibri" panose="020F0502020204030204" pitchFamily="34" charset="0"/>
                        </a:rPr>
                        <a:t>1.63</a:t>
                      </a: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1.69</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0.06</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extLst>
                  <a:ext uri="{0D108BD9-81ED-4DB2-BD59-A6C34878D82A}">
                    <a16:rowId xmlns:a16="http://schemas.microsoft.com/office/drawing/2014/main" val="10004"/>
                  </a:ext>
                </a:extLst>
              </a:tr>
              <a:tr h="466118">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Q9</a:t>
                      </a:r>
                    </a:p>
                  </a:txBody>
                  <a:tcPr marL="12700" marR="12700" marT="9525" marB="0" anchor="ctr"/>
                </a:tc>
                <a:tc>
                  <a:txBody>
                    <a:bodyPr/>
                    <a:lstStyle/>
                    <a:p>
                      <a:pPr algn="l" fontAlgn="t"/>
                      <a:r>
                        <a:rPr lang="en-GB" sz="1400" b="0" i="0" u="none" strike="noStrike">
                          <a:solidFill>
                            <a:schemeClr val="tx1">
                              <a:lumMod val="65000"/>
                              <a:lumOff val="35000"/>
                            </a:schemeClr>
                          </a:solidFill>
                          <a:effectLst/>
                          <a:latin typeface="Calibri" panose="020F0502020204030204" pitchFamily="34" charset="0"/>
                        </a:rPr>
                        <a:t>Markeaton Primary School has high expectations for my child. </a:t>
                      </a:r>
                    </a:p>
                  </a:txBody>
                  <a:tcPr marL="12700" marR="12700" marT="9525" marB="0" anchor="ctr"/>
                </a:tc>
                <a:tc>
                  <a:txBody>
                    <a:bodyPr/>
                    <a:lstStyle/>
                    <a:p>
                      <a:pPr algn="ctr" fontAlgn="t"/>
                      <a:r>
                        <a:rPr lang="en-GB" sz="1400" b="1" i="0" u="none" strike="noStrike">
                          <a:solidFill>
                            <a:schemeClr val="tx1">
                              <a:lumMod val="65000"/>
                              <a:lumOff val="35000"/>
                            </a:schemeClr>
                          </a:solidFill>
                          <a:effectLst/>
                          <a:latin typeface="Calibri" panose="020F0502020204030204" pitchFamily="34" charset="0"/>
                        </a:rPr>
                        <a:t>1.01</a:t>
                      </a:r>
                    </a:p>
                  </a:txBody>
                  <a:tcPr marL="12700" marR="12700" marT="9525" marB="0" anchor="ctr"/>
                </a:tc>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1.40</a:t>
                      </a: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1.41</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1.55</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0.14</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extLst>
                  <a:ext uri="{0D108BD9-81ED-4DB2-BD59-A6C34878D82A}">
                    <a16:rowId xmlns:a16="http://schemas.microsoft.com/office/drawing/2014/main" val="10005"/>
                  </a:ext>
                </a:extLst>
              </a:tr>
              <a:tr h="466118">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Q10</a:t>
                      </a:r>
                    </a:p>
                  </a:txBody>
                  <a:tcPr marL="12700" marR="12700" marT="9525" marB="0" anchor="ctr"/>
                </a:tc>
                <a:tc>
                  <a:txBody>
                    <a:bodyPr/>
                    <a:lstStyle/>
                    <a:p>
                      <a:pPr algn="l" fontAlgn="t"/>
                      <a:r>
                        <a:rPr lang="en-GB" sz="1400" b="0" i="0" u="none" strike="noStrike" dirty="0">
                          <a:solidFill>
                            <a:schemeClr val="tx1">
                              <a:lumMod val="65000"/>
                              <a:lumOff val="35000"/>
                            </a:schemeClr>
                          </a:solidFill>
                          <a:effectLst/>
                          <a:latin typeface="Calibri" panose="020F0502020204030204" pitchFamily="34" charset="0"/>
                        </a:rPr>
                        <a:t>Markeaton Primary School ensures that my child is able to explore their potential. </a:t>
                      </a:r>
                    </a:p>
                  </a:txBody>
                  <a:tcPr marL="12700" marR="12700" marT="9525" marB="0" anchor="ctr"/>
                </a:tc>
                <a:tc>
                  <a:txBody>
                    <a:bodyPr/>
                    <a:lstStyle/>
                    <a:p>
                      <a:pPr algn="ctr" fontAlgn="t"/>
                      <a:r>
                        <a:rPr lang="en-GB" sz="1400" b="1" i="0" u="none" strike="noStrike">
                          <a:solidFill>
                            <a:schemeClr val="tx1">
                              <a:lumMod val="65000"/>
                              <a:lumOff val="35000"/>
                            </a:schemeClr>
                          </a:solidFill>
                          <a:effectLst/>
                          <a:latin typeface="Calibri" panose="020F0502020204030204" pitchFamily="34" charset="0"/>
                        </a:rPr>
                        <a:t>1.04</a:t>
                      </a:r>
                    </a:p>
                  </a:txBody>
                  <a:tcPr marL="12700" marR="12700" marT="9525" marB="0" anchor="ctr"/>
                </a:tc>
                <a:tc>
                  <a:txBody>
                    <a:bodyPr/>
                    <a:lstStyle/>
                    <a:p>
                      <a:pPr algn="ctr" fontAlgn="t"/>
                      <a:r>
                        <a:rPr lang="en-GB" sz="1400" b="1" i="0" u="none" strike="noStrike">
                          <a:solidFill>
                            <a:schemeClr val="tx1">
                              <a:lumMod val="65000"/>
                              <a:lumOff val="35000"/>
                            </a:schemeClr>
                          </a:solidFill>
                          <a:effectLst/>
                          <a:latin typeface="Calibri" panose="020F0502020204030204" pitchFamily="34" charset="0"/>
                        </a:rPr>
                        <a:t>1.29</a:t>
                      </a:r>
                    </a:p>
                  </a:txBody>
                  <a:tcPr marL="12700" marR="12700" marT="9525" marB="0" anchor="ctr"/>
                </a:tc>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1.40</a:t>
                      </a: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1.49</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0.09</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extLst>
                  <a:ext uri="{0D108BD9-81ED-4DB2-BD59-A6C34878D82A}">
                    <a16:rowId xmlns:a16="http://schemas.microsoft.com/office/drawing/2014/main" val="10006"/>
                  </a:ext>
                </a:extLst>
              </a:tr>
              <a:tr h="466118">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Q11</a:t>
                      </a:r>
                    </a:p>
                  </a:txBody>
                  <a:tcPr marL="12700" marR="12700" marT="9525" marB="0" anchor="ctr"/>
                </a:tc>
                <a:tc>
                  <a:txBody>
                    <a:bodyPr/>
                    <a:lstStyle/>
                    <a:p>
                      <a:pPr algn="l" fontAlgn="t"/>
                      <a:r>
                        <a:rPr lang="en-GB" sz="1400" b="0" i="0" u="none" strike="noStrike" dirty="0">
                          <a:solidFill>
                            <a:schemeClr val="tx1">
                              <a:lumMod val="65000"/>
                              <a:lumOff val="35000"/>
                            </a:schemeClr>
                          </a:solidFill>
                          <a:effectLst/>
                          <a:latin typeface="Calibri" panose="020F0502020204030204" pitchFamily="34" charset="0"/>
                        </a:rPr>
                        <a:t>The school is led and managed effectively.</a:t>
                      </a:r>
                    </a:p>
                  </a:txBody>
                  <a:tcPr marL="12700" marR="12700" marT="9525" marB="0" anchor="ctr"/>
                </a:tc>
                <a:tc>
                  <a:txBody>
                    <a:bodyPr/>
                    <a:lstStyle/>
                    <a:p>
                      <a:pPr algn="ctr" fontAlgn="t"/>
                      <a:r>
                        <a:rPr lang="en-GB" sz="1400" b="1" i="0" u="none" strike="noStrike">
                          <a:solidFill>
                            <a:schemeClr val="tx1">
                              <a:lumMod val="65000"/>
                              <a:lumOff val="35000"/>
                            </a:schemeClr>
                          </a:solidFill>
                          <a:effectLst/>
                          <a:latin typeface="Calibri" panose="020F0502020204030204" pitchFamily="34" charset="0"/>
                        </a:rPr>
                        <a:t>N/A</a:t>
                      </a:r>
                    </a:p>
                  </a:txBody>
                  <a:tcPr marL="12700" marR="12700" marT="9525" marB="0" anchor="ctr"/>
                </a:tc>
                <a:tc>
                  <a:txBody>
                    <a:bodyPr/>
                    <a:lstStyle/>
                    <a:p>
                      <a:pPr algn="ctr" fontAlgn="t"/>
                      <a:r>
                        <a:rPr lang="en-GB" sz="1400" b="1" i="0" u="none" strike="noStrike">
                          <a:solidFill>
                            <a:schemeClr val="tx1">
                              <a:lumMod val="65000"/>
                              <a:lumOff val="35000"/>
                            </a:schemeClr>
                          </a:solidFill>
                          <a:effectLst/>
                          <a:latin typeface="Calibri" panose="020F0502020204030204" pitchFamily="34" charset="0"/>
                        </a:rPr>
                        <a:t>1.60</a:t>
                      </a:r>
                    </a:p>
                  </a:txBody>
                  <a:tcPr marL="12700" marR="12700" marT="9525" marB="0" anchor="ctr"/>
                </a:tc>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1.63</a:t>
                      </a: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1.72</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0.09</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extLst>
                  <a:ext uri="{0D108BD9-81ED-4DB2-BD59-A6C34878D82A}">
                    <a16:rowId xmlns:a16="http://schemas.microsoft.com/office/drawing/2014/main" val="10007"/>
                  </a:ext>
                </a:extLst>
              </a:tr>
              <a:tr h="466118">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Q12</a:t>
                      </a:r>
                    </a:p>
                  </a:txBody>
                  <a:tcPr marL="12700" marR="12700" marT="9525" marB="0" anchor="ctr"/>
                </a:tc>
                <a:tc>
                  <a:txBody>
                    <a:bodyPr/>
                    <a:lstStyle/>
                    <a:p>
                      <a:pPr algn="l" fontAlgn="t"/>
                      <a:r>
                        <a:rPr lang="en-GB" sz="1400" b="0" i="0" u="none" strike="noStrike" dirty="0">
                          <a:solidFill>
                            <a:schemeClr val="tx1">
                              <a:lumMod val="65000"/>
                              <a:lumOff val="35000"/>
                            </a:schemeClr>
                          </a:solidFill>
                          <a:effectLst/>
                          <a:latin typeface="Calibri" panose="020F0502020204030204" pitchFamily="34" charset="0"/>
                        </a:rPr>
                        <a:t>I would recommend Markeaton Primary School to another family.</a:t>
                      </a:r>
                    </a:p>
                  </a:txBody>
                  <a:tcPr marL="12700" marR="12700" marT="9525" marB="0" anchor="ctr"/>
                </a:tc>
                <a:tc>
                  <a:txBody>
                    <a:bodyPr/>
                    <a:lstStyle/>
                    <a:p>
                      <a:pPr algn="ctr" fontAlgn="t"/>
                      <a:r>
                        <a:rPr lang="en-GB" sz="1400" b="1" i="0" u="none" strike="noStrike">
                          <a:solidFill>
                            <a:schemeClr val="tx1">
                              <a:lumMod val="65000"/>
                              <a:lumOff val="35000"/>
                            </a:schemeClr>
                          </a:solidFill>
                          <a:effectLst/>
                          <a:latin typeface="Calibri" panose="020F0502020204030204" pitchFamily="34" charset="0"/>
                        </a:rPr>
                        <a:t>N/A</a:t>
                      </a:r>
                    </a:p>
                  </a:txBody>
                  <a:tcPr marL="12700" marR="12700" marT="9525" marB="0" anchor="ctr"/>
                </a:tc>
                <a:tc>
                  <a:txBody>
                    <a:bodyPr/>
                    <a:lstStyle/>
                    <a:p>
                      <a:pPr algn="ctr" fontAlgn="t"/>
                      <a:r>
                        <a:rPr lang="en-GB" sz="1400" b="1" i="0" u="none" strike="noStrike">
                          <a:solidFill>
                            <a:schemeClr val="tx1">
                              <a:lumMod val="65000"/>
                              <a:lumOff val="35000"/>
                            </a:schemeClr>
                          </a:solidFill>
                          <a:effectLst/>
                          <a:latin typeface="Calibri" panose="020F0502020204030204" pitchFamily="34" charset="0"/>
                        </a:rPr>
                        <a:t>1.75</a:t>
                      </a:r>
                    </a:p>
                  </a:txBody>
                  <a:tcPr marL="12700" marR="12700" marT="9525" marB="0" anchor="ctr"/>
                </a:tc>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1.77</a:t>
                      </a: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1.80</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0.03</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extLst>
                  <a:ext uri="{0D108BD9-81ED-4DB2-BD59-A6C34878D82A}">
                    <a16:rowId xmlns:a16="http://schemas.microsoft.com/office/drawing/2014/main" val="10008"/>
                  </a:ext>
                </a:extLst>
              </a:tr>
              <a:tr h="466118">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Q13</a:t>
                      </a:r>
                    </a:p>
                  </a:txBody>
                  <a:tcPr marL="12700" marR="12700" marT="9525" marB="0" anchor="ctr"/>
                </a:tc>
                <a:tc>
                  <a:txBody>
                    <a:bodyPr/>
                    <a:lstStyle/>
                    <a:p>
                      <a:pPr algn="l" fontAlgn="t"/>
                      <a:r>
                        <a:rPr lang="en-GB" sz="1400" b="0" i="0" u="none" strike="noStrike" dirty="0">
                          <a:solidFill>
                            <a:schemeClr val="tx1">
                              <a:lumMod val="65000"/>
                              <a:lumOff val="35000"/>
                            </a:schemeClr>
                          </a:solidFill>
                          <a:effectLst/>
                          <a:latin typeface="Calibri" panose="020F0502020204030204" pitchFamily="34" charset="0"/>
                        </a:rPr>
                        <a:t>Markeaton Primary School has a good reputation. </a:t>
                      </a:r>
                    </a:p>
                  </a:txBody>
                  <a:tcPr marL="12700" marR="12700" marT="9525" marB="0" anchor="ctr"/>
                </a:tc>
                <a:tc>
                  <a:txBody>
                    <a:bodyPr/>
                    <a:lstStyle/>
                    <a:p>
                      <a:pPr algn="ctr" fontAlgn="t"/>
                      <a:r>
                        <a:rPr lang="en-GB" sz="1400" b="1" i="0" u="none" strike="noStrike">
                          <a:solidFill>
                            <a:schemeClr val="tx1">
                              <a:lumMod val="65000"/>
                              <a:lumOff val="35000"/>
                            </a:schemeClr>
                          </a:solidFill>
                          <a:effectLst/>
                          <a:latin typeface="Calibri" panose="020F0502020204030204" pitchFamily="34" charset="0"/>
                        </a:rPr>
                        <a:t>1.47</a:t>
                      </a:r>
                    </a:p>
                  </a:txBody>
                  <a:tcPr marL="12700" marR="12700" marT="9525" marB="0" anchor="ctr"/>
                </a:tc>
                <a:tc>
                  <a:txBody>
                    <a:bodyPr/>
                    <a:lstStyle/>
                    <a:p>
                      <a:pPr algn="ctr" fontAlgn="t"/>
                      <a:r>
                        <a:rPr lang="en-GB" sz="1400" b="1" i="0" u="none" strike="noStrike">
                          <a:solidFill>
                            <a:schemeClr val="tx1">
                              <a:lumMod val="65000"/>
                              <a:lumOff val="35000"/>
                            </a:schemeClr>
                          </a:solidFill>
                          <a:effectLst/>
                          <a:latin typeface="Calibri" panose="020F0502020204030204" pitchFamily="34" charset="0"/>
                        </a:rPr>
                        <a:t>1.69</a:t>
                      </a:r>
                    </a:p>
                  </a:txBody>
                  <a:tcPr marL="12700" marR="12700" marT="9525" marB="0" anchor="ctr"/>
                </a:tc>
                <a:tc>
                  <a:txBody>
                    <a:bodyPr/>
                    <a:lstStyle/>
                    <a:p>
                      <a:pPr algn="ctr" fontAlgn="t"/>
                      <a:r>
                        <a:rPr lang="en-GB" sz="1400" b="1" i="0" u="none" strike="noStrike">
                          <a:solidFill>
                            <a:schemeClr val="tx1">
                              <a:lumMod val="65000"/>
                              <a:lumOff val="35000"/>
                            </a:schemeClr>
                          </a:solidFill>
                          <a:effectLst/>
                          <a:latin typeface="Calibri" panose="020F0502020204030204" pitchFamily="34" charset="0"/>
                        </a:rPr>
                        <a:t>1.75</a:t>
                      </a: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1.74</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-0.01</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extLst>
                  <a:ext uri="{0D108BD9-81ED-4DB2-BD59-A6C34878D82A}">
                    <a16:rowId xmlns:a16="http://schemas.microsoft.com/office/drawing/2014/main" val="10009"/>
                  </a:ext>
                </a:extLst>
              </a:tr>
              <a:tr h="466118">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Q14</a:t>
                      </a:r>
                    </a:p>
                  </a:txBody>
                  <a:tcPr marL="12700" marR="12700" marT="9525" marB="0" anchor="ctr"/>
                </a:tc>
                <a:tc>
                  <a:txBody>
                    <a:bodyPr/>
                    <a:lstStyle/>
                    <a:p>
                      <a:pPr algn="l" fontAlgn="t"/>
                      <a:r>
                        <a:rPr lang="en-GB" sz="1400" b="0" i="0" u="none" strike="noStrike" dirty="0">
                          <a:solidFill>
                            <a:schemeClr val="tx1">
                              <a:lumMod val="65000"/>
                              <a:lumOff val="35000"/>
                            </a:schemeClr>
                          </a:solidFill>
                          <a:effectLst/>
                          <a:latin typeface="Calibri" panose="020F0502020204030204" pitchFamily="34" charset="0"/>
                        </a:rPr>
                        <a:t>I understand how my child is assessed at Markeaton Primary and the language that is used.</a:t>
                      </a:r>
                    </a:p>
                  </a:txBody>
                  <a:tcPr marL="12700" marR="12700" marT="9525" marB="0" anchor="ctr"/>
                </a:tc>
                <a:tc>
                  <a:txBody>
                    <a:bodyPr/>
                    <a:lstStyle/>
                    <a:p>
                      <a:pPr algn="ctr" fontAlgn="t"/>
                      <a:r>
                        <a:rPr lang="en-GB" sz="1400" b="1" i="0" u="none" strike="noStrike">
                          <a:solidFill>
                            <a:schemeClr val="tx1">
                              <a:lumMod val="65000"/>
                              <a:lumOff val="35000"/>
                            </a:schemeClr>
                          </a:solidFill>
                          <a:effectLst/>
                          <a:latin typeface="Calibri" panose="020F0502020204030204" pitchFamily="34" charset="0"/>
                        </a:rPr>
                        <a:t>N/A</a:t>
                      </a:r>
                    </a:p>
                  </a:txBody>
                  <a:tcPr marL="12700" marR="12700" marT="9525" marB="0" anchor="ctr"/>
                </a:tc>
                <a:tc>
                  <a:txBody>
                    <a:bodyPr/>
                    <a:lstStyle/>
                    <a:p>
                      <a:pPr algn="ctr" fontAlgn="t"/>
                      <a:r>
                        <a:rPr lang="en-GB" sz="1400" b="1" i="0" u="none" strike="noStrike">
                          <a:solidFill>
                            <a:schemeClr val="tx1">
                              <a:lumMod val="65000"/>
                              <a:lumOff val="35000"/>
                            </a:schemeClr>
                          </a:solidFill>
                          <a:effectLst/>
                          <a:latin typeface="Calibri" panose="020F0502020204030204" pitchFamily="34" charset="0"/>
                        </a:rPr>
                        <a:t>N/A</a:t>
                      </a:r>
                    </a:p>
                  </a:txBody>
                  <a:tcPr marL="12700" marR="12700" marT="9525" marB="0" anchor="ctr"/>
                </a:tc>
                <a:tc>
                  <a:txBody>
                    <a:bodyPr/>
                    <a:lstStyle/>
                    <a:p>
                      <a:pPr algn="ctr" fontAlgn="t"/>
                      <a:r>
                        <a:rPr lang="en-GB" sz="1400" b="1" i="0" u="none" strike="noStrike">
                          <a:solidFill>
                            <a:schemeClr val="tx1">
                              <a:lumMod val="65000"/>
                              <a:lumOff val="35000"/>
                            </a:schemeClr>
                          </a:solidFill>
                          <a:effectLst/>
                          <a:latin typeface="Calibri" panose="020F0502020204030204" pitchFamily="34" charset="0"/>
                        </a:rPr>
                        <a:t>1.37</a:t>
                      </a: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1.52</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0.15</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4468071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360" y="116632"/>
            <a:ext cx="11521280" cy="1152128"/>
          </a:xfrm>
        </p:spPr>
        <p:txBody>
          <a:bodyPr/>
          <a:lstStyle/>
          <a:p>
            <a:pPr algn="ctr"/>
            <a:r>
              <a:rPr lang="en-GB" dirty="0">
                <a:solidFill>
                  <a:schemeClr val="tx1">
                    <a:lumMod val="65000"/>
                    <a:lumOff val="35000"/>
                  </a:schemeClr>
                </a:solidFill>
                <a:latin typeface="Calibri" panose="020F0502020204030204" pitchFamily="34" charset="0"/>
                <a:cs typeface="Calibri" panose="020F0502020204030204" pitchFamily="34" charset="0"/>
              </a:rPr>
              <a:t>Enrichment</a:t>
            </a:r>
          </a:p>
        </p:txBody>
      </p:sp>
      <p:sp>
        <p:nvSpPr>
          <p:cNvPr id="5" name="Rectangle 4"/>
          <p:cNvSpPr/>
          <p:nvPr/>
        </p:nvSpPr>
        <p:spPr>
          <a:xfrm>
            <a:off x="143339" y="116632"/>
            <a:ext cx="11905323" cy="6624736"/>
          </a:xfrm>
          <a:prstGeom prst="rect">
            <a:avLst/>
          </a:prstGeom>
          <a:noFill/>
          <a:ln w="57150">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296984" y="234462"/>
            <a:ext cx="11598032" cy="6400800"/>
          </a:xfrm>
          <a:prstGeom prst="rect">
            <a:avLst/>
          </a:prstGeom>
          <a:noFill/>
          <a:ln w="571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7" name="Table 6"/>
          <p:cNvGraphicFramePr>
            <a:graphicFrameLocks noGrp="1"/>
          </p:cNvGraphicFramePr>
          <p:nvPr>
            <p:extLst>
              <p:ext uri="{D42A27DB-BD31-4B8C-83A1-F6EECF244321}">
                <p14:modId xmlns:p14="http://schemas.microsoft.com/office/powerpoint/2010/main" val="2561476047"/>
              </p:ext>
            </p:extLst>
          </p:nvPr>
        </p:nvGraphicFramePr>
        <p:xfrm>
          <a:off x="623391" y="1386590"/>
          <a:ext cx="10945217" cy="1916514"/>
        </p:xfrm>
        <a:graphic>
          <a:graphicData uri="http://schemas.openxmlformats.org/drawingml/2006/table">
            <a:tbl>
              <a:tblPr firstRow="1" bandRow="1">
                <a:tableStyleId>{C083E6E3-FA7D-4D7B-A595-EF9225AFEA82}</a:tableStyleId>
              </a:tblPr>
              <a:tblGrid>
                <a:gridCol w="719733">
                  <a:extLst>
                    <a:ext uri="{9D8B030D-6E8A-4147-A177-3AD203B41FA5}">
                      <a16:colId xmlns:a16="http://schemas.microsoft.com/office/drawing/2014/main" val="20000"/>
                    </a:ext>
                  </a:extLst>
                </a:gridCol>
                <a:gridCol w="5151766">
                  <a:extLst>
                    <a:ext uri="{9D8B030D-6E8A-4147-A177-3AD203B41FA5}">
                      <a16:colId xmlns:a16="http://schemas.microsoft.com/office/drawing/2014/main" val="20001"/>
                    </a:ext>
                  </a:extLst>
                </a:gridCol>
                <a:gridCol w="1025186">
                  <a:extLst>
                    <a:ext uri="{9D8B030D-6E8A-4147-A177-3AD203B41FA5}">
                      <a16:colId xmlns:a16="http://schemas.microsoft.com/office/drawing/2014/main" val="20002"/>
                    </a:ext>
                  </a:extLst>
                </a:gridCol>
                <a:gridCol w="1010268">
                  <a:extLst>
                    <a:ext uri="{9D8B030D-6E8A-4147-A177-3AD203B41FA5}">
                      <a16:colId xmlns:a16="http://schemas.microsoft.com/office/drawing/2014/main" val="20003"/>
                    </a:ext>
                  </a:extLst>
                </a:gridCol>
                <a:gridCol w="1010268">
                  <a:extLst>
                    <a:ext uri="{9D8B030D-6E8A-4147-A177-3AD203B41FA5}">
                      <a16:colId xmlns:a16="http://schemas.microsoft.com/office/drawing/2014/main" val="20004"/>
                    </a:ext>
                  </a:extLst>
                </a:gridCol>
                <a:gridCol w="1010268">
                  <a:extLst>
                    <a:ext uri="{9D8B030D-6E8A-4147-A177-3AD203B41FA5}">
                      <a16:colId xmlns:a16="http://schemas.microsoft.com/office/drawing/2014/main" val="423289316"/>
                    </a:ext>
                  </a:extLst>
                </a:gridCol>
                <a:gridCol w="1017728">
                  <a:extLst>
                    <a:ext uri="{9D8B030D-6E8A-4147-A177-3AD203B41FA5}">
                      <a16:colId xmlns:a16="http://schemas.microsoft.com/office/drawing/2014/main" val="20005"/>
                    </a:ext>
                  </a:extLst>
                </a:gridCol>
              </a:tblGrid>
              <a:tr h="466118">
                <a:tc>
                  <a:txBody>
                    <a:bodyPr/>
                    <a:lstStyle/>
                    <a:p>
                      <a:pPr algn="ctr"/>
                      <a:r>
                        <a:rPr lang="en-GB" sz="1400" b="1" dirty="0" smtClean="0">
                          <a:solidFill>
                            <a:schemeClr val="tx1">
                              <a:lumMod val="65000"/>
                              <a:lumOff val="35000"/>
                            </a:schemeClr>
                          </a:solidFill>
                        </a:rPr>
                        <a:t>No.</a:t>
                      </a:r>
                      <a:endParaRPr lang="en-GB" sz="1400" b="1" dirty="0">
                        <a:solidFill>
                          <a:schemeClr val="tx1">
                            <a:lumMod val="65000"/>
                            <a:lumOff val="35000"/>
                          </a:schemeClr>
                        </a:solidFill>
                      </a:endParaRPr>
                    </a:p>
                  </a:txBody>
                  <a:tcPr marL="121920" marR="121920"/>
                </a:tc>
                <a:tc>
                  <a:txBody>
                    <a:bodyPr/>
                    <a:lstStyle/>
                    <a:p>
                      <a:pPr algn="ctr"/>
                      <a:r>
                        <a:rPr lang="en-GB" sz="1400" b="1" dirty="0" smtClean="0">
                          <a:solidFill>
                            <a:schemeClr val="tx1">
                              <a:lumMod val="65000"/>
                              <a:lumOff val="35000"/>
                            </a:schemeClr>
                          </a:solidFill>
                        </a:rPr>
                        <a:t>Question</a:t>
                      </a:r>
                      <a:endParaRPr lang="en-GB" sz="1400" b="1" dirty="0">
                        <a:solidFill>
                          <a:schemeClr val="tx1">
                            <a:lumMod val="65000"/>
                            <a:lumOff val="35000"/>
                          </a:schemeClr>
                        </a:solidFill>
                      </a:endParaRPr>
                    </a:p>
                  </a:txBody>
                  <a:tcPr marL="121920" marR="121920"/>
                </a:tc>
                <a:tc>
                  <a:txBody>
                    <a:bodyPr/>
                    <a:lstStyle/>
                    <a:p>
                      <a:pPr algn="ctr"/>
                      <a:r>
                        <a:rPr lang="en-GB" sz="1400" b="1" dirty="0" smtClean="0">
                          <a:solidFill>
                            <a:schemeClr val="tx1">
                              <a:lumMod val="65000"/>
                              <a:lumOff val="35000"/>
                            </a:schemeClr>
                          </a:solidFill>
                        </a:rPr>
                        <a:t>Spring</a:t>
                      </a:r>
                      <a:r>
                        <a:rPr lang="en-GB" sz="1400" b="1" baseline="0" dirty="0" smtClean="0">
                          <a:solidFill>
                            <a:schemeClr val="tx1">
                              <a:lumMod val="65000"/>
                              <a:lumOff val="35000"/>
                            </a:schemeClr>
                          </a:solidFill>
                        </a:rPr>
                        <a:t> 2016</a:t>
                      </a:r>
                      <a:endParaRPr lang="en-GB" sz="1400" b="1" dirty="0">
                        <a:solidFill>
                          <a:schemeClr val="tx1">
                            <a:lumMod val="65000"/>
                            <a:lumOff val="35000"/>
                          </a:schemeClr>
                        </a:solidFill>
                      </a:endParaRPr>
                    </a:p>
                  </a:txBody>
                  <a:tcPr marL="121920" marR="12192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400" b="1" dirty="0" smtClean="0">
                          <a:solidFill>
                            <a:schemeClr val="tx1">
                              <a:lumMod val="65000"/>
                              <a:lumOff val="35000"/>
                            </a:schemeClr>
                          </a:solidFill>
                        </a:rPr>
                        <a:t>Summer 2016</a:t>
                      </a:r>
                    </a:p>
                  </a:txBody>
                  <a:tcPr marL="121920" marR="121920"/>
                </a:tc>
                <a:tc>
                  <a:txBody>
                    <a:bodyPr/>
                    <a:lstStyle/>
                    <a:p>
                      <a:pPr algn="ctr"/>
                      <a:r>
                        <a:rPr lang="en-GB" sz="1400" b="1" dirty="0" smtClean="0">
                          <a:solidFill>
                            <a:schemeClr val="tx1">
                              <a:lumMod val="65000"/>
                              <a:lumOff val="35000"/>
                            </a:schemeClr>
                          </a:solidFill>
                        </a:rPr>
                        <a:t>Summer 2017</a:t>
                      </a:r>
                      <a:endParaRPr lang="en-GB" sz="1400" b="1" dirty="0">
                        <a:solidFill>
                          <a:schemeClr val="tx1">
                            <a:lumMod val="65000"/>
                            <a:lumOff val="35000"/>
                          </a:schemeClr>
                        </a:solidFill>
                      </a:endParaRPr>
                    </a:p>
                  </a:txBody>
                  <a:tcPr marL="121920" marR="121920"/>
                </a:tc>
                <a:tc>
                  <a:txBody>
                    <a:bodyPr/>
                    <a:lstStyle/>
                    <a:p>
                      <a:pPr algn="ctr"/>
                      <a:r>
                        <a:rPr lang="en-GB" sz="1400" b="1" dirty="0" smtClean="0">
                          <a:solidFill>
                            <a:schemeClr val="tx1">
                              <a:lumMod val="65000"/>
                              <a:lumOff val="35000"/>
                            </a:schemeClr>
                          </a:solidFill>
                        </a:rPr>
                        <a:t>Summer 2018</a:t>
                      </a:r>
                      <a:endParaRPr lang="en-GB" sz="1400" b="1" dirty="0">
                        <a:solidFill>
                          <a:schemeClr val="tx1">
                            <a:lumMod val="65000"/>
                            <a:lumOff val="35000"/>
                          </a:schemeClr>
                        </a:solidFill>
                      </a:endParaRPr>
                    </a:p>
                  </a:txBody>
                  <a:tcPr marL="121920" marR="121920"/>
                </a:tc>
                <a:tc>
                  <a:txBody>
                    <a:bodyPr/>
                    <a:lstStyle/>
                    <a:p>
                      <a:pPr algn="ctr"/>
                      <a:r>
                        <a:rPr lang="en-GB" sz="1400" b="1" dirty="0" smtClean="0">
                          <a:solidFill>
                            <a:schemeClr val="tx1">
                              <a:lumMod val="65000"/>
                              <a:lumOff val="35000"/>
                            </a:schemeClr>
                          </a:solidFill>
                        </a:rPr>
                        <a:t>Variance</a:t>
                      </a:r>
                      <a:endParaRPr lang="en-GB" sz="1400" b="1" dirty="0">
                        <a:solidFill>
                          <a:schemeClr val="tx1">
                            <a:lumMod val="65000"/>
                            <a:lumOff val="35000"/>
                          </a:schemeClr>
                        </a:solidFill>
                      </a:endParaRPr>
                    </a:p>
                  </a:txBody>
                  <a:tcPr marL="121920" marR="121920"/>
                </a:tc>
                <a:extLst>
                  <a:ext uri="{0D108BD9-81ED-4DB2-BD59-A6C34878D82A}">
                    <a16:rowId xmlns:a16="http://schemas.microsoft.com/office/drawing/2014/main" val="10000"/>
                  </a:ext>
                </a:extLst>
              </a:tr>
              <a:tr h="466118">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Q15</a:t>
                      </a:r>
                    </a:p>
                  </a:txBody>
                  <a:tcPr marL="12700" marR="12700" marT="9525" marB="0" anchor="ctr"/>
                </a:tc>
                <a:tc>
                  <a:txBody>
                    <a:bodyPr/>
                    <a:lstStyle/>
                    <a:p>
                      <a:pPr algn="l" fontAlgn="t"/>
                      <a:r>
                        <a:rPr lang="en-GB" sz="1400" b="0" i="0" u="none" strike="noStrike" dirty="0">
                          <a:solidFill>
                            <a:schemeClr val="tx1">
                              <a:lumMod val="65000"/>
                              <a:lumOff val="35000"/>
                            </a:schemeClr>
                          </a:solidFill>
                          <a:effectLst/>
                          <a:latin typeface="Calibri" panose="020F0502020204030204" pitchFamily="34" charset="0"/>
                        </a:rPr>
                        <a:t>School trips and visits enhance my child’s learning experience.</a:t>
                      </a:r>
                    </a:p>
                  </a:txBody>
                  <a:tcPr marL="12700" marR="12700" marT="9525" marB="0" anchor="ctr"/>
                </a:tc>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1.59</a:t>
                      </a:r>
                    </a:p>
                  </a:txBody>
                  <a:tcPr marL="12700" marR="12700" marT="9525" marB="0" anchor="ctr"/>
                </a:tc>
                <a:tc>
                  <a:txBody>
                    <a:bodyPr/>
                    <a:lstStyle/>
                    <a:p>
                      <a:pPr algn="ctr" fontAlgn="t"/>
                      <a:r>
                        <a:rPr lang="en-GB" sz="1400" b="1" i="0" u="none" strike="noStrike">
                          <a:solidFill>
                            <a:schemeClr val="tx1">
                              <a:lumMod val="65000"/>
                              <a:lumOff val="35000"/>
                            </a:schemeClr>
                          </a:solidFill>
                          <a:effectLst/>
                          <a:latin typeface="Calibri" panose="020F0502020204030204" pitchFamily="34" charset="0"/>
                        </a:rPr>
                        <a:t>1.68</a:t>
                      </a:r>
                    </a:p>
                  </a:txBody>
                  <a:tcPr marL="12700" marR="12700" marT="9525" marB="0" anchor="ctr"/>
                </a:tc>
                <a:tc>
                  <a:txBody>
                    <a:bodyPr/>
                    <a:lstStyle/>
                    <a:p>
                      <a:pPr algn="ctr" fontAlgn="t"/>
                      <a:r>
                        <a:rPr lang="en-GB" sz="1400" b="1" i="0" u="none" strike="noStrike">
                          <a:solidFill>
                            <a:schemeClr val="tx1">
                              <a:lumMod val="65000"/>
                              <a:lumOff val="35000"/>
                            </a:schemeClr>
                          </a:solidFill>
                          <a:effectLst/>
                          <a:latin typeface="Calibri" panose="020F0502020204030204" pitchFamily="34" charset="0"/>
                        </a:rPr>
                        <a:t>1.73</a:t>
                      </a: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1.65</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-0.08</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extLst>
                  <a:ext uri="{0D108BD9-81ED-4DB2-BD59-A6C34878D82A}">
                    <a16:rowId xmlns:a16="http://schemas.microsoft.com/office/drawing/2014/main" val="10001"/>
                  </a:ext>
                </a:extLst>
              </a:tr>
              <a:tr h="466118">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Q16</a:t>
                      </a:r>
                    </a:p>
                  </a:txBody>
                  <a:tcPr marL="12700" marR="12700" marT="9525" marB="0" anchor="ctr"/>
                </a:tc>
                <a:tc>
                  <a:txBody>
                    <a:bodyPr/>
                    <a:lstStyle/>
                    <a:p>
                      <a:pPr algn="l" fontAlgn="t"/>
                      <a:r>
                        <a:rPr lang="en-GB" sz="1400" b="0" i="0" u="none" strike="noStrike" dirty="0">
                          <a:solidFill>
                            <a:schemeClr val="tx1">
                              <a:lumMod val="65000"/>
                              <a:lumOff val="35000"/>
                            </a:schemeClr>
                          </a:solidFill>
                          <a:effectLst/>
                          <a:latin typeface="Calibri" panose="020F0502020204030204" pitchFamily="34" charset="0"/>
                        </a:rPr>
                        <a:t>Markeaton Primary School provides a varied range </a:t>
                      </a:r>
                      <a:r>
                        <a:rPr lang="en-GB" sz="1400" b="0" i="0" u="none" strike="noStrike" baseline="0" dirty="0" smtClean="0">
                          <a:solidFill>
                            <a:schemeClr val="tx1">
                              <a:lumMod val="65000"/>
                              <a:lumOff val="35000"/>
                            </a:schemeClr>
                          </a:solidFill>
                          <a:effectLst/>
                          <a:latin typeface="Calibri" panose="020F0502020204030204" pitchFamily="34" charset="0"/>
                        </a:rPr>
                        <a:t> </a:t>
                      </a:r>
                      <a:r>
                        <a:rPr lang="en-GB" sz="1400" b="0" i="0" u="none" strike="noStrike" dirty="0" smtClean="0">
                          <a:solidFill>
                            <a:schemeClr val="tx1">
                              <a:lumMod val="65000"/>
                              <a:lumOff val="35000"/>
                            </a:schemeClr>
                          </a:solidFill>
                          <a:effectLst/>
                          <a:latin typeface="Calibri" panose="020F0502020204030204" pitchFamily="34" charset="0"/>
                        </a:rPr>
                        <a:t>of </a:t>
                      </a:r>
                      <a:r>
                        <a:rPr lang="en-GB" sz="1400" b="0" i="0" u="none" strike="noStrike" dirty="0">
                          <a:solidFill>
                            <a:schemeClr val="tx1">
                              <a:lumMod val="65000"/>
                              <a:lumOff val="35000"/>
                            </a:schemeClr>
                          </a:solidFill>
                          <a:effectLst/>
                          <a:latin typeface="Calibri" panose="020F0502020204030204" pitchFamily="34" charset="0"/>
                        </a:rPr>
                        <a:t>enrichment weeks and activities. </a:t>
                      </a:r>
                    </a:p>
                  </a:txBody>
                  <a:tcPr marL="12700" marR="12700" marT="9525" marB="0" anchor="ctr"/>
                </a:tc>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1.44</a:t>
                      </a:r>
                    </a:p>
                  </a:txBody>
                  <a:tcPr marL="12700" marR="12700" marT="9525" marB="0" anchor="ctr"/>
                </a:tc>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1.62</a:t>
                      </a:r>
                    </a:p>
                  </a:txBody>
                  <a:tcPr marL="12700" marR="12700" marT="9525" marB="0" anchor="ctr"/>
                </a:tc>
                <a:tc>
                  <a:txBody>
                    <a:bodyPr/>
                    <a:lstStyle/>
                    <a:p>
                      <a:pPr algn="ctr" fontAlgn="t"/>
                      <a:r>
                        <a:rPr lang="en-GB" sz="1400" b="1" i="0" u="none" strike="noStrike">
                          <a:solidFill>
                            <a:schemeClr val="tx1">
                              <a:lumMod val="65000"/>
                              <a:lumOff val="35000"/>
                            </a:schemeClr>
                          </a:solidFill>
                          <a:effectLst/>
                          <a:latin typeface="Calibri" panose="020F0502020204030204" pitchFamily="34" charset="0"/>
                        </a:rPr>
                        <a:t>1.64</a:t>
                      </a: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1.61</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-0.03</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extLst>
                  <a:ext uri="{0D108BD9-81ED-4DB2-BD59-A6C34878D82A}">
                    <a16:rowId xmlns:a16="http://schemas.microsoft.com/office/drawing/2014/main" val="10002"/>
                  </a:ext>
                </a:extLst>
              </a:tr>
              <a:tr h="466118">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Q17</a:t>
                      </a:r>
                    </a:p>
                  </a:txBody>
                  <a:tcPr marL="12700" marR="12700" marT="9525" marB="0" anchor="ctr"/>
                </a:tc>
                <a:tc>
                  <a:txBody>
                    <a:bodyPr/>
                    <a:lstStyle/>
                    <a:p>
                      <a:pPr algn="l" fontAlgn="t"/>
                      <a:r>
                        <a:rPr lang="en-GB" sz="1400" b="0" i="0" u="none" strike="noStrike" dirty="0">
                          <a:solidFill>
                            <a:schemeClr val="tx1">
                              <a:lumMod val="65000"/>
                              <a:lumOff val="35000"/>
                            </a:schemeClr>
                          </a:solidFill>
                          <a:effectLst/>
                          <a:latin typeface="Calibri" panose="020F0502020204030204" pitchFamily="34" charset="0"/>
                        </a:rPr>
                        <a:t>Markeaton Primary School runs a wide range </a:t>
                      </a:r>
                      <a:r>
                        <a:rPr lang="en-GB" sz="1400" b="0" i="0" u="none" strike="noStrike" dirty="0" smtClean="0">
                          <a:solidFill>
                            <a:schemeClr val="tx1">
                              <a:lumMod val="65000"/>
                              <a:lumOff val="35000"/>
                            </a:schemeClr>
                          </a:solidFill>
                          <a:effectLst/>
                          <a:latin typeface="Calibri" panose="020F0502020204030204" pitchFamily="34" charset="0"/>
                        </a:rPr>
                        <a:t>of</a:t>
                      </a:r>
                      <a:r>
                        <a:rPr lang="en-GB" sz="1400" b="0" i="0" u="none" strike="noStrike" baseline="0" dirty="0" smtClean="0">
                          <a:solidFill>
                            <a:schemeClr val="tx1">
                              <a:lumMod val="65000"/>
                              <a:lumOff val="35000"/>
                            </a:schemeClr>
                          </a:solidFill>
                          <a:effectLst/>
                          <a:latin typeface="Calibri" panose="020F0502020204030204" pitchFamily="34" charset="0"/>
                        </a:rPr>
                        <a:t> </a:t>
                      </a:r>
                      <a:r>
                        <a:rPr lang="en-GB" sz="1400" b="0" i="0" u="none" strike="noStrike" dirty="0" smtClean="0">
                          <a:solidFill>
                            <a:schemeClr val="tx1">
                              <a:lumMod val="65000"/>
                              <a:lumOff val="35000"/>
                            </a:schemeClr>
                          </a:solidFill>
                          <a:effectLst/>
                          <a:latin typeface="Calibri" panose="020F0502020204030204" pitchFamily="34" charset="0"/>
                        </a:rPr>
                        <a:t>after-school </a:t>
                      </a:r>
                      <a:r>
                        <a:rPr lang="en-GB" sz="1400" b="0" i="0" u="none" strike="noStrike" dirty="0">
                          <a:solidFill>
                            <a:schemeClr val="tx1">
                              <a:lumMod val="65000"/>
                              <a:lumOff val="35000"/>
                            </a:schemeClr>
                          </a:solidFill>
                          <a:effectLst/>
                          <a:latin typeface="Calibri" panose="020F0502020204030204" pitchFamily="34" charset="0"/>
                        </a:rPr>
                        <a:t>clubs.</a:t>
                      </a:r>
                    </a:p>
                  </a:txBody>
                  <a:tcPr marL="12700" marR="12700" marT="9525" marB="0" anchor="ctr"/>
                </a:tc>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1.13</a:t>
                      </a:r>
                    </a:p>
                  </a:txBody>
                  <a:tcPr marL="12700" marR="12700" marT="9525" marB="0" anchor="ctr"/>
                </a:tc>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1.47</a:t>
                      </a:r>
                    </a:p>
                  </a:txBody>
                  <a:tcPr marL="12700" marR="12700" marT="9525" marB="0" anchor="ctr"/>
                </a:tc>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1.18</a:t>
                      </a: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0.99</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-0.19</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3729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360" y="116632"/>
            <a:ext cx="11521280" cy="1152128"/>
          </a:xfrm>
        </p:spPr>
        <p:txBody>
          <a:bodyPr/>
          <a:lstStyle/>
          <a:p>
            <a:pPr algn="ctr"/>
            <a:r>
              <a:rPr lang="en-GB" dirty="0">
                <a:solidFill>
                  <a:schemeClr val="tx1">
                    <a:lumMod val="65000"/>
                    <a:lumOff val="35000"/>
                  </a:schemeClr>
                </a:solidFill>
                <a:latin typeface="Calibri" panose="020F0502020204030204" pitchFamily="34" charset="0"/>
                <a:cs typeface="Calibri" panose="020F0502020204030204" pitchFamily="34" charset="0"/>
              </a:rPr>
              <a:t>Behaviour, Pastoral Care and Meals</a:t>
            </a:r>
          </a:p>
        </p:txBody>
      </p:sp>
      <p:sp>
        <p:nvSpPr>
          <p:cNvPr id="5" name="Rectangle 4"/>
          <p:cNvSpPr/>
          <p:nvPr/>
        </p:nvSpPr>
        <p:spPr>
          <a:xfrm>
            <a:off x="143339" y="116632"/>
            <a:ext cx="11905323" cy="6624736"/>
          </a:xfrm>
          <a:prstGeom prst="rect">
            <a:avLst/>
          </a:prstGeom>
          <a:noFill/>
          <a:ln w="57150">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296984" y="234462"/>
            <a:ext cx="11598032" cy="6400800"/>
          </a:xfrm>
          <a:prstGeom prst="rect">
            <a:avLst/>
          </a:prstGeom>
          <a:noFill/>
          <a:ln w="571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6" name="Table 5"/>
          <p:cNvGraphicFramePr>
            <a:graphicFrameLocks noGrp="1"/>
          </p:cNvGraphicFramePr>
          <p:nvPr>
            <p:extLst>
              <p:ext uri="{D42A27DB-BD31-4B8C-83A1-F6EECF244321}">
                <p14:modId xmlns:p14="http://schemas.microsoft.com/office/powerpoint/2010/main" val="2982820332"/>
              </p:ext>
            </p:extLst>
          </p:nvPr>
        </p:nvGraphicFramePr>
        <p:xfrm>
          <a:off x="623391" y="1432542"/>
          <a:ext cx="10945217" cy="3780986"/>
        </p:xfrm>
        <a:graphic>
          <a:graphicData uri="http://schemas.openxmlformats.org/drawingml/2006/table">
            <a:tbl>
              <a:tblPr firstRow="1" bandRow="1">
                <a:tableStyleId>{C083E6E3-FA7D-4D7B-A595-EF9225AFEA82}</a:tableStyleId>
              </a:tblPr>
              <a:tblGrid>
                <a:gridCol w="719733">
                  <a:extLst>
                    <a:ext uri="{9D8B030D-6E8A-4147-A177-3AD203B41FA5}">
                      <a16:colId xmlns:a16="http://schemas.microsoft.com/office/drawing/2014/main" val="20000"/>
                    </a:ext>
                  </a:extLst>
                </a:gridCol>
                <a:gridCol w="5151766">
                  <a:extLst>
                    <a:ext uri="{9D8B030D-6E8A-4147-A177-3AD203B41FA5}">
                      <a16:colId xmlns:a16="http://schemas.microsoft.com/office/drawing/2014/main" val="20001"/>
                    </a:ext>
                  </a:extLst>
                </a:gridCol>
                <a:gridCol w="1025186">
                  <a:extLst>
                    <a:ext uri="{9D8B030D-6E8A-4147-A177-3AD203B41FA5}">
                      <a16:colId xmlns:a16="http://schemas.microsoft.com/office/drawing/2014/main" val="20002"/>
                    </a:ext>
                  </a:extLst>
                </a:gridCol>
                <a:gridCol w="1010268">
                  <a:extLst>
                    <a:ext uri="{9D8B030D-6E8A-4147-A177-3AD203B41FA5}">
                      <a16:colId xmlns:a16="http://schemas.microsoft.com/office/drawing/2014/main" val="20003"/>
                    </a:ext>
                  </a:extLst>
                </a:gridCol>
                <a:gridCol w="1010268">
                  <a:extLst>
                    <a:ext uri="{9D8B030D-6E8A-4147-A177-3AD203B41FA5}">
                      <a16:colId xmlns:a16="http://schemas.microsoft.com/office/drawing/2014/main" val="20004"/>
                    </a:ext>
                  </a:extLst>
                </a:gridCol>
                <a:gridCol w="1010268">
                  <a:extLst>
                    <a:ext uri="{9D8B030D-6E8A-4147-A177-3AD203B41FA5}">
                      <a16:colId xmlns:a16="http://schemas.microsoft.com/office/drawing/2014/main" val="1220959359"/>
                    </a:ext>
                  </a:extLst>
                </a:gridCol>
                <a:gridCol w="1017728">
                  <a:extLst>
                    <a:ext uri="{9D8B030D-6E8A-4147-A177-3AD203B41FA5}">
                      <a16:colId xmlns:a16="http://schemas.microsoft.com/office/drawing/2014/main" val="20005"/>
                    </a:ext>
                  </a:extLst>
                </a:gridCol>
              </a:tblGrid>
              <a:tr h="466118">
                <a:tc>
                  <a:txBody>
                    <a:bodyPr/>
                    <a:lstStyle/>
                    <a:p>
                      <a:pPr algn="ctr"/>
                      <a:r>
                        <a:rPr lang="en-GB" sz="1400" b="1" dirty="0" smtClean="0">
                          <a:solidFill>
                            <a:schemeClr val="tx1">
                              <a:lumMod val="65000"/>
                              <a:lumOff val="35000"/>
                            </a:schemeClr>
                          </a:solidFill>
                        </a:rPr>
                        <a:t>No.</a:t>
                      </a:r>
                      <a:endParaRPr lang="en-GB" sz="1400" b="1" dirty="0">
                        <a:solidFill>
                          <a:schemeClr val="tx1">
                            <a:lumMod val="65000"/>
                            <a:lumOff val="35000"/>
                          </a:schemeClr>
                        </a:solidFill>
                      </a:endParaRPr>
                    </a:p>
                  </a:txBody>
                  <a:tcPr marL="121920" marR="121920"/>
                </a:tc>
                <a:tc>
                  <a:txBody>
                    <a:bodyPr/>
                    <a:lstStyle/>
                    <a:p>
                      <a:pPr algn="ctr"/>
                      <a:r>
                        <a:rPr lang="en-GB" sz="1400" b="1" dirty="0" smtClean="0">
                          <a:solidFill>
                            <a:schemeClr val="tx1">
                              <a:lumMod val="65000"/>
                              <a:lumOff val="35000"/>
                            </a:schemeClr>
                          </a:solidFill>
                        </a:rPr>
                        <a:t>Question</a:t>
                      </a:r>
                      <a:endParaRPr lang="en-GB" sz="1400" b="1" dirty="0">
                        <a:solidFill>
                          <a:schemeClr val="tx1">
                            <a:lumMod val="65000"/>
                            <a:lumOff val="35000"/>
                          </a:schemeClr>
                        </a:solidFill>
                      </a:endParaRPr>
                    </a:p>
                  </a:txBody>
                  <a:tcPr marL="121920" marR="121920"/>
                </a:tc>
                <a:tc>
                  <a:txBody>
                    <a:bodyPr/>
                    <a:lstStyle/>
                    <a:p>
                      <a:pPr algn="ctr"/>
                      <a:r>
                        <a:rPr lang="en-GB" sz="1400" b="1" dirty="0" smtClean="0">
                          <a:solidFill>
                            <a:schemeClr val="tx1">
                              <a:lumMod val="65000"/>
                              <a:lumOff val="35000"/>
                            </a:schemeClr>
                          </a:solidFill>
                        </a:rPr>
                        <a:t>Spring</a:t>
                      </a:r>
                      <a:r>
                        <a:rPr lang="en-GB" sz="1400" b="1" baseline="0" dirty="0" smtClean="0">
                          <a:solidFill>
                            <a:schemeClr val="tx1">
                              <a:lumMod val="65000"/>
                              <a:lumOff val="35000"/>
                            </a:schemeClr>
                          </a:solidFill>
                        </a:rPr>
                        <a:t> 2016</a:t>
                      </a:r>
                      <a:endParaRPr lang="en-GB" sz="1400" b="1" dirty="0">
                        <a:solidFill>
                          <a:schemeClr val="tx1">
                            <a:lumMod val="65000"/>
                            <a:lumOff val="35000"/>
                          </a:schemeClr>
                        </a:solidFill>
                      </a:endParaRPr>
                    </a:p>
                  </a:txBody>
                  <a:tcPr marL="121920" marR="121920"/>
                </a:tc>
                <a:tc>
                  <a:txBody>
                    <a:bodyPr/>
                    <a:lstStyle/>
                    <a:p>
                      <a:pPr algn="ctr"/>
                      <a:r>
                        <a:rPr lang="en-GB" sz="1400" b="1" dirty="0" smtClean="0">
                          <a:solidFill>
                            <a:schemeClr val="tx1">
                              <a:lumMod val="65000"/>
                              <a:lumOff val="35000"/>
                            </a:schemeClr>
                          </a:solidFill>
                        </a:rPr>
                        <a:t>Summer 2016</a:t>
                      </a:r>
                      <a:endParaRPr lang="en-GB" sz="1400" b="1" dirty="0">
                        <a:solidFill>
                          <a:schemeClr val="tx1">
                            <a:lumMod val="65000"/>
                            <a:lumOff val="35000"/>
                          </a:schemeClr>
                        </a:solidFill>
                      </a:endParaRPr>
                    </a:p>
                  </a:txBody>
                  <a:tcPr marL="121920" marR="12192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400" b="1" dirty="0" smtClean="0">
                          <a:solidFill>
                            <a:schemeClr val="tx1">
                              <a:lumMod val="65000"/>
                              <a:lumOff val="35000"/>
                            </a:schemeClr>
                          </a:solidFill>
                        </a:rPr>
                        <a:t>Summer 2017</a:t>
                      </a:r>
                    </a:p>
                  </a:txBody>
                  <a:tcPr marL="121920" marR="12192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400" b="1" dirty="0" smtClean="0">
                          <a:solidFill>
                            <a:schemeClr val="tx1">
                              <a:lumMod val="65000"/>
                              <a:lumOff val="35000"/>
                            </a:schemeClr>
                          </a:solidFill>
                        </a:rPr>
                        <a:t>Summer 2018</a:t>
                      </a:r>
                    </a:p>
                  </a:txBody>
                  <a:tcPr marL="121920" marR="121920"/>
                </a:tc>
                <a:tc>
                  <a:txBody>
                    <a:bodyPr/>
                    <a:lstStyle/>
                    <a:p>
                      <a:pPr algn="ctr"/>
                      <a:r>
                        <a:rPr lang="en-GB" sz="1400" b="1" dirty="0" smtClean="0">
                          <a:solidFill>
                            <a:schemeClr val="tx1">
                              <a:lumMod val="65000"/>
                              <a:lumOff val="35000"/>
                            </a:schemeClr>
                          </a:solidFill>
                        </a:rPr>
                        <a:t>Variance</a:t>
                      </a:r>
                      <a:endParaRPr lang="en-GB" sz="1400" b="1" dirty="0">
                        <a:solidFill>
                          <a:schemeClr val="tx1">
                            <a:lumMod val="65000"/>
                            <a:lumOff val="35000"/>
                          </a:schemeClr>
                        </a:solidFill>
                      </a:endParaRPr>
                    </a:p>
                  </a:txBody>
                  <a:tcPr marL="121920" marR="121920"/>
                </a:tc>
                <a:extLst>
                  <a:ext uri="{0D108BD9-81ED-4DB2-BD59-A6C34878D82A}">
                    <a16:rowId xmlns:a16="http://schemas.microsoft.com/office/drawing/2014/main" val="10000"/>
                  </a:ext>
                </a:extLst>
              </a:tr>
              <a:tr h="466118">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Q19</a:t>
                      </a:r>
                    </a:p>
                  </a:txBody>
                  <a:tcPr marL="12700" marR="12700" marT="9525" marB="0" anchor="ctr"/>
                </a:tc>
                <a:tc>
                  <a:txBody>
                    <a:bodyPr/>
                    <a:lstStyle/>
                    <a:p>
                      <a:pPr algn="l" fontAlgn="t"/>
                      <a:r>
                        <a:rPr lang="en-GB" sz="1400" b="0" i="0" u="none" strike="noStrike" dirty="0">
                          <a:solidFill>
                            <a:schemeClr val="tx1">
                              <a:lumMod val="65000"/>
                              <a:lumOff val="35000"/>
                            </a:schemeClr>
                          </a:solidFill>
                          <a:effectLst/>
                          <a:latin typeface="Calibri" panose="020F0502020204030204" pitchFamily="34" charset="0"/>
                        </a:rPr>
                        <a:t>The school’s values and attitudes have a positive effect on my child. </a:t>
                      </a:r>
                    </a:p>
                  </a:txBody>
                  <a:tcPr marL="12700" marR="12700" marT="9525" marB="0" anchor="ctr"/>
                </a:tc>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1.44</a:t>
                      </a:r>
                    </a:p>
                  </a:txBody>
                  <a:tcPr marL="12700" marR="12700" marT="9525" marB="0" anchor="ctr"/>
                </a:tc>
                <a:tc>
                  <a:txBody>
                    <a:bodyPr/>
                    <a:lstStyle/>
                    <a:p>
                      <a:pPr algn="ctr" fontAlgn="t"/>
                      <a:r>
                        <a:rPr lang="en-GB" sz="1400" b="1" i="0" u="none" strike="noStrike">
                          <a:solidFill>
                            <a:schemeClr val="tx1">
                              <a:lumMod val="65000"/>
                              <a:lumOff val="35000"/>
                            </a:schemeClr>
                          </a:solidFill>
                          <a:effectLst/>
                          <a:latin typeface="Calibri" panose="020F0502020204030204" pitchFamily="34" charset="0"/>
                        </a:rPr>
                        <a:t>1.64</a:t>
                      </a: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1.63</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1.59</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-0.04</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extLst>
                  <a:ext uri="{0D108BD9-81ED-4DB2-BD59-A6C34878D82A}">
                    <a16:rowId xmlns:a16="http://schemas.microsoft.com/office/drawing/2014/main" val="10001"/>
                  </a:ext>
                </a:extLst>
              </a:tr>
              <a:tr h="466118">
                <a:tc>
                  <a:txBody>
                    <a:bodyPr/>
                    <a:lstStyle/>
                    <a:p>
                      <a:pPr algn="ctr" fontAlgn="t"/>
                      <a:r>
                        <a:rPr lang="en-GB" sz="1400" b="1" i="0" u="none" strike="noStrike">
                          <a:solidFill>
                            <a:schemeClr val="tx1">
                              <a:lumMod val="65000"/>
                              <a:lumOff val="35000"/>
                            </a:schemeClr>
                          </a:solidFill>
                          <a:effectLst/>
                          <a:latin typeface="Calibri" panose="020F0502020204030204" pitchFamily="34" charset="0"/>
                        </a:rPr>
                        <a:t>Q20</a:t>
                      </a:r>
                    </a:p>
                  </a:txBody>
                  <a:tcPr marL="12700" marR="12700" marT="9525" marB="0" anchor="ctr"/>
                </a:tc>
                <a:tc>
                  <a:txBody>
                    <a:bodyPr/>
                    <a:lstStyle/>
                    <a:p>
                      <a:pPr algn="l" fontAlgn="t"/>
                      <a:r>
                        <a:rPr lang="en-GB" sz="1400" b="0" i="0" u="none" strike="noStrike" dirty="0">
                          <a:solidFill>
                            <a:schemeClr val="tx1">
                              <a:lumMod val="65000"/>
                              <a:lumOff val="35000"/>
                            </a:schemeClr>
                          </a:solidFill>
                          <a:effectLst/>
                          <a:latin typeface="Calibri" panose="020F0502020204030204" pitchFamily="34" charset="0"/>
                        </a:rPr>
                        <a:t>I think behaviour is good at </a:t>
                      </a:r>
                      <a:r>
                        <a:rPr lang="en-GB" sz="1400" b="0" i="0" u="none" strike="noStrike" dirty="0" err="1">
                          <a:solidFill>
                            <a:schemeClr val="tx1">
                              <a:lumMod val="65000"/>
                              <a:lumOff val="35000"/>
                            </a:schemeClr>
                          </a:solidFill>
                          <a:effectLst/>
                          <a:latin typeface="Calibri" panose="020F0502020204030204" pitchFamily="34" charset="0"/>
                        </a:rPr>
                        <a:t>Markeaton</a:t>
                      </a:r>
                      <a:r>
                        <a:rPr lang="en-GB" sz="1400" b="0" i="0" u="none" strike="noStrike" dirty="0">
                          <a:solidFill>
                            <a:schemeClr val="tx1">
                              <a:lumMod val="65000"/>
                              <a:lumOff val="35000"/>
                            </a:schemeClr>
                          </a:solidFill>
                          <a:effectLst/>
                          <a:latin typeface="Calibri" panose="020F0502020204030204" pitchFamily="34" charset="0"/>
                        </a:rPr>
                        <a:t> Primary School.</a:t>
                      </a:r>
                    </a:p>
                  </a:txBody>
                  <a:tcPr marL="12700" marR="12700" marT="9525" marB="0" anchor="ctr"/>
                </a:tc>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N/A</a:t>
                      </a:r>
                    </a:p>
                  </a:txBody>
                  <a:tcPr marL="12700" marR="12700" marT="9525" marB="0" anchor="ctr"/>
                </a:tc>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1.47</a:t>
                      </a:r>
                    </a:p>
                  </a:txBody>
                  <a:tcPr marL="12700" marR="12700" marT="9525" marB="0" anchor="ctr"/>
                </a:tc>
                <a:tc>
                  <a:txBody>
                    <a:bodyPr/>
                    <a:lstStyle/>
                    <a:p>
                      <a:pPr algn="ctr" fontAlgn="t"/>
                      <a:r>
                        <a:rPr lang="en-GB" sz="1400" b="1" i="0" u="none" strike="noStrike">
                          <a:solidFill>
                            <a:schemeClr val="tx1">
                              <a:lumMod val="65000"/>
                              <a:lumOff val="35000"/>
                            </a:schemeClr>
                          </a:solidFill>
                          <a:effectLst/>
                          <a:latin typeface="Calibri" panose="020F0502020204030204" pitchFamily="34" charset="0"/>
                        </a:rPr>
                        <a:t>1.51</a:t>
                      </a: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1.52</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0.01</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extLst>
                  <a:ext uri="{0D108BD9-81ED-4DB2-BD59-A6C34878D82A}">
                    <a16:rowId xmlns:a16="http://schemas.microsoft.com/office/drawing/2014/main" val="10002"/>
                  </a:ext>
                </a:extLst>
              </a:tr>
              <a:tr h="466118">
                <a:tc>
                  <a:txBody>
                    <a:bodyPr/>
                    <a:lstStyle/>
                    <a:p>
                      <a:pPr algn="ctr" fontAlgn="t"/>
                      <a:r>
                        <a:rPr lang="en-GB" sz="1400" b="1" i="0" u="none" strike="noStrike">
                          <a:solidFill>
                            <a:schemeClr val="tx1">
                              <a:lumMod val="65000"/>
                              <a:lumOff val="35000"/>
                            </a:schemeClr>
                          </a:solidFill>
                          <a:effectLst/>
                          <a:latin typeface="Calibri" panose="020F0502020204030204" pitchFamily="34" charset="0"/>
                        </a:rPr>
                        <a:t>Q21</a:t>
                      </a:r>
                    </a:p>
                  </a:txBody>
                  <a:tcPr marL="12700" marR="12700" marT="9525" marB="0" anchor="ctr"/>
                </a:tc>
                <a:tc>
                  <a:txBody>
                    <a:bodyPr/>
                    <a:lstStyle/>
                    <a:p>
                      <a:pPr algn="l" fontAlgn="t"/>
                      <a:r>
                        <a:rPr lang="en-GB" sz="1400" b="0" i="0" u="none" strike="noStrike" dirty="0">
                          <a:solidFill>
                            <a:schemeClr val="tx1">
                              <a:lumMod val="65000"/>
                              <a:lumOff val="35000"/>
                            </a:schemeClr>
                          </a:solidFill>
                          <a:effectLst/>
                          <a:latin typeface="Calibri" panose="020F0502020204030204" pitchFamily="34" charset="0"/>
                        </a:rPr>
                        <a:t>I think the school deals with any incidents of bullying effectively.</a:t>
                      </a:r>
                    </a:p>
                  </a:txBody>
                  <a:tcPr marL="12700" marR="12700" marT="9525" marB="0" anchor="ctr"/>
                </a:tc>
                <a:tc>
                  <a:txBody>
                    <a:bodyPr/>
                    <a:lstStyle/>
                    <a:p>
                      <a:pPr algn="ctr" fontAlgn="t"/>
                      <a:r>
                        <a:rPr lang="en-GB" sz="1400" b="1" i="0" u="none" strike="noStrike">
                          <a:solidFill>
                            <a:schemeClr val="tx1">
                              <a:lumMod val="65000"/>
                              <a:lumOff val="35000"/>
                            </a:schemeClr>
                          </a:solidFill>
                          <a:effectLst/>
                          <a:latin typeface="Calibri" panose="020F0502020204030204" pitchFamily="34" charset="0"/>
                        </a:rPr>
                        <a:t>N/A</a:t>
                      </a:r>
                    </a:p>
                  </a:txBody>
                  <a:tcPr marL="12700" marR="12700" marT="9525" marB="0" anchor="ctr"/>
                </a:tc>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1.28</a:t>
                      </a: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1.38</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1.46</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0.08</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extLst>
                  <a:ext uri="{0D108BD9-81ED-4DB2-BD59-A6C34878D82A}">
                    <a16:rowId xmlns:a16="http://schemas.microsoft.com/office/drawing/2014/main" val="10003"/>
                  </a:ext>
                </a:extLst>
              </a:tr>
              <a:tr h="466118">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Q22</a:t>
                      </a:r>
                    </a:p>
                  </a:txBody>
                  <a:tcPr marL="12700" marR="12700" marT="9525" marB="0" anchor="ctr"/>
                </a:tc>
                <a:tc>
                  <a:txBody>
                    <a:bodyPr/>
                    <a:lstStyle/>
                    <a:p>
                      <a:pPr algn="l" fontAlgn="t"/>
                      <a:r>
                        <a:rPr lang="en-GB" sz="1400" b="0" i="0" u="none" strike="noStrike">
                          <a:solidFill>
                            <a:schemeClr val="tx1">
                              <a:lumMod val="65000"/>
                              <a:lumOff val="35000"/>
                            </a:schemeClr>
                          </a:solidFill>
                          <a:effectLst/>
                          <a:latin typeface="Calibri" panose="020F0502020204030204" pitchFamily="34" charset="0"/>
                        </a:rPr>
                        <a:t>The school treats my child fairly. </a:t>
                      </a:r>
                    </a:p>
                  </a:txBody>
                  <a:tcPr marL="12700" marR="12700" marT="9525" marB="0" anchor="ctr"/>
                </a:tc>
                <a:tc>
                  <a:txBody>
                    <a:bodyPr/>
                    <a:lstStyle/>
                    <a:p>
                      <a:pPr algn="ctr" fontAlgn="t"/>
                      <a:r>
                        <a:rPr lang="en-GB" sz="1400" b="1" i="0" u="none" strike="noStrike">
                          <a:solidFill>
                            <a:schemeClr val="tx1">
                              <a:lumMod val="65000"/>
                              <a:lumOff val="35000"/>
                            </a:schemeClr>
                          </a:solidFill>
                          <a:effectLst/>
                          <a:latin typeface="Calibri" panose="020F0502020204030204" pitchFamily="34" charset="0"/>
                        </a:rPr>
                        <a:t>1.40</a:t>
                      </a:r>
                    </a:p>
                  </a:txBody>
                  <a:tcPr marL="12700" marR="12700" marT="9525" marB="0" anchor="ctr"/>
                </a:tc>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1.47</a:t>
                      </a:r>
                    </a:p>
                  </a:txBody>
                  <a:tcPr marL="12700" marR="12700" marT="9525" marB="0" anchor="ctr"/>
                </a:tc>
                <a:tc>
                  <a:txBody>
                    <a:bodyPr/>
                    <a:lstStyle/>
                    <a:p>
                      <a:pPr algn="ctr" fontAlgn="t"/>
                      <a:r>
                        <a:rPr lang="en-GB" sz="1400" b="1" i="0" u="none" strike="noStrike">
                          <a:solidFill>
                            <a:schemeClr val="tx1">
                              <a:lumMod val="65000"/>
                              <a:lumOff val="35000"/>
                            </a:schemeClr>
                          </a:solidFill>
                          <a:effectLst/>
                          <a:latin typeface="Calibri" panose="020F0502020204030204" pitchFamily="34" charset="0"/>
                        </a:rPr>
                        <a:t>1.50</a:t>
                      </a: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1.56</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0.06</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extLst>
                  <a:ext uri="{0D108BD9-81ED-4DB2-BD59-A6C34878D82A}">
                    <a16:rowId xmlns:a16="http://schemas.microsoft.com/office/drawing/2014/main" val="10004"/>
                  </a:ext>
                </a:extLst>
              </a:tr>
              <a:tr h="466118">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Q23</a:t>
                      </a:r>
                    </a:p>
                  </a:txBody>
                  <a:tcPr marL="12700" marR="12700" marT="9525" marB="0" anchor="ctr"/>
                </a:tc>
                <a:tc>
                  <a:txBody>
                    <a:bodyPr/>
                    <a:lstStyle/>
                    <a:p>
                      <a:pPr algn="l" fontAlgn="t"/>
                      <a:r>
                        <a:rPr lang="en-GB" sz="1400" b="0" i="0" u="none" strike="noStrike" dirty="0">
                          <a:solidFill>
                            <a:schemeClr val="tx1">
                              <a:lumMod val="65000"/>
                              <a:lumOff val="35000"/>
                            </a:schemeClr>
                          </a:solidFill>
                          <a:effectLst/>
                          <a:latin typeface="Calibri" panose="020F0502020204030204" pitchFamily="34" charset="0"/>
                        </a:rPr>
                        <a:t>My child is confident that, should they have a problem, there is someone they can go to in school who will listen to them. </a:t>
                      </a:r>
                    </a:p>
                  </a:txBody>
                  <a:tcPr marL="12700" marR="12700" marT="9525" marB="0" anchor="ctr"/>
                </a:tc>
                <a:tc>
                  <a:txBody>
                    <a:bodyPr/>
                    <a:lstStyle/>
                    <a:p>
                      <a:pPr algn="ctr" fontAlgn="t"/>
                      <a:r>
                        <a:rPr lang="en-GB" sz="1400" b="1" i="0" u="none" strike="noStrike">
                          <a:solidFill>
                            <a:schemeClr val="tx1">
                              <a:lumMod val="65000"/>
                              <a:lumOff val="35000"/>
                            </a:schemeClr>
                          </a:solidFill>
                          <a:effectLst/>
                          <a:latin typeface="Calibri" panose="020F0502020204030204" pitchFamily="34" charset="0"/>
                        </a:rPr>
                        <a:t>1.29</a:t>
                      </a:r>
                    </a:p>
                  </a:txBody>
                  <a:tcPr marL="12700" marR="12700" marT="9525" marB="0" anchor="ctr"/>
                </a:tc>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1.32</a:t>
                      </a:r>
                    </a:p>
                  </a:txBody>
                  <a:tcPr marL="12700" marR="12700" marT="9525" marB="0" anchor="ctr"/>
                </a:tc>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1.43</a:t>
                      </a: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1.43</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0</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extLst>
                  <a:ext uri="{0D108BD9-81ED-4DB2-BD59-A6C34878D82A}">
                    <a16:rowId xmlns:a16="http://schemas.microsoft.com/office/drawing/2014/main" val="10005"/>
                  </a:ext>
                </a:extLst>
              </a:tr>
              <a:tr h="466118">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Q24</a:t>
                      </a:r>
                    </a:p>
                  </a:txBody>
                  <a:tcPr marL="12700" marR="12700" marT="9525" marB="0" anchor="ctr"/>
                </a:tc>
                <a:tc>
                  <a:txBody>
                    <a:bodyPr/>
                    <a:lstStyle/>
                    <a:p>
                      <a:pPr algn="l" fontAlgn="t"/>
                      <a:r>
                        <a:rPr lang="en-GB" sz="1400" b="0" i="0" u="none" strike="noStrike">
                          <a:solidFill>
                            <a:schemeClr val="tx1">
                              <a:lumMod val="65000"/>
                              <a:lumOff val="35000"/>
                            </a:schemeClr>
                          </a:solidFill>
                          <a:effectLst/>
                          <a:latin typeface="Calibri" panose="020F0502020204030204" pitchFamily="34" charset="0"/>
                        </a:rPr>
                        <a:t>My child enjoys playtimes and lunchtimes. </a:t>
                      </a:r>
                    </a:p>
                  </a:txBody>
                  <a:tcPr marL="12700" marR="12700" marT="9525" marB="0" anchor="ctr"/>
                </a:tc>
                <a:tc>
                  <a:txBody>
                    <a:bodyPr/>
                    <a:lstStyle/>
                    <a:p>
                      <a:pPr algn="ctr" fontAlgn="t"/>
                      <a:r>
                        <a:rPr lang="en-GB" sz="1400" b="1" i="0" u="none" strike="noStrike">
                          <a:solidFill>
                            <a:schemeClr val="tx1">
                              <a:lumMod val="65000"/>
                              <a:lumOff val="35000"/>
                            </a:schemeClr>
                          </a:solidFill>
                          <a:effectLst/>
                          <a:latin typeface="Calibri" panose="020F0502020204030204" pitchFamily="34" charset="0"/>
                        </a:rPr>
                        <a:t>1.43</a:t>
                      </a:r>
                    </a:p>
                  </a:txBody>
                  <a:tcPr marL="12700" marR="12700" marT="9525" marB="0" anchor="ctr"/>
                </a:tc>
                <a:tc>
                  <a:txBody>
                    <a:bodyPr/>
                    <a:lstStyle/>
                    <a:p>
                      <a:pPr algn="ctr" fontAlgn="t"/>
                      <a:r>
                        <a:rPr lang="en-GB" sz="1400" b="1" i="0" u="none" strike="noStrike">
                          <a:solidFill>
                            <a:schemeClr val="tx1">
                              <a:lumMod val="65000"/>
                              <a:lumOff val="35000"/>
                            </a:schemeClr>
                          </a:solidFill>
                          <a:effectLst/>
                          <a:latin typeface="Calibri" panose="020F0502020204030204" pitchFamily="34" charset="0"/>
                        </a:rPr>
                        <a:t>1.63</a:t>
                      </a:r>
                    </a:p>
                  </a:txBody>
                  <a:tcPr marL="12700" marR="12700" marT="9525" marB="0" anchor="ctr"/>
                </a:tc>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1.60</a:t>
                      </a: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1.53</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-0.07</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extLst>
                  <a:ext uri="{0D108BD9-81ED-4DB2-BD59-A6C34878D82A}">
                    <a16:rowId xmlns:a16="http://schemas.microsoft.com/office/drawing/2014/main" val="10006"/>
                  </a:ext>
                </a:extLst>
              </a:tr>
              <a:tr h="466118">
                <a:tc>
                  <a:txBody>
                    <a:bodyPr/>
                    <a:lstStyle/>
                    <a:p>
                      <a:pPr algn="ctr" fontAlgn="t"/>
                      <a:r>
                        <a:rPr lang="en-GB" sz="1400" b="1" i="0" u="none" strike="noStrike" dirty="0">
                          <a:solidFill>
                            <a:schemeClr val="tx1">
                              <a:lumMod val="65000"/>
                              <a:lumOff val="35000"/>
                            </a:schemeClr>
                          </a:solidFill>
                          <a:effectLst/>
                          <a:latin typeface="Calibri" panose="020F0502020204030204" pitchFamily="34" charset="0"/>
                        </a:rPr>
                        <a:t>Q25</a:t>
                      </a:r>
                    </a:p>
                  </a:txBody>
                  <a:tcPr marL="12700" marR="12700" marT="9525" marB="0" anchor="ctr"/>
                </a:tc>
                <a:tc>
                  <a:txBody>
                    <a:bodyPr/>
                    <a:lstStyle/>
                    <a:p>
                      <a:pPr algn="l" fontAlgn="t"/>
                      <a:r>
                        <a:rPr lang="en-GB" sz="1400" b="0" i="0" u="none" strike="noStrike" dirty="0">
                          <a:solidFill>
                            <a:schemeClr val="tx1">
                              <a:lumMod val="65000"/>
                              <a:lumOff val="35000"/>
                            </a:schemeClr>
                          </a:solidFill>
                          <a:effectLst/>
                          <a:latin typeface="Calibri" panose="020F0502020204030204" pitchFamily="34" charset="0"/>
                        </a:rPr>
                        <a:t>My child finds school meals enjoyable. </a:t>
                      </a:r>
                    </a:p>
                  </a:txBody>
                  <a:tcPr marL="12700" marR="12700" marT="9525" marB="0" anchor="ctr"/>
                </a:tc>
                <a:tc>
                  <a:txBody>
                    <a:bodyPr/>
                    <a:lstStyle/>
                    <a:p>
                      <a:pPr algn="ctr" fontAlgn="t"/>
                      <a:r>
                        <a:rPr lang="en-GB" sz="1400" b="1" i="0" u="none" strike="noStrike">
                          <a:solidFill>
                            <a:schemeClr val="tx1">
                              <a:lumMod val="65000"/>
                              <a:lumOff val="35000"/>
                            </a:schemeClr>
                          </a:solidFill>
                          <a:effectLst/>
                          <a:latin typeface="Calibri" panose="020F0502020204030204" pitchFamily="34" charset="0"/>
                        </a:rPr>
                        <a:t>1.08</a:t>
                      </a:r>
                    </a:p>
                  </a:txBody>
                  <a:tcPr marL="12700" marR="12700" marT="9525" marB="0" anchor="ctr"/>
                </a:tc>
                <a:tc>
                  <a:txBody>
                    <a:bodyPr/>
                    <a:lstStyle/>
                    <a:p>
                      <a:pPr algn="ctr" fontAlgn="t"/>
                      <a:r>
                        <a:rPr lang="en-GB" sz="1400" b="1" i="0" u="none" strike="noStrike">
                          <a:solidFill>
                            <a:schemeClr val="tx1">
                              <a:lumMod val="65000"/>
                              <a:lumOff val="35000"/>
                            </a:schemeClr>
                          </a:solidFill>
                          <a:effectLst/>
                          <a:latin typeface="Calibri" panose="020F0502020204030204" pitchFamily="34" charset="0"/>
                        </a:rPr>
                        <a:t>1.08</a:t>
                      </a:r>
                    </a:p>
                  </a:txBody>
                  <a:tcPr marL="12700" marR="12700" marT="9525" marB="0" anchor="ctr"/>
                </a:tc>
                <a:tc>
                  <a:txBody>
                    <a:bodyPr/>
                    <a:lstStyle/>
                    <a:p>
                      <a:pPr algn="ctr" fontAlgn="t"/>
                      <a:r>
                        <a:rPr lang="en-GB" sz="1400" b="1" i="0" u="none" strike="noStrike">
                          <a:solidFill>
                            <a:schemeClr val="tx1">
                              <a:lumMod val="65000"/>
                              <a:lumOff val="35000"/>
                            </a:schemeClr>
                          </a:solidFill>
                          <a:effectLst/>
                          <a:latin typeface="Calibri" panose="020F0502020204030204" pitchFamily="34" charset="0"/>
                        </a:rPr>
                        <a:t>1.14</a:t>
                      </a: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1.28</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tc>
                  <a:txBody>
                    <a:bodyPr/>
                    <a:lstStyle/>
                    <a:p>
                      <a:pPr algn="ctr" fontAlgn="t"/>
                      <a:r>
                        <a:rPr lang="en-GB" sz="1400" b="1" i="0" u="none" strike="noStrike" dirty="0" smtClean="0">
                          <a:solidFill>
                            <a:schemeClr val="tx1">
                              <a:lumMod val="65000"/>
                              <a:lumOff val="35000"/>
                            </a:schemeClr>
                          </a:solidFill>
                          <a:effectLst/>
                          <a:latin typeface="Calibri" panose="020F0502020204030204" pitchFamily="34" charset="0"/>
                        </a:rPr>
                        <a:t>0.14</a:t>
                      </a:r>
                      <a:endParaRPr lang="en-GB" sz="1400" b="1" i="0" u="none" strike="noStrike" dirty="0">
                        <a:solidFill>
                          <a:schemeClr val="tx1">
                            <a:lumMod val="65000"/>
                            <a:lumOff val="35000"/>
                          </a:schemeClr>
                        </a:solidFill>
                        <a:effectLst/>
                        <a:latin typeface="Calibri" panose="020F0502020204030204" pitchFamily="34" charset="0"/>
                      </a:endParaRPr>
                    </a:p>
                  </a:txBody>
                  <a:tcPr marL="12700" marR="12700" marT="9525" marB="0" anchor="ct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9232562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sentation on brainstorming">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Business brainstorming presentation.potx" id="{DE77CA07-3D7A-4CF2-AF02-587F794CB3CB}" vid="{13C2A94F-C0A1-4622-B71C-29A3B00D5E0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Business brainstorming presentation</Template>
  <TotalTime>1631</TotalTime>
  <Words>866</Words>
  <Application>Microsoft Office PowerPoint</Application>
  <PresentationFormat>Widescreen</PresentationFormat>
  <Paragraphs>326</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Calibri</vt:lpstr>
      <vt:lpstr>Century Gothic</vt:lpstr>
      <vt:lpstr>Palatino Linotype</vt:lpstr>
      <vt:lpstr>Wingdings</vt:lpstr>
      <vt:lpstr>Wingdings 2</vt:lpstr>
      <vt:lpstr>Presentation on brainstorming</vt:lpstr>
      <vt:lpstr>Questionnaire Results Summer 2018</vt:lpstr>
      <vt:lpstr>PowerPoint Presentation</vt:lpstr>
      <vt:lpstr>PowerPoint Presentation</vt:lpstr>
      <vt:lpstr>Analysis</vt:lpstr>
      <vt:lpstr>Response Percentages (including previous years)</vt:lpstr>
      <vt:lpstr>Well Being &amp; Outdoor Environment</vt:lpstr>
      <vt:lpstr>Curriculum &amp; Leadership</vt:lpstr>
      <vt:lpstr>Enrichment</vt:lpstr>
      <vt:lpstr>Behaviour, Pastoral Care and Meals</vt:lpstr>
      <vt:lpstr>Communication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 Improvement Priorities 2017/18</dc:title>
  <dc:creator>head</dc:creator>
  <cp:lastModifiedBy>Markeaton Head</cp:lastModifiedBy>
  <cp:revision>80</cp:revision>
  <cp:lastPrinted>2019-01-29T13:38:25Z</cp:lastPrinted>
  <dcterms:created xsi:type="dcterms:W3CDTF">2017-09-02T20:47:28Z</dcterms:created>
  <dcterms:modified xsi:type="dcterms:W3CDTF">2019-01-30T12:27:13Z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