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4" autoAdjust="0"/>
  </p:normalViewPr>
  <p:slideViewPr>
    <p:cSldViewPr>
      <p:cViewPr>
        <p:scale>
          <a:sx n="72" d="100"/>
          <a:sy n="72" d="100"/>
        </p:scale>
        <p:origin x="-1114" y="-58"/>
      </p:cViewPr>
      <p:guideLst>
        <p:guide orient="horz" pos="1389"/>
        <p:guide pos="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hil\Documents\Phil%20-%20Business\IJ%20Parent%20Questionnaires%202015\IJ%20Questionnaire%20Spring%202016%20Master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'Questions (3)'!$B$6:$C$12</c:f>
              <c:multiLvlStrCache>
                <c:ptCount val="7"/>
                <c:lvl>
                  <c:pt idx="0">
                    <c:v>The school's values and attitudes have a positive effect on my child. </c:v>
                  </c:pt>
                  <c:pt idx="1">
                    <c:v>Markeaton Primary School provides a varied range of enrichment weeks and activities. </c:v>
                  </c:pt>
                  <c:pt idx="2">
                    <c:v>I think members of staff at Markeaton Primary School are approachable. </c:v>
                  </c:pt>
                  <c:pt idx="3">
                    <c:v>Markeaton Primary School has a good reputation. </c:v>
                  </c:pt>
                  <c:pt idx="4">
                    <c:v>There is a positive atmosphere at Markeaton Primary School.</c:v>
                  </c:pt>
                  <c:pt idx="5">
                    <c:v>School trips and visits enhance my child's learning experience.</c:v>
                  </c:pt>
                  <c:pt idx="6">
                    <c:v>My child is happy at Markeaton Primary School. </c:v>
                  </c:pt>
                </c:lvl>
                <c:lvl>
                  <c:pt idx="0">
                    <c:v>Q17</c:v>
                  </c:pt>
                  <c:pt idx="1">
                    <c:v>Q14</c:v>
                  </c:pt>
                  <c:pt idx="2">
                    <c:v>Q22</c:v>
                  </c:pt>
                  <c:pt idx="3">
                    <c:v>Q4</c:v>
                  </c:pt>
                  <c:pt idx="4">
                    <c:v>Q2</c:v>
                  </c:pt>
                  <c:pt idx="5">
                    <c:v>Q13</c:v>
                  </c:pt>
                  <c:pt idx="6">
                    <c:v>Q1</c:v>
                  </c:pt>
                </c:lvl>
              </c:multiLvlStrCache>
            </c:multiLvlStrRef>
          </c:cat>
          <c:val>
            <c:numRef>
              <c:f>'Questions (3)'!$D$6:$D$12</c:f>
              <c:numCache>
                <c:formatCode>0.00</c:formatCode>
                <c:ptCount val="7"/>
                <c:pt idx="0">
                  <c:v>1.4394904458598725</c:v>
                </c:pt>
                <c:pt idx="1">
                  <c:v>1.4430379746835442</c:v>
                </c:pt>
                <c:pt idx="2">
                  <c:v>1.46875</c:v>
                </c:pt>
                <c:pt idx="3">
                  <c:v>1.4691358024691359</c:v>
                </c:pt>
                <c:pt idx="4">
                  <c:v>1.5276073619631902</c:v>
                </c:pt>
                <c:pt idx="5">
                  <c:v>1.5889570552147239</c:v>
                </c:pt>
                <c:pt idx="6">
                  <c:v>1.6242424242424243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600960"/>
        <c:axId val="100624640"/>
      </c:barChart>
      <c:catAx>
        <c:axId val="466009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624640"/>
        <c:crosses val="autoZero"/>
        <c:auto val="1"/>
        <c:lblAlgn val="ctr"/>
        <c:lblOffset val="100"/>
        <c:noMultiLvlLbl val="0"/>
      </c:catAx>
      <c:valAx>
        <c:axId val="100624640"/>
        <c:scaling>
          <c:orientation val="minMax"/>
          <c:max val="2"/>
          <c:min val="0"/>
        </c:scaling>
        <c:delete val="1"/>
        <c:axPos val="b"/>
        <c:majorGridlines/>
        <c:numFmt formatCode="0.00" sourceLinked="1"/>
        <c:majorTickMark val="out"/>
        <c:minorTickMark val="none"/>
        <c:tickLblPos val="nextTo"/>
        <c:crossAx val="46600960"/>
        <c:crosses val="autoZero"/>
        <c:crossBetween val="between"/>
        <c:majorUnit val="1"/>
      </c:valAx>
      <c:spPr>
        <a:gradFill flip="none" rotWithShape="1">
          <a:gsLst>
            <a:gs pos="50000">
              <a:srgbClr val="FFC000"/>
            </a:gs>
            <a:gs pos="0">
              <a:srgbClr val="FF0000"/>
            </a:gs>
            <a:gs pos="100000">
              <a:srgbClr val="92D050"/>
            </a:gs>
          </a:gsLst>
          <a:lin ang="0" scaled="1"/>
          <a:tileRect/>
        </a:gra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'Questions (3)'!$B$13:$C$19</c:f>
              <c:multiLvlStrCache>
                <c:ptCount val="7"/>
                <c:lvl>
                  <c:pt idx="0">
                    <c:v>Markeaton Primary School runs a wide range of after-school clubs.</c:v>
                  </c:pt>
                  <c:pt idx="1">
                    <c:v>Markeaton Primary School encourages parents/carers to play an active part in school life. </c:v>
                  </c:pt>
                  <c:pt idx="2">
                    <c:v>The outdoor environment is effective at supporting creativity and learning. </c:v>
                  </c:pt>
                  <c:pt idx="3">
                    <c:v>My child is confident that, should they have a problem, there is someone they can go to in school who will listen to them. </c:v>
                  </c:pt>
                  <c:pt idx="4">
                    <c:v>The school treats my child fairly. </c:v>
                  </c:pt>
                  <c:pt idx="5">
                    <c:v>My child enjoys playtimes and lunchtimes. </c:v>
                  </c:pt>
                  <c:pt idx="6">
                    <c:v>I feel welcome when I come in to Markeaton Primary School.</c:v>
                  </c:pt>
                </c:lvl>
                <c:lvl>
                  <c:pt idx="0">
                    <c:v>Q15</c:v>
                  </c:pt>
                  <c:pt idx="1">
                    <c:v>Q26</c:v>
                  </c:pt>
                  <c:pt idx="2">
                    <c:v>Q5</c:v>
                  </c:pt>
                  <c:pt idx="3">
                    <c:v>Q19</c:v>
                  </c:pt>
                  <c:pt idx="4">
                    <c:v>Q18</c:v>
                  </c:pt>
                  <c:pt idx="5">
                    <c:v>Q20</c:v>
                  </c:pt>
                  <c:pt idx="6">
                    <c:v>Q3</c:v>
                  </c:pt>
                </c:lvl>
              </c:multiLvlStrCache>
            </c:multiLvlStrRef>
          </c:cat>
          <c:val>
            <c:numRef>
              <c:f>'Questions (3)'!$D$13:$D$19</c:f>
              <c:numCache>
                <c:formatCode>0.00</c:formatCode>
                <c:ptCount val="7"/>
                <c:pt idx="0">
                  <c:v>1.1346153846153846</c:v>
                </c:pt>
                <c:pt idx="1">
                  <c:v>1.2642857142857142</c:v>
                </c:pt>
                <c:pt idx="2">
                  <c:v>1.272</c:v>
                </c:pt>
                <c:pt idx="3">
                  <c:v>1.2884615384615385</c:v>
                </c:pt>
                <c:pt idx="4">
                  <c:v>1.3987341772151898</c:v>
                </c:pt>
                <c:pt idx="5">
                  <c:v>1.4312499999999999</c:v>
                </c:pt>
                <c:pt idx="6">
                  <c:v>1.4390243902439024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5768704"/>
        <c:axId val="45770240"/>
      </c:barChart>
      <c:catAx>
        <c:axId val="457687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5770240"/>
        <c:crosses val="autoZero"/>
        <c:auto val="1"/>
        <c:lblAlgn val="ctr"/>
        <c:lblOffset val="100"/>
        <c:noMultiLvlLbl val="0"/>
      </c:catAx>
      <c:valAx>
        <c:axId val="45770240"/>
        <c:scaling>
          <c:orientation val="minMax"/>
          <c:max val="2"/>
          <c:min val="0"/>
        </c:scaling>
        <c:delete val="1"/>
        <c:axPos val="b"/>
        <c:majorGridlines/>
        <c:numFmt formatCode="0.00" sourceLinked="1"/>
        <c:majorTickMark val="out"/>
        <c:minorTickMark val="none"/>
        <c:tickLblPos val="nextTo"/>
        <c:crossAx val="45768704"/>
        <c:crosses val="autoZero"/>
        <c:crossBetween val="between"/>
        <c:majorUnit val="1"/>
      </c:valAx>
      <c:spPr>
        <a:gradFill flip="none" rotWithShape="1">
          <a:gsLst>
            <a:gs pos="50000">
              <a:srgbClr val="FFC000"/>
            </a:gs>
            <a:gs pos="0">
              <a:srgbClr val="FF0000"/>
            </a:gs>
            <a:gs pos="100000">
              <a:srgbClr val="92D050"/>
            </a:gs>
          </a:gsLst>
          <a:lin ang="0" scaled="1"/>
          <a:tileRect/>
        </a:gra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'Questions (3)'!$B$20:$C$26</c:f>
              <c:multiLvlStrCache>
                <c:ptCount val="7"/>
                <c:lvl>
                  <c:pt idx="0">
                    <c:v>I am kept well informed about how my child is progressing.</c:v>
                  </c:pt>
                  <c:pt idx="1">
                    <c:v>I am kept well informed about what my child is learning at school. </c:v>
                  </c:pt>
                  <c:pt idx="2">
                    <c:v>Markeaton Primary School has high expectations for my child. </c:v>
                  </c:pt>
                  <c:pt idx="3">
                    <c:v>Markeaton Primary School ensures that my child reaches their full potential. </c:v>
                  </c:pt>
                  <c:pt idx="4">
                    <c:v>The school website provides me with clear information regarding what is happening in school but also about future events. </c:v>
                  </c:pt>
                  <c:pt idx="5">
                    <c:v>My child finds school meals enjoyable. </c:v>
                  </c:pt>
                  <c:pt idx="6">
                    <c:v>Parent/Carer consultation evenings provide me with the information I require about my child's progress and achievement. </c:v>
                  </c:pt>
                </c:lvl>
                <c:lvl>
                  <c:pt idx="0">
                    <c:v>Q8</c:v>
                  </c:pt>
                  <c:pt idx="1">
                    <c:v>Q7</c:v>
                  </c:pt>
                  <c:pt idx="2">
                    <c:v>Q11</c:v>
                  </c:pt>
                  <c:pt idx="3">
                    <c:v>Q12</c:v>
                  </c:pt>
                  <c:pt idx="4">
                    <c:v>Q24</c:v>
                  </c:pt>
                  <c:pt idx="5">
                    <c:v>Q21</c:v>
                  </c:pt>
                  <c:pt idx="6">
                    <c:v>Q23</c:v>
                  </c:pt>
                </c:lvl>
              </c:multiLvlStrCache>
            </c:multiLvlStrRef>
          </c:cat>
          <c:val>
            <c:numRef>
              <c:f>'Questions (3)'!$D$20:$D$26</c:f>
              <c:numCache>
                <c:formatCode>0.00</c:formatCode>
                <c:ptCount val="7"/>
                <c:pt idx="0">
                  <c:v>0.8571428571428571</c:v>
                </c:pt>
                <c:pt idx="1">
                  <c:v>0.89308176100628933</c:v>
                </c:pt>
                <c:pt idx="2">
                  <c:v>1.0142857142857142</c:v>
                </c:pt>
                <c:pt idx="3">
                  <c:v>1.0434782608695652</c:v>
                </c:pt>
                <c:pt idx="4">
                  <c:v>1.0454545454545454</c:v>
                </c:pt>
                <c:pt idx="5">
                  <c:v>1.0808823529411764</c:v>
                </c:pt>
                <c:pt idx="6">
                  <c:v>1.1217948717948718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848576"/>
        <c:axId val="46535040"/>
      </c:barChart>
      <c:catAx>
        <c:axId val="1038485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6535040"/>
        <c:crosses val="autoZero"/>
        <c:auto val="1"/>
        <c:lblAlgn val="ctr"/>
        <c:lblOffset val="100"/>
        <c:noMultiLvlLbl val="0"/>
      </c:catAx>
      <c:valAx>
        <c:axId val="46535040"/>
        <c:scaling>
          <c:orientation val="minMax"/>
          <c:max val="2"/>
          <c:min val="0"/>
        </c:scaling>
        <c:delete val="1"/>
        <c:axPos val="b"/>
        <c:majorGridlines/>
        <c:numFmt formatCode="0.00" sourceLinked="1"/>
        <c:majorTickMark val="out"/>
        <c:minorTickMark val="none"/>
        <c:tickLblPos val="nextTo"/>
        <c:crossAx val="103848576"/>
        <c:crosses val="autoZero"/>
        <c:crossBetween val="between"/>
        <c:majorUnit val="1"/>
      </c:valAx>
      <c:spPr>
        <a:gradFill flip="none" rotWithShape="1">
          <a:gsLst>
            <a:gs pos="50000">
              <a:srgbClr val="FFC000"/>
            </a:gs>
            <a:gs pos="0">
              <a:srgbClr val="FF0000"/>
            </a:gs>
            <a:gs pos="100000">
              <a:srgbClr val="92D050"/>
            </a:gs>
          </a:gsLst>
          <a:lin ang="0" scaled="1"/>
          <a:tileRect/>
        </a:gradFill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'Q6 Use of field'!$D$2:$D$5</c:f>
              <c:strCache>
                <c:ptCount val="4"/>
                <c:pt idx="0">
                  <c:v>Blank</c:v>
                </c:pt>
                <c:pt idx="1">
                  <c:v>Yes</c:v>
                </c:pt>
                <c:pt idx="2">
                  <c:v>Maybe / Not sure / Possibly</c:v>
                </c:pt>
                <c:pt idx="3">
                  <c:v>No</c:v>
                </c:pt>
              </c:strCache>
            </c:strRef>
          </c:cat>
          <c:val>
            <c:numRef>
              <c:f>'Q6 Use of field'!$E$2:$E$5</c:f>
              <c:numCache>
                <c:formatCode>General</c:formatCode>
                <c:ptCount val="4"/>
                <c:pt idx="0">
                  <c:v>2</c:v>
                </c:pt>
                <c:pt idx="1">
                  <c:v>22</c:v>
                </c:pt>
                <c:pt idx="2">
                  <c:v>3</c:v>
                </c:pt>
                <c:pt idx="3">
                  <c:v>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573440"/>
        <c:axId val="46571904"/>
      </c:barChart>
      <c:valAx>
        <c:axId val="46571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573440"/>
        <c:crosses val="autoZero"/>
        <c:crossBetween val="between"/>
      </c:valAx>
      <c:catAx>
        <c:axId val="46573440"/>
        <c:scaling>
          <c:orientation val="minMax"/>
        </c:scaling>
        <c:delete val="0"/>
        <c:axPos val="l"/>
        <c:majorTickMark val="out"/>
        <c:minorTickMark val="none"/>
        <c:tickLblPos val="nextTo"/>
        <c:crossAx val="465719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2000">
          <a:latin typeface="+mn-lt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'Q16 Wrap Around Care '!$D$2:$D$5</c:f>
              <c:strCache>
                <c:ptCount val="4"/>
                <c:pt idx="0">
                  <c:v>Blank</c:v>
                </c:pt>
                <c:pt idx="1">
                  <c:v>No</c:v>
                </c:pt>
                <c:pt idx="2">
                  <c:v>Maybe / Possibly</c:v>
                </c:pt>
                <c:pt idx="3">
                  <c:v>Yes</c:v>
                </c:pt>
              </c:strCache>
            </c:strRef>
          </c:cat>
          <c:val>
            <c:numRef>
              <c:f>'Q16 Wrap Around Care '!$E$2:$E$5</c:f>
              <c:numCache>
                <c:formatCode>General</c:formatCode>
                <c:ptCount val="4"/>
                <c:pt idx="0">
                  <c:v>5</c:v>
                </c:pt>
                <c:pt idx="1">
                  <c:v>44</c:v>
                </c:pt>
                <c:pt idx="2">
                  <c:v>5</c:v>
                </c:pt>
                <c:pt idx="3">
                  <c:v>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671168"/>
        <c:axId val="47669632"/>
      </c:barChart>
      <c:valAx>
        <c:axId val="47669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671168"/>
        <c:crosses val="autoZero"/>
        <c:crossBetween val="between"/>
      </c:valAx>
      <c:catAx>
        <c:axId val="476711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76696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'Q25 Communications'!$B$175:$B$178</c:f>
              <c:strCache>
                <c:ptCount val="4"/>
                <c:pt idx="0">
                  <c:v>Blank</c:v>
                </c:pt>
                <c:pt idx="1">
                  <c:v>Rarely</c:v>
                </c:pt>
                <c:pt idx="2">
                  <c:v>Sometimes</c:v>
                </c:pt>
                <c:pt idx="3">
                  <c:v>Regularly</c:v>
                </c:pt>
              </c:strCache>
            </c:strRef>
          </c:cat>
          <c:val>
            <c:numRef>
              <c:f>'Q25 Communications'!$D$175:$D$178</c:f>
              <c:numCache>
                <c:formatCode>0%</c:formatCode>
                <c:ptCount val="4"/>
                <c:pt idx="0">
                  <c:v>6.0606060606060606E-3</c:v>
                </c:pt>
                <c:pt idx="1">
                  <c:v>3.0303030303030304E-2</c:v>
                </c:pt>
                <c:pt idx="2">
                  <c:v>0.12121212121212122</c:v>
                </c:pt>
                <c:pt idx="3">
                  <c:v>0.84242424242424241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978752"/>
        <c:axId val="47977216"/>
      </c:barChart>
      <c:valAx>
        <c:axId val="479772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7978752"/>
        <c:crosses val="autoZero"/>
        <c:crossBetween val="between"/>
      </c:valAx>
      <c:catAx>
        <c:axId val="47978752"/>
        <c:scaling>
          <c:orientation val="minMax"/>
        </c:scaling>
        <c:delete val="0"/>
        <c:axPos val="l"/>
        <c:majorTickMark val="out"/>
        <c:minorTickMark val="none"/>
        <c:tickLblPos val="nextTo"/>
        <c:crossAx val="479772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2000">
          <a:latin typeface="+mn-lt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'Q25 Communications'!$B$185:$B$188</c:f>
              <c:strCache>
                <c:ptCount val="4"/>
                <c:pt idx="0">
                  <c:v>Blank</c:v>
                </c:pt>
                <c:pt idx="1">
                  <c:v>Other</c:v>
                </c:pt>
                <c:pt idx="2">
                  <c:v>No</c:v>
                </c:pt>
                <c:pt idx="3">
                  <c:v>Yes</c:v>
                </c:pt>
              </c:strCache>
            </c:strRef>
          </c:cat>
          <c:val>
            <c:numRef>
              <c:f>'Q25 Communications'!$D$185:$D$188</c:f>
              <c:numCache>
                <c:formatCode>0%</c:formatCode>
                <c:ptCount val="4"/>
                <c:pt idx="0">
                  <c:v>0.12121212121212122</c:v>
                </c:pt>
                <c:pt idx="1">
                  <c:v>3.6363636363636362E-2</c:v>
                </c:pt>
                <c:pt idx="2">
                  <c:v>0.33333333333333331</c:v>
                </c:pt>
                <c:pt idx="3">
                  <c:v>0.50909090909090904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023808"/>
        <c:axId val="48022272"/>
      </c:barChart>
      <c:valAx>
        <c:axId val="4802227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8023808"/>
        <c:crosses val="autoZero"/>
        <c:crossBetween val="between"/>
      </c:valAx>
      <c:catAx>
        <c:axId val="48023808"/>
        <c:scaling>
          <c:orientation val="minMax"/>
        </c:scaling>
        <c:delete val="0"/>
        <c:axPos val="l"/>
        <c:majorTickMark val="out"/>
        <c:minorTickMark val="none"/>
        <c:tickLblPos val="nextTo"/>
        <c:crossAx val="480222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2000">
          <a:latin typeface="+mn-lt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'Q25 Communications'!$B$194:$B$198</c:f>
              <c:strCache>
                <c:ptCount val="5"/>
                <c:pt idx="0">
                  <c:v>Parentmail (text message)</c:v>
                </c:pt>
                <c:pt idx="1">
                  <c:v>Parentmail (e-mail)</c:v>
                </c:pt>
                <c:pt idx="2">
                  <c:v>Letters put in school bags</c:v>
                </c:pt>
                <c:pt idx="3">
                  <c:v>Website</c:v>
                </c:pt>
                <c:pt idx="4">
                  <c:v>Newsletter</c:v>
                </c:pt>
              </c:strCache>
            </c:strRef>
          </c:cat>
          <c:val>
            <c:numRef>
              <c:f>'Q25 Communications'!$C$194:$C$198</c:f>
              <c:numCache>
                <c:formatCode>General</c:formatCode>
                <c:ptCount val="5"/>
                <c:pt idx="0">
                  <c:v>118</c:v>
                </c:pt>
                <c:pt idx="1">
                  <c:v>62</c:v>
                </c:pt>
                <c:pt idx="2">
                  <c:v>68</c:v>
                </c:pt>
                <c:pt idx="3">
                  <c:v>27</c:v>
                </c:pt>
                <c:pt idx="4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728896"/>
        <c:axId val="47727360"/>
      </c:barChart>
      <c:valAx>
        <c:axId val="47727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28896"/>
        <c:crosses val="autoZero"/>
        <c:crossBetween val="between"/>
      </c:valAx>
      <c:catAx>
        <c:axId val="47728896"/>
        <c:scaling>
          <c:orientation val="minMax"/>
        </c:scaling>
        <c:delete val="0"/>
        <c:axPos val="l"/>
        <c:majorTickMark val="out"/>
        <c:minorTickMark val="none"/>
        <c:tickLblPos val="nextTo"/>
        <c:crossAx val="477273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2000">
          <a:latin typeface="+mn-lt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7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66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83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07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5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92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1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9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80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6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05C288-3DD2-404E-B872-73710FD3A6F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81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bg1"/>
            </a:gs>
            <a:gs pos="100000">
              <a:schemeClr val="accent3">
                <a:lumMod val="77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878" y="116632"/>
            <a:ext cx="768960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8640960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356350"/>
            <a:ext cx="5768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Parent / Carer Questionnaire Results –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5F643-68F4-4CDA-B53D-EC0C3FD7181B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 descr="C:\Users\Phil\Documents\Phil - Business\IJ Parent Questionnaires 2015\blog-img-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9537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85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568952" cy="63367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Parent / Carer Questionnaire </a:t>
            </a:r>
            <a:r>
              <a:rPr lang="en-GB" dirty="0" smtClean="0"/>
              <a:t>Results</a:t>
            </a:r>
            <a:br>
              <a:rPr lang="en-GB" dirty="0" smtClean="0"/>
            </a:br>
            <a:r>
              <a:rPr lang="en-GB" dirty="0" smtClean="0"/>
              <a:t>Markeaton Primary School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b="0" dirty="0" smtClean="0"/>
              <a:t>Spring </a:t>
            </a:r>
            <a:r>
              <a:rPr lang="en-GB" sz="2400" b="0" dirty="0" smtClean="0"/>
              <a:t>2016</a:t>
            </a:r>
            <a:endParaRPr lang="en-GB" sz="2400" b="0" dirty="0"/>
          </a:p>
        </p:txBody>
      </p:sp>
      <p:pic>
        <p:nvPicPr>
          <p:cNvPr id="1026" name="Picture 2" descr="https://upload.wikimedia.org/wikipedia/commons/3/33/Markeaton_Primary_School_-_geograph.org.uk_-_1418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08"/>
          <a:stretch/>
        </p:blipFill>
        <p:spPr bwMode="auto">
          <a:xfrm>
            <a:off x="1115616" y="1844824"/>
            <a:ext cx="6840760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2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‘Wrap-around’ Care</a:t>
            </a:r>
            <a:endParaRPr lang="en-GB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440542"/>
              </p:ext>
            </p:extLst>
          </p:nvPr>
        </p:nvGraphicFramePr>
        <p:xfrm>
          <a:off x="179388" y="2205038"/>
          <a:ext cx="882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84576"/>
          </a:xfrm>
        </p:spPr>
        <p:txBody>
          <a:bodyPr>
            <a:normAutofit/>
          </a:bodyPr>
          <a:lstStyle/>
          <a:p>
            <a:pPr algn="just"/>
            <a:r>
              <a:rPr lang="en-GB" sz="2000" dirty="0" smtClean="0"/>
              <a:t>There was a very positive response to the idea of a  ‘</a:t>
            </a:r>
            <a:r>
              <a:rPr lang="en-GB" sz="2000" dirty="0"/>
              <a:t>wrap-around’ care </a:t>
            </a:r>
            <a:r>
              <a:rPr lang="en-GB" sz="2000" dirty="0" smtClean="0"/>
              <a:t>i.e. a club / group / service </a:t>
            </a:r>
            <a:r>
              <a:rPr lang="en-GB" sz="2000" dirty="0"/>
              <a:t>which </a:t>
            </a:r>
            <a:r>
              <a:rPr lang="en-GB" sz="2000" dirty="0" smtClean="0"/>
              <a:t>would run </a:t>
            </a:r>
            <a:r>
              <a:rPr lang="en-GB" sz="2000" dirty="0"/>
              <a:t>before </a:t>
            </a:r>
            <a:r>
              <a:rPr lang="en-GB" sz="2000" dirty="0" smtClean="0"/>
              <a:t>and </a:t>
            </a:r>
            <a:r>
              <a:rPr lang="en-GB" sz="2000" dirty="0"/>
              <a:t>after </a:t>
            </a:r>
            <a:r>
              <a:rPr lang="en-GB" sz="2000" dirty="0" smtClean="0"/>
              <a:t>school - for </a:t>
            </a:r>
            <a:r>
              <a:rPr lang="en-GB" sz="2000" dirty="0"/>
              <a:t>a nominal </a:t>
            </a:r>
            <a:r>
              <a:rPr lang="en-GB" sz="2000" dirty="0" smtClean="0"/>
              <a:t>fee.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501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Q25a : Do you read the weekly newsletter?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956891"/>
              </p:ext>
            </p:extLst>
          </p:nvPr>
        </p:nvGraphicFramePr>
        <p:xfrm>
          <a:off x="179388" y="2228911"/>
          <a:ext cx="882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84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000" dirty="0"/>
              <a:t>Q25b : Would you prefer to have a more current and immediate way to access school dates and events happening in school?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744184"/>
              </p:ext>
            </p:extLst>
          </p:nvPr>
        </p:nvGraphicFramePr>
        <p:xfrm>
          <a:off x="171539" y="2205038"/>
          <a:ext cx="882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766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000" dirty="0"/>
              <a:t>Q25c : Which method of communication do you currently find most effective?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1881397"/>
              </p:ext>
            </p:extLst>
          </p:nvPr>
        </p:nvGraphicFramePr>
        <p:xfrm>
          <a:off x="179388" y="2205038"/>
          <a:ext cx="882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766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PTFA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000" dirty="0" smtClean="0"/>
              <a:t>Thank you to all the parents / carers who expressed an interested in helping the PTFA, providing </a:t>
            </a:r>
            <a:r>
              <a:rPr lang="en-GB" sz="2000" dirty="0"/>
              <a:t>extra support and ideas </a:t>
            </a:r>
            <a:r>
              <a:rPr lang="en-GB" sz="2000" dirty="0" smtClean="0"/>
              <a:t>for </a:t>
            </a:r>
            <a:r>
              <a:rPr lang="en-GB" sz="2000" dirty="0"/>
              <a:t>the future.  </a:t>
            </a:r>
            <a:endParaRPr lang="en-GB" sz="2000" dirty="0" smtClean="0"/>
          </a:p>
          <a:p>
            <a:pPr algn="just"/>
            <a:r>
              <a:rPr lang="en-GB" sz="2000" dirty="0" smtClean="0"/>
              <a:t>Over a third of respondents said they were interested.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493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1008112"/>
          </a:xfrm>
        </p:spPr>
        <p:txBody>
          <a:bodyPr/>
          <a:lstStyle/>
          <a:p>
            <a:pPr algn="ctr"/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000" dirty="0" smtClean="0"/>
          </a:p>
          <a:p>
            <a:pPr algn="just"/>
            <a:r>
              <a:rPr lang="en-GB" sz="2000" dirty="0" smtClean="0"/>
              <a:t>Thank </a:t>
            </a:r>
            <a:r>
              <a:rPr lang="en-GB" sz="2000" dirty="0" smtClean="0"/>
              <a:t>you to everyone who completed the Parent / Carer Questionnaire.</a:t>
            </a:r>
          </a:p>
          <a:p>
            <a:pPr algn="just"/>
            <a:r>
              <a:rPr lang="en-GB" sz="2000" dirty="0" smtClean="0"/>
              <a:t>Your feedback and comments </a:t>
            </a:r>
            <a:r>
              <a:rPr lang="en-GB" sz="2000" dirty="0" smtClean="0"/>
              <a:t>are</a:t>
            </a:r>
            <a:r>
              <a:rPr lang="en-GB" sz="2000" dirty="0" smtClean="0"/>
              <a:t> </a:t>
            </a:r>
            <a:r>
              <a:rPr lang="en-GB" sz="2000" dirty="0" smtClean="0"/>
              <a:t>very much appreciated and will be factored into the </a:t>
            </a:r>
            <a:r>
              <a:rPr lang="en-GB" sz="2000" dirty="0" smtClean="0"/>
              <a:t>school’s vision for the future.</a:t>
            </a:r>
          </a:p>
          <a:p>
            <a:endParaRPr lang="en-GB" sz="2000" dirty="0"/>
          </a:p>
          <a:p>
            <a:pPr marL="0" indent="0" algn="ctr">
              <a:buNone/>
            </a:pPr>
            <a:r>
              <a:rPr lang="en-GB" sz="2000" i="1" dirty="0" smtClean="0"/>
              <a:t>Mr </a:t>
            </a:r>
            <a:r>
              <a:rPr lang="en-GB" sz="2000" i="1" dirty="0" err="1" smtClean="0"/>
              <a:t>I.Johnson</a:t>
            </a:r>
            <a:endParaRPr lang="en-GB" sz="2000" i="1" dirty="0" smtClean="0"/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smtClean="0"/>
              <a:t>Headteacher</a:t>
            </a:r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4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08112"/>
          </a:xfrm>
        </p:spPr>
        <p:txBody>
          <a:bodyPr/>
          <a:lstStyle/>
          <a:p>
            <a:pPr algn="ctr"/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In Spring 2016 Questionnaires were given to every pupil for completion by their Parents / Carers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The Questionnaires comprised 27 questions covering the following areas: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Well Being &amp; Outdoor Environment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Curriculum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Enrichment &amp; Extra-curricular Activities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Behaviour, Pastoral Care &amp; School Meals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Communication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There was also provision for additional comments to be made where appropriate.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165 completed questionnaires were received back.  The responses have been collated, analysed and are summarised in this </a:t>
            </a:r>
            <a:r>
              <a:rPr lang="en-GB" sz="2000" dirty="0" err="1" smtClean="0"/>
              <a:t>powerpoint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342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22 of the questions requested Parents / Carers to select the appropriate </a:t>
            </a:r>
            <a:r>
              <a:rPr lang="en-GB" sz="2000" dirty="0" smtClean="0"/>
              <a:t>option: </a:t>
            </a:r>
            <a:r>
              <a:rPr lang="en-GB" sz="2000" dirty="0" smtClean="0"/>
              <a:t>Strongly Agree / Disagree / Agree / Strongly Agree.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For these questions a score was allocated to each answer: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 Strongly Agree	+2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 Agree		+1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 Disagree		-1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 Strongly Disagree	-2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Where an answer indicated ‘Not applicable’, ‘Don’t know’, ‘Neither agree or disagree’, or no answer was given, a value of zero was allocated.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The total score for each question was divided by the number of scoring answers to give an average / factor score.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The average / factor score has then been ranked into order.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GB" sz="2000" dirty="0"/>
          </a:p>
          <a:p>
            <a:pPr algn="just"/>
            <a:endParaRPr lang="en-GB" sz="2000" dirty="0" smtClean="0"/>
          </a:p>
          <a:p>
            <a:pPr algn="just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466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Additional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There were 5 additional questions where Parents / Carers were asked for their views / opinions on the following matters: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Playing on the school field at </a:t>
            </a:r>
            <a:r>
              <a:rPr lang="en-GB" sz="2000" dirty="0" err="1" smtClean="0"/>
              <a:t>breaktimes</a:t>
            </a:r>
            <a:r>
              <a:rPr lang="en-GB" sz="2000" dirty="0" smtClean="0"/>
              <a:t> and lunchtimes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Homework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Possible provision of ‘wrap-around’ care facility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Communications  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Parents Teachers &amp; Friends Association </a:t>
            </a:r>
          </a:p>
          <a:p>
            <a:pPr algn="just"/>
            <a:endParaRPr lang="en-GB" sz="2000" dirty="0"/>
          </a:p>
          <a:p>
            <a:pPr algn="just"/>
            <a:endParaRPr lang="en-GB" sz="2000" dirty="0" smtClean="0"/>
          </a:p>
          <a:p>
            <a:pPr algn="just"/>
            <a:endParaRPr lang="en-GB" sz="2000" dirty="0"/>
          </a:p>
          <a:p>
            <a:pPr algn="just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9250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1008112"/>
          </a:xfrm>
        </p:spPr>
        <p:txBody>
          <a:bodyPr/>
          <a:lstStyle/>
          <a:p>
            <a:pPr algn="ctr"/>
            <a:r>
              <a:rPr lang="en-GB" dirty="0" smtClean="0"/>
              <a:t>Rankings 1 - 7</a:t>
            </a:r>
            <a:endParaRPr lang="en-GB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096744"/>
              </p:ext>
            </p:extLst>
          </p:nvPr>
        </p:nvGraphicFramePr>
        <p:xfrm>
          <a:off x="164146" y="1268412"/>
          <a:ext cx="8729030" cy="511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44208" y="1028055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Agree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889556"/>
            <a:ext cx="8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Strongly</a:t>
            </a:r>
          </a:p>
          <a:p>
            <a:pPr algn="ctr"/>
            <a:r>
              <a:rPr lang="en-GB" sz="1400" dirty="0" smtClean="0"/>
              <a:t>Agree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498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Rankings 8 - 14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472862"/>
              </p:ext>
            </p:extLst>
          </p:nvPr>
        </p:nvGraphicFramePr>
        <p:xfrm>
          <a:off x="179389" y="1268413"/>
          <a:ext cx="8713092" cy="51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1028055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Agree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889556"/>
            <a:ext cx="8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Strongly</a:t>
            </a:r>
          </a:p>
          <a:p>
            <a:pPr algn="ctr"/>
            <a:r>
              <a:rPr lang="en-GB" sz="1400" dirty="0" smtClean="0"/>
              <a:t>Agree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9095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Rankings 15 - 21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304614"/>
              </p:ext>
            </p:extLst>
          </p:nvPr>
        </p:nvGraphicFramePr>
        <p:xfrm>
          <a:off x="179388" y="1289439"/>
          <a:ext cx="8713787" cy="511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1028055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Agree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889556"/>
            <a:ext cx="8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Strongly</a:t>
            </a:r>
          </a:p>
          <a:p>
            <a:pPr algn="ctr"/>
            <a:r>
              <a:rPr lang="en-GB" sz="1400" dirty="0" smtClean="0"/>
              <a:t>Agree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4610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Ranking 22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There was one question where there was an overall negative average / factor score of -0.41: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 smtClean="0"/>
              <a:t>Q9 : “I think my child gets too much homework”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This can be viewed as a ‘double negative’ – with the consensus being there is not too much homework.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By reversing the scores for this question to compensate for the ‘double negative’ effect, the revised average / factor score would be +0.41.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/>
              <a:t>However, this would still give this question the lowest ranking of the 22 questions assessed in this manner.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7168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08112"/>
          </a:xfrm>
        </p:spPr>
        <p:txBody>
          <a:bodyPr/>
          <a:lstStyle/>
          <a:p>
            <a:pPr algn="ctr"/>
            <a:r>
              <a:rPr lang="en-GB" dirty="0" smtClean="0"/>
              <a:t>Using field at </a:t>
            </a:r>
            <a:r>
              <a:rPr lang="en-GB" dirty="0" err="1" smtClean="0"/>
              <a:t>breaktimes</a:t>
            </a:r>
            <a:r>
              <a:rPr lang="en-GB" dirty="0" smtClean="0"/>
              <a:t> / lunchtimes 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226906"/>
              </p:ext>
            </p:extLst>
          </p:nvPr>
        </p:nvGraphicFramePr>
        <p:xfrm>
          <a:off x="165890" y="2228911"/>
          <a:ext cx="882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84576"/>
          </a:xfrm>
        </p:spPr>
        <p:txBody>
          <a:bodyPr>
            <a:normAutofit/>
          </a:bodyPr>
          <a:lstStyle/>
          <a:p>
            <a:pPr algn="just"/>
            <a:r>
              <a:rPr lang="en-GB" sz="2000" dirty="0" smtClean="0"/>
              <a:t>84% of respondents said they had no objection to their child playing on the </a:t>
            </a:r>
            <a:r>
              <a:rPr lang="en-GB" sz="2000" dirty="0"/>
              <a:t>field at </a:t>
            </a:r>
            <a:r>
              <a:rPr lang="en-GB" sz="2000" dirty="0" err="1"/>
              <a:t>breaktimes</a:t>
            </a:r>
            <a:r>
              <a:rPr lang="en-GB" sz="2000" dirty="0"/>
              <a:t> and </a:t>
            </a:r>
            <a:r>
              <a:rPr lang="en-GB" sz="2000" dirty="0" smtClean="0"/>
              <a:t>lunchtimes - subject to wearing appropriate footwear.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8436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306</TotalTime>
  <Words>488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Parent / Carer Questionnaire Results Markeaton Primary School        Spring 2016</vt:lpstr>
      <vt:lpstr>Introduction</vt:lpstr>
      <vt:lpstr>Analysis</vt:lpstr>
      <vt:lpstr>Additional Questions</vt:lpstr>
      <vt:lpstr>Rankings 1 - 7</vt:lpstr>
      <vt:lpstr>Rankings 8 - 14</vt:lpstr>
      <vt:lpstr>Rankings 15 - 21</vt:lpstr>
      <vt:lpstr>Ranking 22</vt:lpstr>
      <vt:lpstr>Using field at breaktimes / lunchtimes </vt:lpstr>
      <vt:lpstr>‘Wrap-around’ Care</vt:lpstr>
      <vt:lpstr>Communications</vt:lpstr>
      <vt:lpstr>Communications</vt:lpstr>
      <vt:lpstr>Communications</vt:lpstr>
      <vt:lpstr>PTFA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/ Carer Questionnaire Results  Spring 2016</dc:title>
  <dc:creator>Phil</dc:creator>
  <cp:lastModifiedBy>head</cp:lastModifiedBy>
  <cp:revision>32</cp:revision>
  <dcterms:created xsi:type="dcterms:W3CDTF">2016-02-12T15:31:55Z</dcterms:created>
  <dcterms:modified xsi:type="dcterms:W3CDTF">2016-02-22T13:45:46Z</dcterms:modified>
</cp:coreProperties>
</file>