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9" r:id="rId4"/>
    <p:sldId id="258"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6/5/2018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6/5/2018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6/5/2018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6/5/2018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6/5/2018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6/5/2018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6/5/2018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6/5/2018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6/5/2018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6/5/2018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6/5/2018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0Q6a_rD85X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Growth </a:t>
            </a:r>
            <a:r>
              <a:rPr lang="en-GB" dirty="0" err="1" smtClean="0"/>
              <a:t>mindset</a:t>
            </a:r>
            <a:endParaRPr lang="en-GB" dirty="0"/>
          </a:p>
        </p:txBody>
      </p:sp>
      <p:sp>
        <p:nvSpPr>
          <p:cNvPr id="3" name="Subtitle 2"/>
          <p:cNvSpPr>
            <a:spLocks noGrp="1"/>
          </p:cNvSpPr>
          <p:nvPr>
            <p:ph type="subTitle" idx="1"/>
          </p:nvPr>
        </p:nvSpPr>
        <p:spPr/>
        <p:txBody>
          <a:bodyPr>
            <a:normAutofit/>
          </a:bodyPr>
          <a:lstStyle/>
          <a:p>
            <a:r>
              <a:rPr lang="en-GB" sz="2000" b="1" dirty="0" smtClean="0"/>
              <a:t>How can we help each other?</a:t>
            </a:r>
            <a:endParaRPr lang="en-GB" sz="2000" b="1" dirty="0"/>
          </a:p>
        </p:txBody>
      </p:sp>
    </p:spTree>
    <p:extLst>
      <p:ext uri="{BB962C8B-B14F-4D97-AF65-F5344CB8AC3E}">
        <p14:creationId xmlns:p14="http://schemas.microsoft.com/office/powerpoint/2010/main" val="240996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So, what do we know?  Here are a few numbers to help you make sense of Growth </a:t>
            </a:r>
            <a:r>
              <a:rPr lang="en-GB" sz="3200" dirty="0" err="1" smtClean="0"/>
              <a:t>Mindset</a:t>
            </a:r>
            <a:r>
              <a:rPr lang="en-GB" sz="3200" dirty="0" smtClean="0"/>
              <a:t>…</a:t>
            </a:r>
            <a:endParaRPr lang="en-GB" sz="3200" dirty="0"/>
          </a:p>
        </p:txBody>
      </p:sp>
      <p:sp>
        <p:nvSpPr>
          <p:cNvPr id="3" name="Content Placeholder 2"/>
          <p:cNvSpPr>
            <a:spLocks noGrp="1"/>
          </p:cNvSpPr>
          <p:nvPr>
            <p:ph idx="1"/>
          </p:nvPr>
        </p:nvSpPr>
        <p:spPr/>
        <p:txBody>
          <a:bodyPr>
            <a:normAutofit fontScale="77500" lnSpcReduction="20000"/>
          </a:bodyPr>
          <a:lstStyle/>
          <a:p>
            <a:r>
              <a:rPr lang="en-GB" dirty="0"/>
              <a:t>Children who were praised for their intelligence were more likely to choose future tasks that they thought would make them look smart. Children who had been praised for their effort tended to choose tasks that would help them learn new things</a:t>
            </a:r>
            <a:r>
              <a:rPr lang="en-GB" dirty="0" smtClean="0"/>
              <a:t>.  </a:t>
            </a:r>
            <a:r>
              <a:rPr lang="en-GB" b="1" dirty="0" smtClean="0"/>
              <a:t>What does this mean?</a:t>
            </a:r>
            <a:r>
              <a:rPr lang="en-GB" dirty="0"/>
              <a:t/>
            </a:r>
            <a:br>
              <a:rPr lang="en-GB" dirty="0"/>
            </a:br>
            <a:endParaRPr lang="en-GB" dirty="0"/>
          </a:p>
          <a:p>
            <a:r>
              <a:rPr lang="en-GB" dirty="0"/>
              <a:t>Children praised for their intelligence said they enjoyed the task less when compared to the children who had been praised for their effort</a:t>
            </a:r>
            <a:r>
              <a:rPr lang="en-GB" dirty="0" smtClean="0"/>
              <a:t>. </a:t>
            </a:r>
            <a:r>
              <a:rPr lang="en-GB" b="1" dirty="0"/>
              <a:t>What does this mean?</a:t>
            </a:r>
            <a:r>
              <a:rPr lang="en-GB" dirty="0"/>
              <a:t/>
            </a:r>
            <a:br>
              <a:rPr lang="en-GB" dirty="0"/>
            </a:br>
            <a:endParaRPr lang="en-GB" dirty="0"/>
          </a:p>
          <a:p>
            <a:r>
              <a:rPr lang="en-GB" dirty="0"/>
              <a:t>Children praised for their intelligence were less likely to persist on tasks than the children who had been praised for their effort</a:t>
            </a:r>
            <a:r>
              <a:rPr lang="en-GB" dirty="0" smtClean="0"/>
              <a:t>. </a:t>
            </a:r>
            <a:r>
              <a:rPr lang="en-GB" b="1" dirty="0"/>
              <a:t>What does this mean?</a:t>
            </a:r>
            <a:r>
              <a:rPr lang="en-GB" dirty="0"/>
              <a:t/>
            </a:r>
            <a:br>
              <a:rPr lang="en-GB" dirty="0"/>
            </a:br>
            <a:endParaRPr lang="en-GB" dirty="0"/>
          </a:p>
          <a:p>
            <a:r>
              <a:rPr lang="en-GB" dirty="0"/>
              <a:t>Children who had been praised for their intelligence performed worse in future tasks. The children who had been praised for their effort performed better in future tasks</a:t>
            </a:r>
            <a:r>
              <a:rPr lang="en-GB" dirty="0" smtClean="0"/>
              <a:t>. </a:t>
            </a:r>
            <a:r>
              <a:rPr lang="en-GB" b="1" dirty="0"/>
              <a:t>What does this mean?</a:t>
            </a:r>
            <a:r>
              <a:rPr lang="en-GB" dirty="0"/>
              <a:t/>
            </a:r>
            <a:br>
              <a:rPr lang="en-GB" dirty="0"/>
            </a:br>
            <a:endParaRPr lang="en-GB" dirty="0"/>
          </a:p>
          <a:p>
            <a:r>
              <a:rPr lang="en-GB" dirty="0"/>
              <a:t>The majority (86%) of children praised for their intelligence asked for information about how their peers did on the same task. Only 23% of children who had been praised for effort asked for this type of feedback – most of them asked for feedback about how they could do better</a:t>
            </a:r>
            <a:r>
              <a:rPr lang="en-GB" dirty="0" smtClean="0"/>
              <a:t>. </a:t>
            </a:r>
            <a:r>
              <a:rPr lang="en-GB" b="1" dirty="0"/>
              <a:t>What does this mean?</a:t>
            </a:r>
            <a:r>
              <a:rPr lang="en-GB" dirty="0"/>
              <a:t/>
            </a:r>
            <a:br>
              <a:rPr lang="en-GB" dirty="0"/>
            </a:br>
            <a:endParaRPr lang="en-GB" dirty="0"/>
          </a:p>
          <a:p>
            <a:r>
              <a:rPr lang="en-GB" dirty="0"/>
              <a:t>A significant proportion (38%) of children praised for their ability lied about the number of problems they solved in the task. Only 13% of the children praised for effort did the same</a:t>
            </a:r>
            <a:r>
              <a:rPr lang="en-GB" dirty="0" smtClean="0"/>
              <a:t>. </a:t>
            </a:r>
            <a:r>
              <a:rPr lang="en-GB" b="1" dirty="0"/>
              <a:t>What does this mean?</a:t>
            </a:r>
            <a:endParaRPr lang="en-GB" dirty="0"/>
          </a:p>
          <a:p>
            <a:endParaRPr lang="en-GB" dirty="0"/>
          </a:p>
        </p:txBody>
      </p:sp>
    </p:spTree>
    <p:extLst>
      <p:ext uri="{BB962C8B-B14F-4D97-AF65-F5344CB8AC3E}">
        <p14:creationId xmlns:p14="http://schemas.microsoft.com/office/powerpoint/2010/main" val="90063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And here is how you might be more ‘Growth </a:t>
            </a:r>
            <a:r>
              <a:rPr lang="en-GB" dirty="0" err="1" smtClean="0"/>
              <a:t>Mindset</a:t>
            </a:r>
            <a:r>
              <a:rPr lang="en-GB" dirty="0" smtClean="0"/>
              <a:t>’</a:t>
            </a:r>
            <a:endParaRPr lang="en-GB" dirty="0"/>
          </a:p>
        </p:txBody>
      </p:sp>
      <p:sp>
        <p:nvSpPr>
          <p:cNvPr id="3" name="Content Placeholder 2"/>
          <p:cNvSpPr>
            <a:spLocks noGrp="1"/>
          </p:cNvSpPr>
          <p:nvPr>
            <p:ph idx="1"/>
          </p:nvPr>
        </p:nvSpPr>
        <p:spPr/>
        <p:txBody>
          <a:bodyPr/>
          <a:lstStyle/>
          <a:p>
            <a:r>
              <a:rPr lang="en-GB" dirty="0"/>
              <a:t>ask the teacher to demonstrate a new way to </a:t>
            </a:r>
            <a:r>
              <a:rPr lang="en-GB" dirty="0" smtClean="0"/>
              <a:t>answer a question (or maybe even try a new way yourself)</a:t>
            </a:r>
            <a:endParaRPr lang="en-GB" dirty="0"/>
          </a:p>
          <a:p>
            <a:r>
              <a:rPr lang="en-GB" dirty="0"/>
              <a:t>volunteer answers in class even when unsure</a:t>
            </a:r>
          </a:p>
          <a:p>
            <a:r>
              <a:rPr lang="en-GB" dirty="0"/>
              <a:t>ask a question even if might seem basic</a:t>
            </a:r>
          </a:p>
          <a:p>
            <a:r>
              <a:rPr lang="en-GB" dirty="0"/>
              <a:t>seek out problems that will push </a:t>
            </a:r>
            <a:r>
              <a:rPr lang="en-GB" dirty="0" smtClean="0"/>
              <a:t>you, </a:t>
            </a:r>
            <a:r>
              <a:rPr lang="en-GB" dirty="0"/>
              <a:t>rather than problems that stay safely within </a:t>
            </a:r>
            <a:r>
              <a:rPr lang="en-GB" dirty="0" smtClean="0"/>
              <a:t>your </a:t>
            </a:r>
            <a:r>
              <a:rPr lang="en-GB" dirty="0"/>
              <a:t>comfort </a:t>
            </a:r>
            <a:r>
              <a:rPr lang="en-GB" dirty="0" smtClean="0"/>
              <a:t>zone – </a:t>
            </a:r>
            <a:r>
              <a:rPr lang="en-GB" b="1" dirty="0" smtClean="0"/>
              <a:t>what is a comfort zone?</a:t>
            </a:r>
            <a:endParaRPr lang="en-GB" b="1" dirty="0"/>
          </a:p>
          <a:p>
            <a:endParaRPr lang="en-GB" dirty="0"/>
          </a:p>
        </p:txBody>
      </p:sp>
    </p:spTree>
    <p:extLst>
      <p:ext uri="{BB962C8B-B14F-4D97-AF65-F5344CB8AC3E}">
        <p14:creationId xmlns:p14="http://schemas.microsoft.com/office/powerpoint/2010/main" val="3612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But, how else can we help ourselves and each other?</a:t>
            </a:r>
            <a:endParaRPr lang="en-GB" dirty="0"/>
          </a:p>
        </p:txBody>
      </p:sp>
      <p:sp>
        <p:nvSpPr>
          <p:cNvPr id="3" name="Content Placeholder 2"/>
          <p:cNvSpPr>
            <a:spLocks noGrp="1"/>
          </p:cNvSpPr>
          <p:nvPr>
            <p:ph idx="1"/>
          </p:nvPr>
        </p:nvSpPr>
        <p:spPr/>
        <p:txBody>
          <a:bodyPr>
            <a:normAutofit/>
          </a:bodyPr>
          <a:lstStyle/>
          <a:p>
            <a:r>
              <a:rPr lang="en-GB" b="1" dirty="0"/>
              <a:t>Types of Praise</a:t>
            </a:r>
            <a:r>
              <a:rPr lang="en-GB" dirty="0"/>
              <a:t> – </a:t>
            </a:r>
            <a:r>
              <a:rPr lang="en-GB" dirty="0" smtClean="0"/>
              <a:t>praise somebody else’s effort </a:t>
            </a:r>
            <a:r>
              <a:rPr lang="en-GB" dirty="0"/>
              <a:t>and individual development over </a:t>
            </a:r>
            <a:r>
              <a:rPr lang="en-GB" dirty="0" smtClean="0"/>
              <a:t>the end </a:t>
            </a:r>
            <a:r>
              <a:rPr lang="en-GB" dirty="0"/>
              <a:t>result, e</a:t>
            </a:r>
            <a:r>
              <a:rPr lang="en-GB" dirty="0" smtClean="0"/>
              <a:t>ncourage each other to </a:t>
            </a:r>
            <a:r>
              <a:rPr lang="en-GB" dirty="0"/>
              <a:t>ask for and act on </a:t>
            </a:r>
            <a:r>
              <a:rPr lang="en-GB" dirty="0" smtClean="0"/>
              <a:t>feedback from a teacher, encourage </a:t>
            </a:r>
            <a:r>
              <a:rPr lang="en-GB" dirty="0"/>
              <a:t>a sense of curiosity</a:t>
            </a:r>
          </a:p>
          <a:p>
            <a:r>
              <a:rPr lang="en-GB" b="1" dirty="0" smtClean="0"/>
              <a:t>Level </a:t>
            </a:r>
            <a:r>
              <a:rPr lang="en-GB" b="1" dirty="0"/>
              <a:t>of Expectation</a:t>
            </a:r>
            <a:r>
              <a:rPr lang="en-GB" dirty="0"/>
              <a:t> – </a:t>
            </a:r>
            <a:r>
              <a:rPr lang="en-GB" dirty="0" smtClean="0"/>
              <a:t>have </a:t>
            </a:r>
            <a:r>
              <a:rPr lang="en-GB" dirty="0"/>
              <a:t>high, challenging but realistic expectations of </a:t>
            </a:r>
            <a:r>
              <a:rPr lang="en-GB" dirty="0" smtClean="0"/>
              <a:t>your own performance.  ‘</a:t>
            </a:r>
            <a:r>
              <a:rPr lang="en-GB" b="1" i="1" dirty="0" smtClean="0"/>
              <a:t>Rome wasn’t built in a day!’</a:t>
            </a:r>
          </a:p>
          <a:p>
            <a:r>
              <a:rPr lang="en-GB" b="1" dirty="0" smtClean="0"/>
              <a:t>Positive </a:t>
            </a:r>
            <a:r>
              <a:rPr lang="en-GB" b="1" dirty="0"/>
              <a:t>Group Norms </a:t>
            </a:r>
            <a:r>
              <a:rPr lang="en-GB" dirty="0"/>
              <a:t>– </a:t>
            </a:r>
            <a:r>
              <a:rPr lang="en-GB" dirty="0" smtClean="0"/>
              <a:t>create </a:t>
            </a:r>
            <a:r>
              <a:rPr lang="en-GB" dirty="0"/>
              <a:t>a growth </a:t>
            </a:r>
            <a:r>
              <a:rPr lang="en-GB" dirty="0" smtClean="0"/>
              <a:t>culture amongst your friends </a:t>
            </a:r>
            <a:r>
              <a:rPr lang="en-GB" dirty="0"/>
              <a:t>that values learning, education and </a:t>
            </a:r>
            <a:r>
              <a:rPr lang="en-GB" dirty="0" smtClean="0"/>
              <a:t>development.  </a:t>
            </a:r>
            <a:r>
              <a:rPr lang="en-GB" b="1" i="1" dirty="0" smtClean="0"/>
              <a:t>Saying things like ‘I am so much more clever than you’ doesn’t help you or the other person!</a:t>
            </a:r>
            <a:endParaRPr lang="en-GB" b="1" i="1" dirty="0"/>
          </a:p>
          <a:p>
            <a:r>
              <a:rPr lang="en-GB" b="1" dirty="0" smtClean="0"/>
              <a:t>Helpful Self-Talk - </a:t>
            </a:r>
            <a:r>
              <a:rPr lang="en-GB" dirty="0" smtClean="0"/>
              <a:t>talk </a:t>
            </a:r>
            <a:r>
              <a:rPr lang="en-GB" dirty="0"/>
              <a:t>to </a:t>
            </a:r>
            <a:r>
              <a:rPr lang="en-GB" dirty="0" smtClean="0"/>
              <a:t>yourself </a:t>
            </a:r>
            <a:r>
              <a:rPr lang="en-GB" dirty="0"/>
              <a:t>and to do so in </a:t>
            </a:r>
            <a:r>
              <a:rPr lang="en-GB" dirty="0" smtClean="0"/>
              <a:t>a positive, helpful and energised way.  Try to force any negativity out of your head, especially that fear of failure and thoughts like </a:t>
            </a:r>
            <a:r>
              <a:rPr lang="en-GB" b="1" i="1" dirty="0" smtClean="0"/>
              <a:t>‘what will happen if I get it wrong?’ </a:t>
            </a:r>
            <a:endParaRPr lang="en-GB" b="1" i="1" dirty="0"/>
          </a:p>
          <a:p>
            <a:endParaRPr lang="en-GB" dirty="0"/>
          </a:p>
        </p:txBody>
      </p:sp>
    </p:spTree>
    <p:extLst>
      <p:ext uri="{BB962C8B-B14F-4D97-AF65-F5344CB8AC3E}">
        <p14:creationId xmlns:p14="http://schemas.microsoft.com/office/powerpoint/2010/main" val="311589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recap…</a:t>
            </a:r>
            <a:endParaRPr lang="en-GB" dirty="0"/>
          </a:p>
        </p:txBody>
      </p:sp>
      <p:sp>
        <p:nvSpPr>
          <p:cNvPr id="3" name="Content Placeholder 2"/>
          <p:cNvSpPr>
            <a:spLocks noGrp="1"/>
          </p:cNvSpPr>
          <p:nvPr>
            <p:ph idx="1"/>
          </p:nvPr>
        </p:nvSpPr>
        <p:spPr/>
        <p:txBody>
          <a:bodyPr/>
          <a:lstStyle/>
          <a:p>
            <a:r>
              <a:rPr lang="en-GB" dirty="0" smtClean="0">
                <a:hlinkClick r:id="rId2"/>
              </a:rPr>
              <a:t>https</a:t>
            </a:r>
            <a:r>
              <a:rPr lang="en-GB" dirty="0">
                <a:hlinkClick r:id="rId2"/>
              </a:rPr>
              <a:t>://</a:t>
            </a:r>
            <a:r>
              <a:rPr lang="en-GB" dirty="0" smtClean="0">
                <a:hlinkClick r:id="rId2"/>
              </a:rPr>
              <a:t>www.youtube.com/watch?v=0Q6a_rD85X0</a:t>
            </a:r>
            <a:r>
              <a:rPr lang="en-GB" dirty="0" smtClean="0"/>
              <a:t> - animations</a:t>
            </a:r>
          </a:p>
          <a:p>
            <a:endParaRPr lang="en-GB" dirty="0" smtClean="0"/>
          </a:p>
          <a:p>
            <a:pPr marL="0" indent="0">
              <a:buNone/>
            </a:pPr>
            <a:endParaRPr lang="en-GB" dirty="0"/>
          </a:p>
        </p:txBody>
      </p:sp>
    </p:spTree>
    <p:extLst>
      <p:ext uri="{BB962C8B-B14F-4D97-AF65-F5344CB8AC3E}">
        <p14:creationId xmlns:p14="http://schemas.microsoft.com/office/powerpoint/2010/main" val="385450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Competition</a:t>
            </a:r>
            <a:endParaRPr lang="en-GB" dirty="0"/>
          </a:p>
        </p:txBody>
      </p:sp>
      <p:sp>
        <p:nvSpPr>
          <p:cNvPr id="3" name="Content Placeholder 2"/>
          <p:cNvSpPr>
            <a:spLocks noGrp="1"/>
          </p:cNvSpPr>
          <p:nvPr>
            <p:ph idx="1"/>
          </p:nvPr>
        </p:nvSpPr>
        <p:spPr/>
        <p:txBody>
          <a:bodyPr/>
          <a:lstStyle/>
          <a:p>
            <a:r>
              <a:rPr lang="en-GB" dirty="0" smtClean="0"/>
              <a:t>Growth </a:t>
            </a:r>
            <a:r>
              <a:rPr lang="en-GB" dirty="0" err="1" smtClean="0"/>
              <a:t>Mindset</a:t>
            </a:r>
            <a:r>
              <a:rPr lang="en-GB" dirty="0" smtClean="0"/>
              <a:t> quote for the entrance and the website.  All entries by the end of this week please…In next Monday’s assembly the winners of this competition and the logo competition will be announced.  Good luck</a:t>
            </a:r>
            <a:r>
              <a:rPr lang="en-GB" dirty="0" smtClean="0"/>
              <a:t>!</a:t>
            </a:r>
          </a:p>
          <a:p>
            <a:pPr marL="0" indent="0">
              <a:buNone/>
            </a:pPr>
            <a:endParaRPr lang="en-GB" dirty="0" smtClean="0"/>
          </a:p>
          <a:p>
            <a:r>
              <a:rPr lang="en-GB" dirty="0" smtClean="0"/>
              <a:t>Lining Up </a:t>
            </a:r>
            <a:r>
              <a:rPr lang="en-GB" dirty="0" smtClean="0"/>
              <a:t>KS2</a:t>
            </a:r>
          </a:p>
          <a:p>
            <a:endParaRPr lang="en-GB" dirty="0"/>
          </a:p>
          <a:p>
            <a:pPr marL="0" indent="0">
              <a:buNone/>
            </a:pPr>
            <a:endParaRPr lang="en-GB" dirty="0"/>
          </a:p>
          <a:p>
            <a:r>
              <a:rPr lang="en-GB" dirty="0" smtClean="0"/>
              <a:t>New community space – what could it be used for?</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94" y="3326112"/>
            <a:ext cx="3730471" cy="27978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58811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192</TotalTime>
  <Words>371</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Century Gothic</vt:lpstr>
      <vt:lpstr>Garamond</vt:lpstr>
      <vt:lpstr>Savon</vt:lpstr>
      <vt:lpstr>Growth mindset</vt:lpstr>
      <vt:lpstr>So, what do we know?  Here are a few numbers to help you make sense of Growth Mindset…</vt:lpstr>
      <vt:lpstr>And here is how you might be more ‘Growth Mindset’</vt:lpstr>
      <vt:lpstr>But, how else can we help ourselves and each other?</vt:lpstr>
      <vt:lpstr>Let’s recap…</vt:lpstr>
      <vt:lpstr>Competition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mindset</dc:title>
  <dc:creator>head</dc:creator>
  <cp:lastModifiedBy>head</cp:lastModifiedBy>
  <cp:revision>8</cp:revision>
  <dcterms:created xsi:type="dcterms:W3CDTF">2018-06-04T12:31:22Z</dcterms:created>
  <dcterms:modified xsi:type="dcterms:W3CDTF">2018-06-05T11:56:36Z</dcterms:modified>
</cp:coreProperties>
</file>