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75" r:id="rId4"/>
    <p:sldId id="285" r:id="rId5"/>
    <p:sldId id="276" r:id="rId6"/>
    <p:sldId id="277" r:id="rId7"/>
    <p:sldId id="278" r:id="rId8"/>
    <p:sldId id="279" r:id="rId9"/>
    <p:sldId id="286" r:id="rId10"/>
    <p:sldId id="287" r:id="rId11"/>
    <p:sldId id="267" r:id="rId12"/>
  </p:sldIdLst>
  <p:sldSz cx="9144000" cy="6858000" type="screen4x3"/>
  <p:notesSz cx="6858000" cy="9144000"/>
  <p:embeddedFontLst>
    <p:embeddedFont>
      <p:font typeface="Twinkl" panose="020B0604020202020204" charset="0"/>
      <p:regular r:id="rId15"/>
      <p:bold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guide id="4" pos="340" userDrawn="1">
          <p15:clr>
            <a:srgbClr val="A4A3A4"/>
          </p15:clr>
        </p15:guide>
        <p15:guide id="5" orient="horz" pos="3997" userDrawn="1">
          <p15:clr>
            <a:srgbClr val="A4A3A4"/>
          </p15:clr>
        </p15:guide>
        <p15:guide id="6" pos="5465" userDrawn="1">
          <p15:clr>
            <a:srgbClr val="A4A3A4"/>
          </p15:clr>
        </p15:guide>
        <p15:guide id="7" orient="horz" pos="346" userDrawn="1">
          <p15:clr>
            <a:srgbClr val="A4A3A4"/>
          </p15:clr>
        </p15:guide>
        <p15:guide id="8" pos="453" userDrawn="1">
          <p15:clr>
            <a:srgbClr val="A4A3A4"/>
          </p15:clr>
        </p15:guide>
        <p15:guide id="9" orient="horz" pos="482" userDrawn="1">
          <p15:clr>
            <a:srgbClr val="A4A3A4"/>
          </p15:clr>
        </p15:guide>
        <p15:guide id="10" orient="horz" pos="3861" userDrawn="1">
          <p15:clr>
            <a:srgbClr val="A4A3A4"/>
          </p15:clr>
        </p15:guide>
        <p15:guide id="11" pos="530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F7D"/>
    <a:srgbClr val="B2C870"/>
    <a:srgbClr val="DE1E5A"/>
    <a:srgbClr val="1F3467"/>
    <a:srgbClr val="00639C"/>
    <a:srgbClr val="01649B"/>
    <a:srgbClr val="007AC2"/>
    <a:srgbClr val="6C9E72"/>
    <a:srgbClr val="A872B0"/>
    <a:srgbClr val="F287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660"/>
  </p:normalViewPr>
  <p:slideViewPr>
    <p:cSldViewPr snapToGrid="0" showGuides="1">
      <p:cViewPr varScale="1">
        <p:scale>
          <a:sx n="115" d="100"/>
          <a:sy n="115" d="100"/>
        </p:scale>
        <p:origin x="1554" y="108"/>
      </p:cViewPr>
      <p:guideLst>
        <p:guide orient="horz" pos="2160"/>
        <p:guide pos="2857"/>
        <p:guide pos="340"/>
        <p:guide orient="horz" pos="3997"/>
        <p:guide pos="5465"/>
        <p:guide orient="horz" pos="346"/>
        <p:guide pos="453"/>
        <p:guide orient="horz" pos="482"/>
        <p:guide orient="horz" pos="3861"/>
        <p:guide pos="5307"/>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05/04/2022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05/04/2022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5755650"/>
          </a:xfrm>
        </p:spPr>
        <p:txBody>
          <a:bodyPr/>
          <a:lstStyle/>
          <a:p>
            <a:pPr algn="ctr"/>
            <a:r>
              <a:rPr lang="en-GB" sz="6000" dirty="0" err="1" smtClean="0">
                <a:solidFill>
                  <a:srgbClr val="FF0000"/>
                </a:solidFill>
              </a:rPr>
              <a:t>Readathon</a:t>
            </a:r>
            <a:r>
              <a:rPr lang="en-GB" dirty="0" smtClean="0"/>
              <a:t/>
            </a:r>
            <a:br>
              <a:rPr lang="en-GB" dirty="0" smtClean="0"/>
            </a:br>
            <a:r>
              <a:rPr lang="en-GB" dirty="0" smtClean="0"/>
              <a:t/>
            </a:r>
            <a:br>
              <a:rPr lang="en-GB" dirty="0" smtClean="0"/>
            </a:br>
            <a:r>
              <a:rPr lang="en-GB" dirty="0" smtClean="0"/>
              <a:t>Well done to everyone that took part in this year’s </a:t>
            </a:r>
            <a:r>
              <a:rPr lang="en-GB" dirty="0" err="1" smtClean="0"/>
              <a:t>Readathon</a:t>
            </a:r>
            <a:r>
              <a:rPr lang="en-GB" dirty="0" smtClean="0"/>
              <a:t> – you helped the school to raise nearly £400 for new books!</a:t>
            </a:r>
            <a:br>
              <a:rPr lang="en-GB" dirty="0" smtClean="0"/>
            </a:br>
            <a:r>
              <a:rPr lang="en-GB" dirty="0" smtClean="0"/>
              <a:t/>
            </a:r>
            <a:br>
              <a:rPr lang="en-GB" dirty="0" smtClean="0"/>
            </a:br>
            <a:r>
              <a:rPr lang="en-GB" dirty="0" smtClean="0"/>
              <a:t>And our winners for each year groups are…</a:t>
            </a:r>
            <a:endParaRPr lang="en-GB" dirty="0"/>
          </a:p>
        </p:txBody>
      </p:sp>
    </p:spTree>
    <p:extLst>
      <p:ext uri="{BB962C8B-B14F-4D97-AF65-F5344CB8AC3E}">
        <p14:creationId xmlns:p14="http://schemas.microsoft.com/office/powerpoint/2010/main" val="2322163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What Is Ramadan?</a:t>
            </a:r>
            <a:endParaRPr lang="en-GB" sz="3600" dirty="0">
              <a:latin typeface="+mn-lt"/>
            </a:endParaRPr>
          </a:p>
        </p:txBody>
      </p:sp>
      <p:sp>
        <p:nvSpPr>
          <p:cNvPr id="5" name="Rectangle 4"/>
          <p:cNvSpPr/>
          <p:nvPr/>
        </p:nvSpPr>
        <p:spPr>
          <a:xfrm>
            <a:off x="750885" y="1328912"/>
            <a:ext cx="7632700" cy="553998"/>
          </a:xfrm>
          <a:prstGeom prst="rect">
            <a:avLst/>
          </a:prstGeom>
        </p:spPr>
        <p:txBody>
          <a:bodyPr wrap="square" lIns="0" tIns="0" rIns="0" bIns="0">
            <a:spAutoFit/>
          </a:bodyPr>
          <a:lstStyle/>
          <a:p>
            <a:r>
              <a:rPr lang="en-GB" dirty="0"/>
              <a:t>Think-Pair-Share. </a:t>
            </a:r>
          </a:p>
          <a:p>
            <a:r>
              <a:rPr lang="en-GB" dirty="0"/>
              <a:t>Think about these questions and discuss your answers with a partner.</a:t>
            </a:r>
          </a:p>
        </p:txBody>
      </p:sp>
      <p:pic>
        <p:nvPicPr>
          <p:cNvPr id="7" name="Picture 6" descr="Shape, rectangle&#10;&#10;Description automatically generated">
            <a:extLst>
              <a:ext uri="{FF2B5EF4-FFF2-40B4-BE49-F238E27FC236}">
                <a16:creationId xmlns:a16="http://schemas.microsoft.com/office/drawing/2014/main" id="{F39B0737-B94A-6C4D-9417-F178D10997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0337" y="2159157"/>
            <a:ext cx="5865902" cy="323453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6083F862-E915-244A-956B-2EE5A9192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40371" y="2506532"/>
            <a:ext cx="2681416" cy="5774319"/>
          </a:xfrm>
          <a:prstGeom prst="rect">
            <a:avLst/>
          </a:prstGeom>
        </p:spPr>
      </p:pic>
      <p:sp>
        <p:nvSpPr>
          <p:cNvPr id="9" name="Rectangle 8">
            <a:extLst>
              <a:ext uri="{FF2B5EF4-FFF2-40B4-BE49-F238E27FC236}">
                <a16:creationId xmlns:a16="http://schemas.microsoft.com/office/drawing/2014/main" id="{778D61BF-2972-704E-9B59-D6AD5C245D72}"/>
              </a:ext>
            </a:extLst>
          </p:cNvPr>
          <p:cNvSpPr/>
          <p:nvPr/>
        </p:nvSpPr>
        <p:spPr>
          <a:xfrm>
            <a:off x="2486025" y="2506532"/>
            <a:ext cx="3705785" cy="473206"/>
          </a:xfrm>
          <a:prstGeom prst="rect">
            <a:avLst/>
          </a:prstGeom>
        </p:spPr>
        <p:txBody>
          <a:bodyPr wrap="square" lIns="0" tIns="0" rIns="0" bIns="0">
            <a:spAutoFit/>
          </a:bodyPr>
          <a:lstStyle/>
          <a:p>
            <a:pPr marL="285750" indent="-285750">
              <a:lnSpc>
                <a:spcPct val="200000"/>
              </a:lnSpc>
              <a:buFont typeface="Arial" panose="020B0604020202020204" pitchFamily="34" charset="0"/>
              <a:buChar char="•"/>
            </a:pPr>
            <a:r>
              <a:rPr lang="en-GB" dirty="0"/>
              <a:t>What is Ramadan?</a:t>
            </a:r>
          </a:p>
        </p:txBody>
      </p:sp>
      <p:pic>
        <p:nvPicPr>
          <p:cNvPr id="10" name="Picture 9" descr="A cartoon of a person in a wheelchair&#10;&#10;Description automatically generated with low confidence">
            <a:extLst>
              <a:ext uri="{FF2B5EF4-FFF2-40B4-BE49-F238E27FC236}">
                <a16:creationId xmlns:a16="http://schemas.microsoft.com/office/drawing/2014/main" id="{EAACAC3C-6CB4-5C4F-88C8-7F94120C42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3036" y="4513431"/>
            <a:ext cx="1991214" cy="2937692"/>
          </a:xfrm>
          <a:prstGeom prst="rect">
            <a:avLst/>
          </a:prstGeom>
        </p:spPr>
      </p:pic>
      <p:pic>
        <p:nvPicPr>
          <p:cNvPr id="12" name="Picture 11" descr="A picture containing toy, doll&#10;&#10;Description automatically generated">
            <a:extLst>
              <a:ext uri="{FF2B5EF4-FFF2-40B4-BE49-F238E27FC236}">
                <a16:creationId xmlns:a16="http://schemas.microsoft.com/office/drawing/2014/main" id="{FAE5CBC2-C486-E84E-8C0D-0AC71C1076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7378" y="4513430"/>
            <a:ext cx="1370827" cy="2937693"/>
          </a:xfrm>
          <a:prstGeom prst="rect">
            <a:avLst/>
          </a:prstGeom>
        </p:spPr>
      </p:pic>
      <p:sp>
        <p:nvSpPr>
          <p:cNvPr id="14" name="Rectangle 13">
            <a:extLst>
              <a:ext uri="{FF2B5EF4-FFF2-40B4-BE49-F238E27FC236}">
                <a16:creationId xmlns:a16="http://schemas.microsoft.com/office/drawing/2014/main" id="{112C9F10-5676-314D-B77A-A3D11BB36D67}"/>
              </a:ext>
            </a:extLst>
          </p:cNvPr>
          <p:cNvSpPr/>
          <p:nvPr/>
        </p:nvSpPr>
        <p:spPr>
          <a:xfrm>
            <a:off x="2486024" y="2481957"/>
            <a:ext cx="3705785" cy="1027204"/>
          </a:xfrm>
          <a:prstGeom prst="rect">
            <a:avLst/>
          </a:prstGeom>
        </p:spPr>
        <p:txBody>
          <a:bodyPr wrap="square" lIns="0" tIns="0" rIns="0" bIns="0">
            <a:spAutoFit/>
          </a:bodyPr>
          <a:lstStyle/>
          <a:p>
            <a:pPr>
              <a:lnSpc>
                <a:spcPct val="200000"/>
              </a:lnSpc>
            </a:pPr>
            <a:endParaRPr lang="en-GB" dirty="0"/>
          </a:p>
          <a:p>
            <a:pPr marL="285750" indent="-285750">
              <a:lnSpc>
                <a:spcPct val="200000"/>
              </a:lnSpc>
              <a:buFont typeface="Arial" panose="020B0604020202020204" pitchFamily="34" charset="0"/>
              <a:buChar char="•"/>
            </a:pPr>
            <a:r>
              <a:rPr lang="en-GB" dirty="0"/>
              <a:t>What is fasting?</a:t>
            </a:r>
          </a:p>
        </p:txBody>
      </p:sp>
      <p:sp>
        <p:nvSpPr>
          <p:cNvPr id="15" name="Rectangle 14">
            <a:extLst>
              <a:ext uri="{FF2B5EF4-FFF2-40B4-BE49-F238E27FC236}">
                <a16:creationId xmlns:a16="http://schemas.microsoft.com/office/drawing/2014/main" id="{BEA6FAE3-E0C5-AD42-86CC-B4778636C164}"/>
              </a:ext>
            </a:extLst>
          </p:cNvPr>
          <p:cNvSpPr/>
          <p:nvPr/>
        </p:nvSpPr>
        <p:spPr>
          <a:xfrm>
            <a:off x="2486025" y="3533736"/>
            <a:ext cx="3705785" cy="473206"/>
          </a:xfrm>
          <a:prstGeom prst="rect">
            <a:avLst/>
          </a:prstGeom>
        </p:spPr>
        <p:txBody>
          <a:bodyPr wrap="square" lIns="0" tIns="0" rIns="0" bIns="0">
            <a:spAutoFit/>
          </a:bodyPr>
          <a:lstStyle/>
          <a:p>
            <a:pPr marL="285750" indent="-285750">
              <a:lnSpc>
                <a:spcPct val="200000"/>
              </a:lnSpc>
              <a:buFont typeface="Arial" panose="020B0604020202020204" pitchFamily="34" charset="0"/>
              <a:buChar char="•"/>
            </a:pPr>
            <a:r>
              <a:rPr lang="en-GB" dirty="0"/>
              <a:t>Why Ramadan is so special?</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ppt_y</p:attrName>
                                        </p:attrNameLst>
                                      </p:cBhvr>
                                      <p:tavLst>
                                        <p:tav tm="0">
                                          <p:val>
                                            <p:strVal val="#ppt_y+#ppt_h*1.125000"/>
                                          </p:val>
                                        </p:tav>
                                        <p:tav tm="100000">
                                          <p:val>
                                            <p:strVal val="#ppt_y"/>
                                          </p:val>
                                        </p:tav>
                                      </p:tavLst>
                                    </p:anim>
                                    <p:animEffect transition="in" filter="wipe(up)">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ppt_y</p:attrName>
                                        </p:attrNameLst>
                                      </p:cBhvr>
                                      <p:tavLst>
                                        <p:tav tm="0">
                                          <p:val>
                                            <p:strVal val="#ppt_y+#ppt_h*1.125000"/>
                                          </p:val>
                                        </p:tav>
                                        <p:tav tm="100000">
                                          <p:val>
                                            <p:strVal val="#ppt_y"/>
                                          </p:val>
                                        </p:tav>
                                      </p:tavLst>
                                    </p:anim>
                                    <p:animEffect transition="in" filter="wipe(up)">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0FDE-AD85-DB4F-9CB7-1698A886A85B}"/>
              </a:ext>
            </a:extLst>
          </p:cNvPr>
          <p:cNvSpPr>
            <a:spLocks noGrp="1"/>
          </p:cNvSpPr>
          <p:nvPr>
            <p:ph type="title"/>
          </p:nvPr>
        </p:nvSpPr>
        <p:spPr/>
        <p:txBody>
          <a:bodyPr/>
          <a:lstStyle/>
          <a:p>
            <a:r>
              <a:rPr lang="en-GB" dirty="0"/>
              <a:t>What Is Ramadan?</a:t>
            </a:r>
            <a:endParaRPr lang="en-US" dirty="0"/>
          </a:p>
        </p:txBody>
      </p:sp>
      <p:pic>
        <p:nvPicPr>
          <p:cNvPr id="12" name="Picture 11" descr="A picture containing text, nature&#10;&#10;Description automatically generated">
            <a:extLst>
              <a:ext uri="{FF2B5EF4-FFF2-40B4-BE49-F238E27FC236}">
                <a16:creationId xmlns:a16="http://schemas.microsoft.com/office/drawing/2014/main" id="{C8A81D39-3679-1E45-9E03-30CC8FDF0D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7349" y="2545232"/>
            <a:ext cx="5031001" cy="3558216"/>
          </a:xfrm>
          <a:prstGeom prst="roundRect">
            <a:avLst>
              <a:gd name="adj" fmla="val 7078"/>
            </a:avLst>
          </a:prstGeom>
        </p:spPr>
      </p:pic>
      <p:sp>
        <p:nvSpPr>
          <p:cNvPr id="5" name="Rectangle: Rounded Corners 14">
            <a:extLst>
              <a:ext uri="{FF2B5EF4-FFF2-40B4-BE49-F238E27FC236}">
                <a16:creationId xmlns:a16="http://schemas.microsoft.com/office/drawing/2014/main" id="{1FFA7D7C-5FA3-5142-A907-804CB7CFAA94}"/>
              </a:ext>
            </a:extLst>
          </p:cNvPr>
          <p:cNvSpPr/>
          <p:nvPr/>
        </p:nvSpPr>
        <p:spPr>
          <a:xfrm>
            <a:off x="875727" y="1588299"/>
            <a:ext cx="7176452" cy="729483"/>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 name="Rectangle: Rounded Corners 14">
            <a:extLst>
              <a:ext uri="{FF2B5EF4-FFF2-40B4-BE49-F238E27FC236}">
                <a16:creationId xmlns:a16="http://schemas.microsoft.com/office/drawing/2014/main" id="{0224D492-2B8B-0740-876A-F43D853D69F1}"/>
              </a:ext>
            </a:extLst>
          </p:cNvPr>
          <p:cNvSpPr/>
          <p:nvPr/>
        </p:nvSpPr>
        <p:spPr>
          <a:xfrm>
            <a:off x="750883" y="1473201"/>
            <a:ext cx="7176452" cy="696793"/>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Ramadan is the ninth month of the Islamic calendar. </a:t>
            </a:r>
          </a:p>
        </p:txBody>
      </p:sp>
      <p:sp>
        <p:nvSpPr>
          <p:cNvPr id="9" name="Rectangle: Rounded Corners 14">
            <a:extLst>
              <a:ext uri="{FF2B5EF4-FFF2-40B4-BE49-F238E27FC236}">
                <a16:creationId xmlns:a16="http://schemas.microsoft.com/office/drawing/2014/main" id="{2ED7A0AF-9B7D-384E-96E6-F7455245BA02}"/>
              </a:ext>
            </a:extLst>
          </p:cNvPr>
          <p:cNvSpPr/>
          <p:nvPr/>
        </p:nvSpPr>
        <p:spPr>
          <a:xfrm>
            <a:off x="880494" y="4788303"/>
            <a:ext cx="3073989" cy="1345699"/>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dirty="0"/>
          </a:p>
        </p:txBody>
      </p:sp>
      <p:sp>
        <p:nvSpPr>
          <p:cNvPr id="10" name="Rectangle: Rounded Corners 14">
            <a:extLst>
              <a:ext uri="{FF2B5EF4-FFF2-40B4-BE49-F238E27FC236}">
                <a16:creationId xmlns:a16="http://schemas.microsoft.com/office/drawing/2014/main" id="{5D2B54EC-D31E-1740-B8C3-C130752901FA}"/>
              </a:ext>
            </a:extLst>
          </p:cNvPr>
          <p:cNvSpPr/>
          <p:nvPr/>
        </p:nvSpPr>
        <p:spPr>
          <a:xfrm>
            <a:off x="755651" y="4690041"/>
            <a:ext cx="3073988" cy="1285395"/>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Ramadan begins when we see a new moon in a crescent shape in the sky.</a:t>
            </a:r>
          </a:p>
        </p:txBody>
      </p:sp>
      <p:sp>
        <p:nvSpPr>
          <p:cNvPr id="7" name="Rectangle: Rounded Corners 14">
            <a:extLst>
              <a:ext uri="{FF2B5EF4-FFF2-40B4-BE49-F238E27FC236}">
                <a16:creationId xmlns:a16="http://schemas.microsoft.com/office/drawing/2014/main" id="{D5C4F987-74D0-4E4E-942A-F48D558437A1}"/>
              </a:ext>
            </a:extLst>
          </p:cNvPr>
          <p:cNvSpPr/>
          <p:nvPr/>
        </p:nvSpPr>
        <p:spPr>
          <a:xfrm>
            <a:off x="875727" y="2647100"/>
            <a:ext cx="3078756" cy="1837773"/>
          </a:xfrm>
          <a:prstGeom prst="roundRect">
            <a:avLst>
              <a:gd name="adj" fmla="val 20083"/>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dirty="0"/>
          </a:p>
        </p:txBody>
      </p:sp>
      <p:sp>
        <p:nvSpPr>
          <p:cNvPr id="8" name="Rectangle: Rounded Corners 14">
            <a:extLst>
              <a:ext uri="{FF2B5EF4-FFF2-40B4-BE49-F238E27FC236}">
                <a16:creationId xmlns:a16="http://schemas.microsoft.com/office/drawing/2014/main" id="{868CCAD0-7901-2645-8A8B-A2CF5D394A1C}"/>
              </a:ext>
            </a:extLst>
          </p:cNvPr>
          <p:cNvSpPr/>
          <p:nvPr/>
        </p:nvSpPr>
        <p:spPr>
          <a:xfrm>
            <a:off x="750883" y="2532003"/>
            <a:ext cx="3078755" cy="1755418"/>
          </a:xfrm>
          <a:prstGeom prst="roundRect">
            <a:avLst>
              <a:gd name="adj" fmla="val 1883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The Islamic calendar is lunar. This means that the calendar follows the patterns of the moon, not the sun. </a:t>
            </a:r>
          </a:p>
        </p:txBody>
      </p:sp>
      <p:pic>
        <p:nvPicPr>
          <p:cNvPr id="14" name="Picture 13" descr="Icon&#10;&#10;Description automatically generated with medium confidence">
            <a:extLst>
              <a:ext uri="{FF2B5EF4-FFF2-40B4-BE49-F238E27FC236}">
                <a16:creationId xmlns:a16="http://schemas.microsoft.com/office/drawing/2014/main" id="{45F7CFE8-3F9E-DA4B-9241-886E0E6A26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4893" y="1176487"/>
            <a:ext cx="1103456" cy="1200288"/>
          </a:xfrm>
          <a:prstGeom prst="rect">
            <a:avLst/>
          </a:prstGeom>
        </p:spPr>
      </p:pic>
      <p:sp>
        <p:nvSpPr>
          <p:cNvPr id="15" name="TextBox 14">
            <a:extLst>
              <a:ext uri="{FF2B5EF4-FFF2-40B4-BE49-F238E27FC236}">
                <a16:creationId xmlns:a16="http://schemas.microsoft.com/office/drawing/2014/main" id="{7DCB3F31-9662-1D4D-8C22-51FF5D7E0E8A}"/>
              </a:ext>
            </a:extLst>
          </p:cNvPr>
          <p:cNvSpPr txBox="1"/>
          <p:nvPr/>
        </p:nvSpPr>
        <p:spPr>
          <a:xfrm>
            <a:off x="7590452" y="1708410"/>
            <a:ext cx="477672" cy="523220"/>
          </a:xfrm>
          <a:prstGeom prst="rect">
            <a:avLst/>
          </a:prstGeom>
          <a:noFill/>
        </p:spPr>
        <p:txBody>
          <a:bodyPr wrap="square" rtlCol="0">
            <a:spAutoFit/>
          </a:bodyPr>
          <a:lstStyle/>
          <a:p>
            <a:pPr algn="ctr"/>
            <a:r>
              <a:rPr lang="en-US" sz="2800" dirty="0">
                <a:solidFill>
                  <a:srgbClr val="1F3467"/>
                </a:solidFill>
              </a:rPr>
              <a:t>9</a:t>
            </a:r>
          </a:p>
        </p:txBody>
      </p:sp>
      <p:cxnSp>
        <p:nvCxnSpPr>
          <p:cNvPr id="23" name="Curved Connector 22">
            <a:extLst>
              <a:ext uri="{FF2B5EF4-FFF2-40B4-BE49-F238E27FC236}">
                <a16:creationId xmlns:a16="http://schemas.microsoft.com/office/drawing/2014/main" id="{C83BC08B-7A34-0E4E-B966-63514C2986DA}"/>
              </a:ext>
            </a:extLst>
          </p:cNvPr>
          <p:cNvCxnSpPr>
            <a:cxnSpLocks/>
            <a:stCxn id="10" idx="3"/>
          </p:cNvCxnSpPr>
          <p:nvPr/>
        </p:nvCxnSpPr>
        <p:spPr>
          <a:xfrm flipV="1">
            <a:off x="3829639" y="3409712"/>
            <a:ext cx="2356849" cy="1923027"/>
          </a:xfrm>
          <a:prstGeom prst="curvedConnector3">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36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par>
                                <p:cTn id="13" presetID="1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ppt_y</p:attrName>
                                        </p:attrNameLst>
                                      </p:cBhvr>
                                      <p:tavLst>
                                        <p:tav tm="0">
                                          <p:val>
                                            <p:strVal val="#ppt_y+#ppt_h*1.125000"/>
                                          </p:val>
                                        </p:tav>
                                        <p:tav tm="100000">
                                          <p:val>
                                            <p:strVal val="#ppt_y"/>
                                          </p:val>
                                        </p:tav>
                                      </p:tavLst>
                                    </p:anim>
                                    <p:animEffect transition="in" filter="wipe(up)">
                                      <p:cBhvr>
                                        <p:cTn id="16" dur="500"/>
                                        <p:tgtEl>
                                          <p:spTgt spid="14"/>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ppt_y</p:attrName>
                                        </p:attrNameLst>
                                      </p:cBhvr>
                                      <p:tavLst>
                                        <p:tav tm="0">
                                          <p:val>
                                            <p:strVal val="#ppt_y+#ppt_h*1.125000"/>
                                          </p:val>
                                        </p:tav>
                                        <p:tav tm="100000">
                                          <p:val>
                                            <p:strVal val="#ppt_y"/>
                                          </p:val>
                                        </p:tav>
                                      </p:tavLst>
                                    </p:anim>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p:tgtEl>
                                          <p:spTgt spid="10"/>
                                        </p:tgtEl>
                                        <p:attrNameLst>
                                          <p:attrName>ppt_y</p:attrName>
                                        </p:attrNameLst>
                                      </p:cBhvr>
                                      <p:tavLst>
                                        <p:tav tm="0">
                                          <p:val>
                                            <p:strVal val="#ppt_y+#ppt_h*1.125000"/>
                                          </p:val>
                                        </p:tav>
                                        <p:tav tm="100000">
                                          <p:val>
                                            <p:strVal val="#ppt_y"/>
                                          </p:val>
                                        </p:tav>
                                      </p:tavLst>
                                    </p:anim>
                                    <p:animEffect transition="in" filter="wipe(up)">
                                      <p:cBhvr>
                                        <p:cTn id="36" dur="500"/>
                                        <p:tgtEl>
                                          <p:spTgt spid="10"/>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p:tgtEl>
                                          <p:spTgt spid="9"/>
                                        </p:tgtEl>
                                        <p:attrNameLst>
                                          <p:attrName>ppt_y</p:attrName>
                                        </p:attrNameLst>
                                      </p:cBhvr>
                                      <p:tavLst>
                                        <p:tav tm="0">
                                          <p:val>
                                            <p:strVal val="#ppt_y+#ppt_h*1.125000"/>
                                          </p:val>
                                        </p:tav>
                                        <p:tav tm="100000">
                                          <p:val>
                                            <p:strVal val="#ppt_y"/>
                                          </p:val>
                                        </p:tav>
                                      </p:tavLst>
                                    </p:anim>
                                    <p:animEffect transition="in" filter="wipe(up)">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7" grpId="0" animBg="1"/>
      <p:bldP spid="8"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201" y="2947775"/>
            <a:ext cx="8220075" cy="994306"/>
          </a:xfrm>
        </p:spPr>
        <p:txBody>
          <a:bodyPr/>
          <a:lstStyle/>
          <a:p>
            <a:r>
              <a:rPr lang="en-GB" b="0" dirty="0" smtClean="0"/>
              <a:t>…began </a:t>
            </a:r>
            <a:r>
              <a:rPr lang="en-GB" b="0" dirty="0"/>
              <a:t>Saturday, 2 April</a:t>
            </a:r>
            <a:br>
              <a:rPr lang="en-GB" b="0" dirty="0"/>
            </a:br>
            <a:r>
              <a:rPr lang="en-GB" b="0" dirty="0"/>
              <a:t>ends Sunday, 1 </a:t>
            </a:r>
            <a:r>
              <a:rPr lang="en-GB" b="0" dirty="0" smtClean="0"/>
              <a:t>May…</a:t>
            </a:r>
            <a:r>
              <a:rPr lang="en-GB" b="0" dirty="0"/>
              <a:t/>
            </a:r>
            <a:br>
              <a:rPr lang="en-GB" b="0" dirty="0"/>
            </a:br>
            <a:endParaRPr lang="en-GB" dirty="0"/>
          </a:p>
        </p:txBody>
      </p:sp>
    </p:spTree>
    <p:extLst>
      <p:ext uri="{BB962C8B-B14F-4D97-AF65-F5344CB8AC3E}">
        <p14:creationId xmlns:p14="http://schemas.microsoft.com/office/powerpoint/2010/main" val="1290684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8AF3C-2BF7-5A41-812E-FF31FD071728}"/>
              </a:ext>
            </a:extLst>
          </p:cNvPr>
          <p:cNvSpPr>
            <a:spLocks noGrp="1"/>
          </p:cNvSpPr>
          <p:nvPr>
            <p:ph type="title"/>
          </p:nvPr>
        </p:nvSpPr>
        <p:spPr>
          <a:xfrm>
            <a:off x="606424" y="782217"/>
            <a:ext cx="4214958" cy="503671"/>
          </a:xfrm>
        </p:spPr>
        <p:txBody>
          <a:bodyPr/>
          <a:lstStyle/>
          <a:p>
            <a:pPr algn="ctr"/>
            <a:r>
              <a:rPr lang="en-GB" sz="2800" dirty="0"/>
              <a:t>How Many Months in the Islamic Calendar?</a:t>
            </a:r>
            <a:endParaRPr lang="en-US" sz="2800" dirty="0"/>
          </a:p>
        </p:txBody>
      </p:sp>
      <p:sp>
        <p:nvSpPr>
          <p:cNvPr id="3" name="Rectangle: Rounded Corners 14">
            <a:extLst>
              <a:ext uri="{FF2B5EF4-FFF2-40B4-BE49-F238E27FC236}">
                <a16:creationId xmlns:a16="http://schemas.microsoft.com/office/drawing/2014/main" id="{D2DF58AB-ABF4-1B4C-B547-3274F7DD2050}"/>
              </a:ext>
            </a:extLst>
          </p:cNvPr>
          <p:cNvSpPr/>
          <p:nvPr/>
        </p:nvSpPr>
        <p:spPr>
          <a:xfrm>
            <a:off x="880494" y="1840378"/>
            <a:ext cx="3753928" cy="1263040"/>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013F7D"/>
              </a:solidFill>
            </a:endParaRPr>
          </a:p>
        </p:txBody>
      </p:sp>
      <p:sp>
        <p:nvSpPr>
          <p:cNvPr id="4" name="Rectangle: Rounded Corners 14">
            <a:extLst>
              <a:ext uri="{FF2B5EF4-FFF2-40B4-BE49-F238E27FC236}">
                <a16:creationId xmlns:a16="http://schemas.microsoft.com/office/drawing/2014/main" id="{9B0D5D03-8AB5-5340-AEFC-F1ED842A9468}"/>
              </a:ext>
            </a:extLst>
          </p:cNvPr>
          <p:cNvSpPr/>
          <p:nvPr/>
        </p:nvSpPr>
        <p:spPr>
          <a:xfrm>
            <a:off x="755650" y="1689300"/>
            <a:ext cx="3753928" cy="1206440"/>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There are twelve months in the Islamic calendar, just like in the Gregorian calendar.</a:t>
            </a:r>
          </a:p>
        </p:txBody>
      </p:sp>
      <p:pic>
        <p:nvPicPr>
          <p:cNvPr id="7" name="Picture 6">
            <a:extLst>
              <a:ext uri="{FF2B5EF4-FFF2-40B4-BE49-F238E27FC236}">
                <a16:creationId xmlns:a16="http://schemas.microsoft.com/office/drawing/2014/main" id="{94453F8B-F0CF-2B42-9F00-26CC7086029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55279" y="630771"/>
            <a:ext cx="3954741" cy="5596457"/>
          </a:xfrm>
          <a:prstGeom prst="rect">
            <a:avLst/>
          </a:prstGeom>
        </p:spPr>
      </p:pic>
      <p:sp>
        <p:nvSpPr>
          <p:cNvPr id="5" name="Rectangle: Rounded Corners 14">
            <a:extLst>
              <a:ext uri="{FF2B5EF4-FFF2-40B4-BE49-F238E27FC236}">
                <a16:creationId xmlns:a16="http://schemas.microsoft.com/office/drawing/2014/main" id="{A3ECC0D2-B8B8-3943-B678-2EAB911CA269}"/>
              </a:ext>
            </a:extLst>
          </p:cNvPr>
          <p:cNvSpPr/>
          <p:nvPr/>
        </p:nvSpPr>
        <p:spPr>
          <a:xfrm>
            <a:off x="766079" y="3299152"/>
            <a:ext cx="3816350" cy="994306"/>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What Islamic month are we in right now?</a:t>
            </a:r>
          </a:p>
        </p:txBody>
      </p:sp>
      <p:pic>
        <p:nvPicPr>
          <p:cNvPr id="10" name="Picture 9" descr="A picture containing text, vector graphics&#10;&#10;Description automatically generated">
            <a:extLst>
              <a:ext uri="{FF2B5EF4-FFF2-40B4-BE49-F238E27FC236}">
                <a16:creationId xmlns:a16="http://schemas.microsoft.com/office/drawing/2014/main" id="{6EF1A5D2-A126-4E46-B40E-DB1C5BB954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6969" y="4293458"/>
            <a:ext cx="2071921" cy="2677137"/>
          </a:xfrm>
          <a:prstGeom prst="rect">
            <a:avLst/>
          </a:prstGeom>
        </p:spPr>
      </p:pic>
    </p:spTree>
    <p:extLst>
      <p:ext uri="{BB962C8B-B14F-4D97-AF65-F5344CB8AC3E}">
        <p14:creationId xmlns:p14="http://schemas.microsoft.com/office/powerpoint/2010/main" val="297459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ppt_y</p:attrName>
                                        </p:attrNameLst>
                                      </p:cBhvr>
                                      <p:tavLst>
                                        <p:tav tm="0">
                                          <p:val>
                                            <p:strVal val="#ppt_y+#ppt_h*1.125000"/>
                                          </p:val>
                                        </p:tav>
                                        <p:tav tm="100000">
                                          <p:val>
                                            <p:strVal val="#ppt_y"/>
                                          </p:val>
                                        </p:tav>
                                      </p:tavLst>
                                    </p:anim>
                                    <p:animEffect transition="in" filter="wipe(up)">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B890-15A5-5545-A277-C7E19478706A}"/>
              </a:ext>
            </a:extLst>
          </p:cNvPr>
          <p:cNvSpPr>
            <a:spLocks noGrp="1"/>
          </p:cNvSpPr>
          <p:nvPr>
            <p:ph type="title"/>
          </p:nvPr>
        </p:nvSpPr>
        <p:spPr>
          <a:xfrm>
            <a:off x="457198" y="421804"/>
            <a:ext cx="8220075" cy="799113"/>
          </a:xfrm>
        </p:spPr>
        <p:txBody>
          <a:bodyPr/>
          <a:lstStyle/>
          <a:p>
            <a:r>
              <a:rPr lang="en-GB" dirty="0"/>
              <a:t>What Is Fasting?</a:t>
            </a:r>
            <a:endParaRPr lang="en-US" dirty="0"/>
          </a:p>
        </p:txBody>
      </p:sp>
      <p:pic>
        <p:nvPicPr>
          <p:cNvPr id="6" name="Picture 5" descr="A picture containing lamp&#10;&#10;Description automatically generated">
            <a:extLst>
              <a:ext uri="{FF2B5EF4-FFF2-40B4-BE49-F238E27FC236}">
                <a16:creationId xmlns:a16="http://schemas.microsoft.com/office/drawing/2014/main" id="{C3A3768E-C040-4A47-9B44-2E8EC63063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1044" y="1912864"/>
            <a:ext cx="1629660" cy="2304194"/>
          </a:xfrm>
          <a:prstGeom prst="rect">
            <a:avLst/>
          </a:prstGeom>
        </p:spPr>
      </p:pic>
      <p:sp>
        <p:nvSpPr>
          <p:cNvPr id="7" name="Rectangle: Rounded Corners 14">
            <a:extLst>
              <a:ext uri="{FF2B5EF4-FFF2-40B4-BE49-F238E27FC236}">
                <a16:creationId xmlns:a16="http://schemas.microsoft.com/office/drawing/2014/main" id="{7E31E508-10CD-3B42-8B8B-337079D99D66}"/>
              </a:ext>
            </a:extLst>
          </p:cNvPr>
          <p:cNvSpPr/>
          <p:nvPr/>
        </p:nvSpPr>
        <p:spPr>
          <a:xfrm>
            <a:off x="875726" y="1257874"/>
            <a:ext cx="7512623" cy="651392"/>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Rectangle: Rounded Corners 14">
            <a:extLst>
              <a:ext uri="{FF2B5EF4-FFF2-40B4-BE49-F238E27FC236}">
                <a16:creationId xmlns:a16="http://schemas.microsoft.com/office/drawing/2014/main" id="{20EE5A6C-13FE-D54F-BA9A-D14AF48CA235}"/>
              </a:ext>
            </a:extLst>
          </p:cNvPr>
          <p:cNvSpPr/>
          <p:nvPr/>
        </p:nvSpPr>
        <p:spPr>
          <a:xfrm>
            <a:off x="750882" y="1142775"/>
            <a:ext cx="7512623" cy="622201"/>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Ramadan is also the month of fasting. </a:t>
            </a:r>
            <a:r>
              <a:rPr lang="en-GB" b="1" dirty="0" err="1">
                <a:solidFill>
                  <a:schemeClr val="tx1"/>
                </a:solidFill>
              </a:rPr>
              <a:t>Siyam</a:t>
            </a:r>
            <a:r>
              <a:rPr lang="en-GB" b="1" dirty="0">
                <a:solidFill>
                  <a:schemeClr val="tx1"/>
                </a:solidFill>
              </a:rPr>
              <a:t> </a:t>
            </a:r>
            <a:r>
              <a:rPr lang="en-GB" dirty="0">
                <a:solidFill>
                  <a:schemeClr val="tx1"/>
                </a:solidFill>
              </a:rPr>
              <a:t>means fasting in Arabic.</a:t>
            </a:r>
          </a:p>
        </p:txBody>
      </p:sp>
      <p:sp>
        <p:nvSpPr>
          <p:cNvPr id="9" name="Rectangle: Rounded Corners 14">
            <a:extLst>
              <a:ext uri="{FF2B5EF4-FFF2-40B4-BE49-F238E27FC236}">
                <a16:creationId xmlns:a16="http://schemas.microsoft.com/office/drawing/2014/main" id="{EEF3DD28-A254-D345-9F60-892718E38C87}"/>
              </a:ext>
            </a:extLst>
          </p:cNvPr>
          <p:cNvSpPr/>
          <p:nvPr/>
        </p:nvSpPr>
        <p:spPr>
          <a:xfrm>
            <a:off x="880494" y="2169714"/>
            <a:ext cx="4511294" cy="751328"/>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Rectangle: Rounded Corners 14">
            <a:extLst>
              <a:ext uri="{FF2B5EF4-FFF2-40B4-BE49-F238E27FC236}">
                <a16:creationId xmlns:a16="http://schemas.microsoft.com/office/drawing/2014/main" id="{68FD9715-76A1-9A4C-9E89-E2471584B83F}"/>
              </a:ext>
            </a:extLst>
          </p:cNvPr>
          <p:cNvSpPr/>
          <p:nvPr/>
        </p:nvSpPr>
        <p:spPr>
          <a:xfrm>
            <a:off x="755650" y="2054615"/>
            <a:ext cx="4511294" cy="717658"/>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Fasting in Ramadan is one of the five pillars of Islam.</a:t>
            </a:r>
          </a:p>
        </p:txBody>
      </p:sp>
      <p:sp>
        <p:nvSpPr>
          <p:cNvPr id="11" name="Rectangle: Rounded Corners 14">
            <a:extLst>
              <a:ext uri="{FF2B5EF4-FFF2-40B4-BE49-F238E27FC236}">
                <a16:creationId xmlns:a16="http://schemas.microsoft.com/office/drawing/2014/main" id="{C449C9BA-C1C4-A142-BE54-ADC7C0DFD09D}"/>
              </a:ext>
            </a:extLst>
          </p:cNvPr>
          <p:cNvSpPr/>
          <p:nvPr/>
        </p:nvSpPr>
        <p:spPr>
          <a:xfrm>
            <a:off x="875726" y="3237244"/>
            <a:ext cx="4516062" cy="825814"/>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 name="Rectangle: Rounded Corners 14">
            <a:extLst>
              <a:ext uri="{FF2B5EF4-FFF2-40B4-BE49-F238E27FC236}">
                <a16:creationId xmlns:a16="http://schemas.microsoft.com/office/drawing/2014/main" id="{6DA5DABA-10EB-0541-B611-52EB5AF8A1BA}"/>
              </a:ext>
            </a:extLst>
          </p:cNvPr>
          <p:cNvSpPr/>
          <p:nvPr/>
        </p:nvSpPr>
        <p:spPr>
          <a:xfrm>
            <a:off x="750882" y="3122146"/>
            <a:ext cx="4516062" cy="788807"/>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Fasting is when we do not eat or drink from </a:t>
            </a:r>
            <a:r>
              <a:rPr lang="en-GB" b="1" dirty="0" err="1">
                <a:solidFill>
                  <a:schemeClr val="tx1"/>
                </a:solidFill>
              </a:rPr>
              <a:t>Fajr</a:t>
            </a:r>
            <a:r>
              <a:rPr lang="en-GB" dirty="0">
                <a:solidFill>
                  <a:schemeClr val="tx1"/>
                </a:solidFill>
              </a:rPr>
              <a:t>/dawn until </a:t>
            </a:r>
            <a:r>
              <a:rPr lang="en-GB" b="1" dirty="0">
                <a:solidFill>
                  <a:schemeClr val="tx1"/>
                </a:solidFill>
              </a:rPr>
              <a:t>Maghrib</a:t>
            </a:r>
            <a:r>
              <a:rPr lang="en-GB" dirty="0">
                <a:solidFill>
                  <a:schemeClr val="tx1"/>
                </a:solidFill>
              </a:rPr>
              <a:t>/sunset.</a:t>
            </a:r>
          </a:p>
        </p:txBody>
      </p:sp>
      <p:sp>
        <p:nvSpPr>
          <p:cNvPr id="15" name="Rectangle: Rounded Corners 14">
            <a:extLst>
              <a:ext uri="{FF2B5EF4-FFF2-40B4-BE49-F238E27FC236}">
                <a16:creationId xmlns:a16="http://schemas.microsoft.com/office/drawing/2014/main" id="{816D6B88-741C-BD48-8F49-0B26DBC833D1}"/>
              </a:ext>
            </a:extLst>
          </p:cNvPr>
          <p:cNvSpPr/>
          <p:nvPr/>
        </p:nvSpPr>
        <p:spPr>
          <a:xfrm>
            <a:off x="875726" y="4341431"/>
            <a:ext cx="7507854" cy="555977"/>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6" name="Rectangle: Rounded Corners 14">
            <a:extLst>
              <a:ext uri="{FF2B5EF4-FFF2-40B4-BE49-F238E27FC236}">
                <a16:creationId xmlns:a16="http://schemas.microsoft.com/office/drawing/2014/main" id="{3E9241C8-5842-BE44-941D-DCDE5216434A}"/>
              </a:ext>
            </a:extLst>
          </p:cNvPr>
          <p:cNvSpPr/>
          <p:nvPr/>
        </p:nvSpPr>
        <p:spPr>
          <a:xfrm>
            <a:off x="750882" y="4214242"/>
            <a:ext cx="7507854" cy="531062"/>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Healthy adult Muslims should fast during Ramadan.</a:t>
            </a:r>
          </a:p>
        </p:txBody>
      </p:sp>
      <p:sp>
        <p:nvSpPr>
          <p:cNvPr id="18" name="Rectangle: Rounded Corners 14">
            <a:extLst>
              <a:ext uri="{FF2B5EF4-FFF2-40B4-BE49-F238E27FC236}">
                <a16:creationId xmlns:a16="http://schemas.microsoft.com/office/drawing/2014/main" id="{6F446550-DB7E-484B-85EE-0E2A19F9AEDC}"/>
              </a:ext>
            </a:extLst>
          </p:cNvPr>
          <p:cNvSpPr/>
          <p:nvPr/>
        </p:nvSpPr>
        <p:spPr>
          <a:xfrm>
            <a:off x="875725" y="5159182"/>
            <a:ext cx="7512623" cy="1045780"/>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Rounded Corners 14">
            <a:extLst>
              <a:ext uri="{FF2B5EF4-FFF2-40B4-BE49-F238E27FC236}">
                <a16:creationId xmlns:a16="http://schemas.microsoft.com/office/drawing/2014/main" id="{4B338961-783B-9142-98A0-D0C9D85A067D}"/>
              </a:ext>
            </a:extLst>
          </p:cNvPr>
          <p:cNvSpPr/>
          <p:nvPr/>
        </p:nvSpPr>
        <p:spPr>
          <a:xfrm>
            <a:off x="750881" y="5053942"/>
            <a:ext cx="7512623" cy="998916"/>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Fasting is a way of worshiping Allah by not eating or drinking. We also stay away from bad deeds when we are fasting and we do extra good deeds.</a:t>
            </a:r>
          </a:p>
        </p:txBody>
      </p:sp>
      <p:sp>
        <p:nvSpPr>
          <p:cNvPr id="20" name="TextBox 19">
            <a:extLst>
              <a:ext uri="{FF2B5EF4-FFF2-40B4-BE49-F238E27FC236}">
                <a16:creationId xmlns:a16="http://schemas.microsoft.com/office/drawing/2014/main" id="{CD50AA41-7DD2-6841-9965-30024DF1AD21}"/>
              </a:ext>
            </a:extLst>
          </p:cNvPr>
          <p:cNvSpPr txBox="1"/>
          <p:nvPr/>
        </p:nvSpPr>
        <p:spPr>
          <a:xfrm>
            <a:off x="5540716" y="2182093"/>
            <a:ext cx="788276" cy="923330"/>
          </a:xfrm>
          <a:prstGeom prst="rect">
            <a:avLst/>
          </a:prstGeom>
          <a:noFill/>
        </p:spPr>
        <p:txBody>
          <a:bodyPr wrap="square" rtlCol="0">
            <a:spAutoFit/>
          </a:bodyPr>
          <a:lstStyle/>
          <a:p>
            <a:pPr algn="ctr"/>
            <a:r>
              <a:rPr lang="en-US" sz="5400" b="1" dirty="0">
                <a:solidFill>
                  <a:srgbClr val="1F3467"/>
                </a:solidFill>
              </a:rPr>
              <a:t>4</a:t>
            </a:r>
            <a:endParaRPr lang="en-US" b="1" dirty="0">
              <a:solidFill>
                <a:srgbClr val="1F3467"/>
              </a:solidFill>
            </a:endParaRPr>
          </a:p>
        </p:txBody>
      </p:sp>
      <p:sp>
        <p:nvSpPr>
          <p:cNvPr id="21" name="TextBox 20">
            <a:extLst>
              <a:ext uri="{FF2B5EF4-FFF2-40B4-BE49-F238E27FC236}">
                <a16:creationId xmlns:a16="http://schemas.microsoft.com/office/drawing/2014/main" id="{EFBC0A02-EEFD-BF4B-8677-9B00D7D4B86F}"/>
              </a:ext>
            </a:extLst>
          </p:cNvPr>
          <p:cNvSpPr txBox="1"/>
          <p:nvPr/>
        </p:nvSpPr>
        <p:spPr>
          <a:xfrm>
            <a:off x="6325348" y="1962727"/>
            <a:ext cx="1967314" cy="523220"/>
          </a:xfrm>
          <a:prstGeom prst="rect">
            <a:avLst/>
          </a:prstGeom>
          <a:noFill/>
        </p:spPr>
        <p:txBody>
          <a:bodyPr wrap="square" rtlCol="0">
            <a:spAutoFit/>
          </a:bodyPr>
          <a:lstStyle/>
          <a:p>
            <a:pPr algn="ctr"/>
            <a:r>
              <a:rPr lang="en-US" sz="2800" b="1" dirty="0">
                <a:solidFill>
                  <a:srgbClr val="1F3467"/>
                </a:solidFill>
              </a:rPr>
              <a:t>Fasting</a:t>
            </a:r>
          </a:p>
        </p:txBody>
      </p:sp>
      <p:pic>
        <p:nvPicPr>
          <p:cNvPr id="22" name="Picture 21" descr="Icon&#10;&#10;Description automatically generated">
            <a:extLst>
              <a:ext uri="{FF2B5EF4-FFF2-40B4-BE49-F238E27FC236}">
                <a16:creationId xmlns:a16="http://schemas.microsoft.com/office/drawing/2014/main" id="{442E8D7C-630F-0E41-8EED-C613321514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920" y="2421954"/>
            <a:ext cx="1669483" cy="1667401"/>
          </a:xfrm>
          <a:prstGeom prst="rect">
            <a:avLst/>
          </a:prstGeom>
        </p:spPr>
      </p:pic>
    </p:spTree>
    <p:extLst>
      <p:ext uri="{BB962C8B-B14F-4D97-AF65-F5344CB8AC3E}">
        <p14:creationId xmlns:p14="http://schemas.microsoft.com/office/powerpoint/2010/main" val="229355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ppt_y</p:attrName>
                                        </p:attrNameLst>
                                      </p:cBhvr>
                                      <p:tavLst>
                                        <p:tav tm="0">
                                          <p:val>
                                            <p:strVal val="#ppt_y+#ppt_h*1.125000"/>
                                          </p:val>
                                        </p:tav>
                                        <p:tav tm="100000">
                                          <p:val>
                                            <p:strVal val="#ppt_y"/>
                                          </p:val>
                                        </p:tav>
                                      </p:tavLst>
                                    </p:anim>
                                    <p:animEffect transition="in" filter="wipe(up)">
                                      <p:cBhvr>
                                        <p:cTn id="22" dur="500"/>
                                        <p:tgtEl>
                                          <p:spTgt spid="9"/>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p:tgtEl>
                                          <p:spTgt spid="20"/>
                                        </p:tgtEl>
                                        <p:attrNameLst>
                                          <p:attrName>ppt_y</p:attrName>
                                        </p:attrNameLst>
                                      </p:cBhvr>
                                      <p:tavLst>
                                        <p:tav tm="0">
                                          <p:val>
                                            <p:strVal val="#ppt_y+#ppt_h*1.125000"/>
                                          </p:val>
                                        </p:tav>
                                        <p:tav tm="100000">
                                          <p:val>
                                            <p:strVal val="#ppt_y"/>
                                          </p:val>
                                        </p:tav>
                                      </p:tavLst>
                                    </p:anim>
                                    <p:animEffect transition="in" filter="wipe(up)">
                                      <p:cBhvr>
                                        <p:cTn id="26" dur="500"/>
                                        <p:tgtEl>
                                          <p:spTgt spid="20"/>
                                        </p:tgtEl>
                                      </p:cBhvr>
                                    </p:animEffect>
                                  </p:childTnLst>
                                </p:cTn>
                              </p:par>
                              <p:par>
                                <p:cTn id="27" presetID="1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up)">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p:tgtEl>
                                          <p:spTgt spid="12"/>
                                        </p:tgtEl>
                                        <p:attrNameLst>
                                          <p:attrName>ppt_y</p:attrName>
                                        </p:attrNameLst>
                                      </p:cBhvr>
                                      <p:tavLst>
                                        <p:tav tm="0">
                                          <p:val>
                                            <p:strVal val="#ppt_y+#ppt_h*1.125000"/>
                                          </p:val>
                                        </p:tav>
                                        <p:tav tm="100000">
                                          <p:val>
                                            <p:strVal val="#ppt_y"/>
                                          </p:val>
                                        </p:tav>
                                      </p:tavLst>
                                    </p:anim>
                                    <p:animEffect transition="in" filter="wipe(up)">
                                      <p:cBhvr>
                                        <p:cTn id="36" dur="500"/>
                                        <p:tgtEl>
                                          <p:spTgt spid="12"/>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up)">
                                      <p:cBhvr>
                                        <p:cTn id="40" dur="500"/>
                                        <p:tgtEl>
                                          <p:spTgt spid="11"/>
                                        </p:tgtEl>
                                      </p:cBhvr>
                                    </p:animEffect>
                                  </p:childTnLst>
                                </p:cTn>
                              </p:par>
                              <p:par>
                                <p:cTn id="41" presetID="1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p:tgtEl>
                                          <p:spTgt spid="22"/>
                                        </p:tgtEl>
                                        <p:attrNameLst>
                                          <p:attrName>ppt_y</p:attrName>
                                        </p:attrNameLst>
                                      </p:cBhvr>
                                      <p:tavLst>
                                        <p:tav tm="0">
                                          <p:val>
                                            <p:strVal val="#ppt_y+#ppt_h*1.125000"/>
                                          </p:val>
                                        </p:tav>
                                        <p:tav tm="100000">
                                          <p:val>
                                            <p:strVal val="#ppt_y"/>
                                          </p:val>
                                        </p:tav>
                                      </p:tavLst>
                                    </p:anim>
                                    <p:animEffect transition="in" filter="wipe(up)">
                                      <p:cBhvr>
                                        <p:cTn id="44" dur="500"/>
                                        <p:tgtEl>
                                          <p:spTgt spid="22"/>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p:tgtEl>
                                          <p:spTgt spid="21"/>
                                        </p:tgtEl>
                                        <p:attrNameLst>
                                          <p:attrName>ppt_y</p:attrName>
                                        </p:attrNameLst>
                                      </p:cBhvr>
                                      <p:tavLst>
                                        <p:tav tm="0">
                                          <p:val>
                                            <p:strVal val="#ppt_y+#ppt_h*1.125000"/>
                                          </p:val>
                                        </p:tav>
                                        <p:tav tm="100000">
                                          <p:val>
                                            <p:strVal val="#ppt_y"/>
                                          </p:val>
                                        </p:tav>
                                      </p:tavLst>
                                    </p:anim>
                                    <p:animEffect transition="in" filter="wipe(up)">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p:tgtEl>
                                          <p:spTgt spid="16"/>
                                        </p:tgtEl>
                                        <p:attrNameLst>
                                          <p:attrName>ppt_y</p:attrName>
                                        </p:attrNameLst>
                                      </p:cBhvr>
                                      <p:tavLst>
                                        <p:tav tm="0">
                                          <p:val>
                                            <p:strVal val="#ppt_y+#ppt_h*1.125000"/>
                                          </p:val>
                                        </p:tav>
                                        <p:tav tm="100000">
                                          <p:val>
                                            <p:strVal val="#ppt_y"/>
                                          </p:val>
                                        </p:tav>
                                      </p:tavLst>
                                    </p:anim>
                                    <p:animEffect transition="in" filter="wipe(up)">
                                      <p:cBhvr>
                                        <p:cTn id="54" dur="500"/>
                                        <p:tgtEl>
                                          <p:spTgt spid="16"/>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p:tgtEl>
                                          <p:spTgt spid="15"/>
                                        </p:tgtEl>
                                        <p:attrNameLst>
                                          <p:attrName>ppt_y</p:attrName>
                                        </p:attrNameLst>
                                      </p:cBhvr>
                                      <p:tavLst>
                                        <p:tav tm="0">
                                          <p:val>
                                            <p:strVal val="#ppt_y+#ppt_h*1.125000"/>
                                          </p:val>
                                        </p:tav>
                                        <p:tav tm="100000">
                                          <p:val>
                                            <p:strVal val="#ppt_y"/>
                                          </p:val>
                                        </p:tav>
                                      </p:tavLst>
                                    </p:anim>
                                    <p:animEffect transition="in" filter="wipe(up)">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p:tgtEl>
                                          <p:spTgt spid="19"/>
                                        </p:tgtEl>
                                        <p:attrNameLst>
                                          <p:attrName>ppt_y</p:attrName>
                                        </p:attrNameLst>
                                      </p:cBhvr>
                                      <p:tavLst>
                                        <p:tav tm="0">
                                          <p:val>
                                            <p:strVal val="#ppt_y+#ppt_h*1.125000"/>
                                          </p:val>
                                        </p:tav>
                                        <p:tav tm="100000">
                                          <p:val>
                                            <p:strVal val="#ppt_y"/>
                                          </p:val>
                                        </p:tav>
                                      </p:tavLst>
                                    </p:anim>
                                    <p:animEffect transition="in" filter="wipe(up)">
                                      <p:cBhvr>
                                        <p:cTn id="64" dur="500"/>
                                        <p:tgtEl>
                                          <p:spTgt spid="19"/>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p:tgtEl>
                                          <p:spTgt spid="18"/>
                                        </p:tgtEl>
                                        <p:attrNameLst>
                                          <p:attrName>ppt_y</p:attrName>
                                        </p:attrNameLst>
                                      </p:cBhvr>
                                      <p:tavLst>
                                        <p:tav tm="0">
                                          <p:val>
                                            <p:strVal val="#ppt_y+#ppt_h*1.125000"/>
                                          </p:val>
                                        </p:tav>
                                        <p:tav tm="100000">
                                          <p:val>
                                            <p:strVal val="#ppt_y"/>
                                          </p:val>
                                        </p:tav>
                                      </p:tavLst>
                                    </p:anim>
                                    <p:animEffect transition="in" filter="wipe(up)">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5" grpId="0" animBg="1"/>
      <p:bldP spid="16" grpId="0" animBg="1"/>
      <p:bldP spid="18" grpId="0" animBg="1"/>
      <p:bldP spid="19" grpId="0" animBg="1"/>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16253-470C-5A48-955B-B042F21DC937}"/>
              </a:ext>
            </a:extLst>
          </p:cNvPr>
          <p:cNvSpPr>
            <a:spLocks noGrp="1"/>
          </p:cNvSpPr>
          <p:nvPr>
            <p:ph type="title"/>
          </p:nvPr>
        </p:nvSpPr>
        <p:spPr>
          <a:xfrm>
            <a:off x="457198" y="478895"/>
            <a:ext cx="8220075" cy="836645"/>
          </a:xfrm>
        </p:spPr>
        <p:txBody>
          <a:bodyPr/>
          <a:lstStyle/>
          <a:p>
            <a:r>
              <a:rPr lang="en-GB" dirty="0"/>
              <a:t>Why Do We Fast?</a:t>
            </a:r>
            <a:endParaRPr lang="en-US" dirty="0"/>
          </a:p>
        </p:txBody>
      </p:sp>
      <p:sp>
        <p:nvSpPr>
          <p:cNvPr id="3" name="Rectangle: Rounded Corners 14">
            <a:extLst>
              <a:ext uri="{FF2B5EF4-FFF2-40B4-BE49-F238E27FC236}">
                <a16:creationId xmlns:a16="http://schemas.microsoft.com/office/drawing/2014/main" id="{6F6BEBDF-92CA-3545-BF99-74F09B5C4C97}"/>
              </a:ext>
            </a:extLst>
          </p:cNvPr>
          <p:cNvSpPr/>
          <p:nvPr/>
        </p:nvSpPr>
        <p:spPr>
          <a:xfrm>
            <a:off x="875725" y="1420781"/>
            <a:ext cx="7512623" cy="1007110"/>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Rounded Corners 14">
            <a:extLst>
              <a:ext uri="{FF2B5EF4-FFF2-40B4-BE49-F238E27FC236}">
                <a16:creationId xmlns:a16="http://schemas.microsoft.com/office/drawing/2014/main" id="{8ED831AA-9B84-4841-9E1C-2283034C1F67}"/>
              </a:ext>
            </a:extLst>
          </p:cNvPr>
          <p:cNvSpPr/>
          <p:nvPr/>
        </p:nvSpPr>
        <p:spPr>
          <a:xfrm>
            <a:off x="750881" y="1315540"/>
            <a:ext cx="7512623" cy="961979"/>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bg2">
                    <a:lumMod val="10000"/>
                  </a:schemeClr>
                </a:solidFill>
              </a:rPr>
              <a:t>Fasting teaches us to be patient, self-disciplined and to be grateful for Allah’s blessings.</a:t>
            </a:r>
          </a:p>
        </p:txBody>
      </p:sp>
      <p:sp>
        <p:nvSpPr>
          <p:cNvPr id="5" name="Rectangle: Rounded Corners 14">
            <a:extLst>
              <a:ext uri="{FF2B5EF4-FFF2-40B4-BE49-F238E27FC236}">
                <a16:creationId xmlns:a16="http://schemas.microsoft.com/office/drawing/2014/main" id="{0A837677-4228-2E4B-B632-BB00C2587A52}"/>
              </a:ext>
            </a:extLst>
          </p:cNvPr>
          <p:cNvSpPr/>
          <p:nvPr/>
        </p:nvSpPr>
        <p:spPr>
          <a:xfrm>
            <a:off x="875724" y="2824872"/>
            <a:ext cx="4500316" cy="1774923"/>
          </a:xfrm>
          <a:prstGeom prst="roundRect">
            <a:avLst>
              <a:gd name="adj" fmla="val 15733"/>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dirty="0"/>
          </a:p>
        </p:txBody>
      </p:sp>
      <p:sp>
        <p:nvSpPr>
          <p:cNvPr id="6" name="Rectangle: Rounded Corners 14">
            <a:extLst>
              <a:ext uri="{FF2B5EF4-FFF2-40B4-BE49-F238E27FC236}">
                <a16:creationId xmlns:a16="http://schemas.microsoft.com/office/drawing/2014/main" id="{5729D927-52EA-A845-AD37-EA6B2836D7F4}"/>
              </a:ext>
            </a:extLst>
          </p:cNvPr>
          <p:cNvSpPr/>
          <p:nvPr/>
        </p:nvSpPr>
        <p:spPr>
          <a:xfrm>
            <a:off x="750880" y="2689218"/>
            <a:ext cx="4500316" cy="1774923"/>
          </a:xfrm>
          <a:prstGeom prst="roundRect">
            <a:avLst>
              <a:gd name="adj" fmla="val 16535"/>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bg2">
                    <a:lumMod val="10000"/>
                  </a:schemeClr>
                </a:solidFill>
              </a:rPr>
              <a:t>When we fast and we can control ourselves from eating or drinking, this will help to train us to control any bad habits or bad deeds. It will help us to become better Muslims.</a:t>
            </a:r>
          </a:p>
        </p:txBody>
      </p:sp>
      <p:sp>
        <p:nvSpPr>
          <p:cNvPr id="8" name="Rectangle: Rounded Corners 14">
            <a:extLst>
              <a:ext uri="{FF2B5EF4-FFF2-40B4-BE49-F238E27FC236}">
                <a16:creationId xmlns:a16="http://schemas.microsoft.com/office/drawing/2014/main" id="{C5511A8C-A590-0B42-AE6E-7738ED70E930}"/>
              </a:ext>
            </a:extLst>
          </p:cNvPr>
          <p:cNvSpPr/>
          <p:nvPr/>
        </p:nvSpPr>
        <p:spPr>
          <a:xfrm>
            <a:off x="750880" y="4861123"/>
            <a:ext cx="4625161" cy="1152192"/>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t>Can you think of any examples of giving up bad habits or bad deeds?</a:t>
            </a:r>
          </a:p>
        </p:txBody>
      </p:sp>
      <p:pic>
        <p:nvPicPr>
          <p:cNvPr id="9" name="Picture 8" descr="A picture containing text&#10;&#10;Description automatically generated">
            <a:extLst>
              <a:ext uri="{FF2B5EF4-FFF2-40B4-BE49-F238E27FC236}">
                <a16:creationId xmlns:a16="http://schemas.microsoft.com/office/drawing/2014/main" id="{B64C31C4-E316-AB4B-ADA1-D31B9C4C7E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3212" y="2533132"/>
            <a:ext cx="2580292" cy="5556553"/>
          </a:xfrm>
          <a:prstGeom prst="rect">
            <a:avLst/>
          </a:prstGeom>
        </p:spPr>
      </p:pic>
    </p:spTree>
    <p:extLst>
      <p:ext uri="{BB962C8B-B14F-4D97-AF65-F5344CB8AC3E}">
        <p14:creationId xmlns:p14="http://schemas.microsoft.com/office/powerpoint/2010/main" val="108962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ppt_y</p:attrName>
                                        </p:attrNameLst>
                                      </p:cBhvr>
                                      <p:tavLst>
                                        <p:tav tm="0">
                                          <p:val>
                                            <p:strVal val="#ppt_y+#ppt_h*1.125000"/>
                                          </p:val>
                                        </p:tav>
                                        <p:tav tm="100000">
                                          <p:val>
                                            <p:strVal val="#ppt_y"/>
                                          </p:val>
                                        </p:tav>
                                      </p:tavLst>
                                    </p:anim>
                                    <p:animEffect transition="in" filter="wipe(up)">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4ADFC-3470-7A42-8B04-18423D769490}"/>
              </a:ext>
            </a:extLst>
          </p:cNvPr>
          <p:cNvSpPr>
            <a:spLocks noGrp="1"/>
          </p:cNvSpPr>
          <p:nvPr>
            <p:ph type="title"/>
          </p:nvPr>
        </p:nvSpPr>
        <p:spPr/>
        <p:txBody>
          <a:bodyPr/>
          <a:lstStyle/>
          <a:p>
            <a:r>
              <a:rPr lang="en-GB" dirty="0"/>
              <a:t>Why Ramadan Is So Special? </a:t>
            </a:r>
            <a:endParaRPr lang="en-US" dirty="0"/>
          </a:p>
        </p:txBody>
      </p:sp>
      <p:sp>
        <p:nvSpPr>
          <p:cNvPr id="5" name="Rectangle: Rounded Corners 14">
            <a:extLst>
              <a:ext uri="{FF2B5EF4-FFF2-40B4-BE49-F238E27FC236}">
                <a16:creationId xmlns:a16="http://schemas.microsoft.com/office/drawing/2014/main" id="{4597FFA2-A415-2648-A29A-C18888116506}"/>
              </a:ext>
            </a:extLst>
          </p:cNvPr>
          <p:cNvSpPr/>
          <p:nvPr/>
        </p:nvSpPr>
        <p:spPr>
          <a:xfrm>
            <a:off x="875725" y="1420781"/>
            <a:ext cx="7512623" cy="1007110"/>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 name="Rectangle: Rounded Corners 14">
            <a:extLst>
              <a:ext uri="{FF2B5EF4-FFF2-40B4-BE49-F238E27FC236}">
                <a16:creationId xmlns:a16="http://schemas.microsoft.com/office/drawing/2014/main" id="{EE5ECE94-A92B-9140-AC8A-85B399F2D891}"/>
              </a:ext>
            </a:extLst>
          </p:cNvPr>
          <p:cNvSpPr/>
          <p:nvPr/>
        </p:nvSpPr>
        <p:spPr>
          <a:xfrm>
            <a:off x="750881" y="1315540"/>
            <a:ext cx="7512623" cy="961979"/>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bg2">
                    <a:lumMod val="10000"/>
                  </a:schemeClr>
                </a:solidFill>
              </a:rPr>
              <a:t>During the month of Ramadan, we have the chance to gain a lot of rewards when we do good deeds.</a:t>
            </a:r>
          </a:p>
        </p:txBody>
      </p:sp>
      <p:sp>
        <p:nvSpPr>
          <p:cNvPr id="8" name="Rectangle: Rounded Corners 14">
            <a:extLst>
              <a:ext uri="{FF2B5EF4-FFF2-40B4-BE49-F238E27FC236}">
                <a16:creationId xmlns:a16="http://schemas.microsoft.com/office/drawing/2014/main" id="{A5781035-9C3A-C64E-B0D2-9A42346384E0}"/>
              </a:ext>
            </a:extLst>
          </p:cNvPr>
          <p:cNvSpPr/>
          <p:nvPr/>
        </p:nvSpPr>
        <p:spPr>
          <a:xfrm>
            <a:off x="880494" y="2685670"/>
            <a:ext cx="7512623" cy="1239943"/>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Rectangle: Rounded Corners 14">
            <a:extLst>
              <a:ext uri="{FF2B5EF4-FFF2-40B4-BE49-F238E27FC236}">
                <a16:creationId xmlns:a16="http://schemas.microsoft.com/office/drawing/2014/main" id="{BAE3A01A-B0B4-EC46-AD15-E9D895D628AC}"/>
              </a:ext>
            </a:extLst>
          </p:cNvPr>
          <p:cNvSpPr/>
          <p:nvPr/>
        </p:nvSpPr>
        <p:spPr>
          <a:xfrm>
            <a:off x="755650" y="2580430"/>
            <a:ext cx="7512623" cy="1184378"/>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bg2">
                    <a:lumMod val="10000"/>
                  </a:schemeClr>
                </a:solidFill>
              </a:rPr>
              <a:t>If we do a good deed in Ramadan, the rewards will be multiplied compared to doing the same good deed in a normal month. Allah will also wipe away our sins.</a:t>
            </a:r>
          </a:p>
        </p:txBody>
      </p:sp>
      <p:pic>
        <p:nvPicPr>
          <p:cNvPr id="4" name="Picture 3">
            <a:extLst>
              <a:ext uri="{FF2B5EF4-FFF2-40B4-BE49-F238E27FC236}">
                <a16:creationId xmlns:a16="http://schemas.microsoft.com/office/drawing/2014/main" id="{84BC164F-D556-0343-8D50-93DBA6D423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26" y="4183392"/>
            <a:ext cx="2874474" cy="3208283"/>
          </a:xfrm>
          <a:prstGeom prst="rect">
            <a:avLst/>
          </a:prstGeom>
        </p:spPr>
      </p:pic>
      <p:pic>
        <p:nvPicPr>
          <p:cNvPr id="10" name="Picture 9">
            <a:extLst>
              <a:ext uri="{FF2B5EF4-FFF2-40B4-BE49-F238E27FC236}">
                <a16:creationId xmlns:a16="http://schemas.microsoft.com/office/drawing/2014/main" id="{BE844D6F-9D43-6844-9AB4-5F04913EEC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11530" y="4183392"/>
            <a:ext cx="2874474" cy="3208283"/>
          </a:xfrm>
          <a:prstGeom prst="rect">
            <a:avLst/>
          </a:prstGeom>
        </p:spPr>
      </p:pic>
      <p:sp>
        <p:nvSpPr>
          <p:cNvPr id="12" name="Rectangle 11">
            <a:extLst>
              <a:ext uri="{FF2B5EF4-FFF2-40B4-BE49-F238E27FC236}">
                <a16:creationId xmlns:a16="http://schemas.microsoft.com/office/drawing/2014/main" id="{6AA6CDC6-C5ED-E34E-AD80-C22B236A6C28}"/>
              </a:ext>
            </a:extLst>
          </p:cNvPr>
          <p:cNvSpPr/>
          <p:nvPr/>
        </p:nvSpPr>
        <p:spPr>
          <a:xfrm>
            <a:off x="2040728" y="4159531"/>
            <a:ext cx="2763898" cy="369332"/>
          </a:xfrm>
          <a:prstGeom prst="rect">
            <a:avLst/>
          </a:prstGeom>
        </p:spPr>
        <p:txBody>
          <a:bodyPr wrap="none">
            <a:spAutoFit/>
          </a:bodyPr>
          <a:lstStyle/>
          <a:p>
            <a:r>
              <a:rPr lang="en-GB" dirty="0">
                <a:solidFill>
                  <a:srgbClr val="FF0000"/>
                </a:solidFill>
              </a:rPr>
              <a:t> </a:t>
            </a:r>
            <a:r>
              <a:rPr lang="en-GB" dirty="0">
                <a:solidFill>
                  <a:srgbClr val="000000"/>
                </a:solidFill>
              </a:rPr>
              <a:t>During a normal month.</a:t>
            </a:r>
            <a:endParaRPr lang="en-US" dirty="0"/>
          </a:p>
        </p:txBody>
      </p:sp>
      <p:sp>
        <p:nvSpPr>
          <p:cNvPr id="13" name="Rectangle 12">
            <a:extLst>
              <a:ext uri="{FF2B5EF4-FFF2-40B4-BE49-F238E27FC236}">
                <a16:creationId xmlns:a16="http://schemas.microsoft.com/office/drawing/2014/main" id="{4D409D0F-5CE9-1A45-959F-2E554E63A449}"/>
              </a:ext>
            </a:extLst>
          </p:cNvPr>
          <p:cNvSpPr/>
          <p:nvPr/>
        </p:nvSpPr>
        <p:spPr>
          <a:xfrm>
            <a:off x="6174080" y="4155194"/>
            <a:ext cx="1992853" cy="369332"/>
          </a:xfrm>
          <a:prstGeom prst="rect">
            <a:avLst/>
          </a:prstGeom>
        </p:spPr>
        <p:txBody>
          <a:bodyPr wrap="none">
            <a:spAutoFit/>
          </a:bodyPr>
          <a:lstStyle/>
          <a:p>
            <a:r>
              <a:rPr lang="en-GB" dirty="0"/>
              <a:t>During Ramadan.</a:t>
            </a:r>
            <a:endParaRPr lang="en-US" dirty="0"/>
          </a:p>
        </p:txBody>
      </p:sp>
      <p:sp>
        <p:nvSpPr>
          <p:cNvPr id="14" name="Rectangle 13">
            <a:extLst>
              <a:ext uri="{FF2B5EF4-FFF2-40B4-BE49-F238E27FC236}">
                <a16:creationId xmlns:a16="http://schemas.microsoft.com/office/drawing/2014/main" id="{3326C16E-A8D1-0B48-8536-3657A14B403A}"/>
              </a:ext>
            </a:extLst>
          </p:cNvPr>
          <p:cNvSpPr/>
          <p:nvPr/>
        </p:nvSpPr>
        <p:spPr>
          <a:xfrm>
            <a:off x="2115693" y="4451274"/>
            <a:ext cx="1369286" cy="369332"/>
          </a:xfrm>
          <a:prstGeom prst="rect">
            <a:avLst/>
          </a:prstGeom>
        </p:spPr>
        <p:txBody>
          <a:bodyPr wrap="none">
            <a:spAutoFit/>
          </a:bodyPr>
          <a:lstStyle/>
          <a:p>
            <a:r>
              <a:rPr lang="en-GB" b="1" dirty="0">
                <a:solidFill>
                  <a:srgbClr val="DE1E5A"/>
                </a:solidFill>
              </a:rPr>
              <a:t>Rewards x1</a:t>
            </a:r>
            <a:endParaRPr lang="en-US" b="1" dirty="0">
              <a:solidFill>
                <a:srgbClr val="DE1E5A"/>
              </a:solidFill>
            </a:endParaRPr>
          </a:p>
        </p:txBody>
      </p:sp>
      <p:sp>
        <p:nvSpPr>
          <p:cNvPr id="15" name="Rectangle 14">
            <a:extLst>
              <a:ext uri="{FF2B5EF4-FFF2-40B4-BE49-F238E27FC236}">
                <a16:creationId xmlns:a16="http://schemas.microsoft.com/office/drawing/2014/main" id="{F2576530-3D9A-4244-82D0-DEB27BC1A5F6}"/>
              </a:ext>
            </a:extLst>
          </p:cNvPr>
          <p:cNvSpPr/>
          <p:nvPr/>
        </p:nvSpPr>
        <p:spPr>
          <a:xfrm>
            <a:off x="6170518" y="4465563"/>
            <a:ext cx="1390124" cy="369332"/>
          </a:xfrm>
          <a:prstGeom prst="rect">
            <a:avLst/>
          </a:prstGeom>
        </p:spPr>
        <p:txBody>
          <a:bodyPr wrap="none">
            <a:spAutoFit/>
          </a:bodyPr>
          <a:lstStyle/>
          <a:p>
            <a:r>
              <a:rPr lang="en-GB" b="1" dirty="0">
                <a:solidFill>
                  <a:srgbClr val="DE1E5A"/>
                </a:solidFill>
              </a:rPr>
              <a:t>Rewards x7</a:t>
            </a:r>
            <a:endParaRPr lang="en-US" b="1" dirty="0">
              <a:solidFill>
                <a:srgbClr val="DE1E5A"/>
              </a:solidFill>
            </a:endParaRPr>
          </a:p>
        </p:txBody>
      </p:sp>
    </p:spTree>
    <p:extLst>
      <p:ext uri="{BB962C8B-B14F-4D97-AF65-F5344CB8AC3E}">
        <p14:creationId xmlns:p14="http://schemas.microsoft.com/office/powerpoint/2010/main" val="417453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ppt_h*1.125000"/>
                                          </p:val>
                                        </p:tav>
                                        <p:tav tm="100000">
                                          <p:val>
                                            <p:strVal val="#ppt_y"/>
                                          </p:val>
                                        </p:tav>
                                      </p:tavLst>
                                    </p:anim>
                                    <p:animEffect transition="in" filter="wipe(up)">
                                      <p:cBhvr>
                                        <p:cTn id="18" dur="500"/>
                                        <p:tgtEl>
                                          <p:spTgt spid="9"/>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ppt_y</p:attrName>
                                        </p:attrNameLst>
                                      </p:cBhvr>
                                      <p:tavLst>
                                        <p:tav tm="0">
                                          <p:val>
                                            <p:strVal val="#ppt_y+#ppt_h*1.125000"/>
                                          </p:val>
                                        </p:tav>
                                        <p:tav tm="100000">
                                          <p:val>
                                            <p:strVal val="#ppt_y"/>
                                          </p:val>
                                        </p:tav>
                                      </p:tavLst>
                                    </p:anim>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up)">
                                      <p:cBhvr>
                                        <p:cTn id="28" dur="500"/>
                                        <p:tgtEl>
                                          <p:spTgt spid="14"/>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par>
                                <p:cTn id="33" presetID="12" presetClass="entr" presetSubtype="4"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p:tgtEl>
                                          <p:spTgt spid="4"/>
                                        </p:tgtEl>
                                        <p:attrNameLst>
                                          <p:attrName>ppt_y</p:attrName>
                                        </p:attrNameLst>
                                      </p:cBhvr>
                                      <p:tavLst>
                                        <p:tav tm="0">
                                          <p:val>
                                            <p:strVal val="#ppt_y+#ppt_h*1.125000"/>
                                          </p:val>
                                        </p:tav>
                                        <p:tav tm="100000">
                                          <p:val>
                                            <p:strVal val="#ppt_y"/>
                                          </p:val>
                                        </p:tav>
                                      </p:tavLst>
                                    </p:anim>
                                    <p:animEffect transition="in" filter="wipe(up)">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p:tgtEl>
                                          <p:spTgt spid="10"/>
                                        </p:tgtEl>
                                        <p:attrNameLst>
                                          <p:attrName>ppt_y</p:attrName>
                                        </p:attrNameLst>
                                      </p:cBhvr>
                                      <p:tavLst>
                                        <p:tav tm="0">
                                          <p:val>
                                            <p:strVal val="#ppt_y+#ppt_h*1.125000"/>
                                          </p:val>
                                        </p:tav>
                                        <p:tav tm="100000">
                                          <p:val>
                                            <p:strVal val="#ppt_y"/>
                                          </p:val>
                                        </p:tav>
                                      </p:tavLst>
                                    </p:anim>
                                    <p:animEffect transition="in" filter="wipe(up)">
                                      <p:cBhvr>
                                        <p:cTn id="42" dur="500"/>
                                        <p:tgtEl>
                                          <p:spTgt spid="10"/>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p:tgtEl>
                                          <p:spTgt spid="15"/>
                                        </p:tgtEl>
                                        <p:attrNameLst>
                                          <p:attrName>ppt_y</p:attrName>
                                        </p:attrNameLst>
                                      </p:cBhvr>
                                      <p:tavLst>
                                        <p:tav tm="0">
                                          <p:val>
                                            <p:strVal val="#ppt_y+#ppt_h*1.125000"/>
                                          </p:val>
                                        </p:tav>
                                        <p:tav tm="100000">
                                          <p:val>
                                            <p:strVal val="#ppt_y"/>
                                          </p:val>
                                        </p:tav>
                                      </p:tavLst>
                                    </p:anim>
                                    <p:animEffect transition="in" filter="wipe(up)">
                                      <p:cBhvr>
                                        <p:cTn id="46" dur="500"/>
                                        <p:tgtEl>
                                          <p:spTgt spid="15"/>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p:tgtEl>
                                          <p:spTgt spid="13"/>
                                        </p:tgtEl>
                                        <p:attrNameLst>
                                          <p:attrName>ppt_y</p:attrName>
                                        </p:attrNameLst>
                                      </p:cBhvr>
                                      <p:tavLst>
                                        <p:tav tm="0">
                                          <p:val>
                                            <p:strVal val="#ppt_y+#ppt_h*1.125000"/>
                                          </p:val>
                                        </p:tav>
                                        <p:tav tm="100000">
                                          <p:val>
                                            <p:strVal val="#ppt_y"/>
                                          </p:val>
                                        </p:tav>
                                      </p:tavLst>
                                    </p:anim>
                                    <p:animEffect transition="in" filter="wipe(up)">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5905280"/>
          </a:xfrm>
        </p:spPr>
        <p:txBody>
          <a:bodyPr/>
          <a:lstStyle/>
          <a:p>
            <a:r>
              <a:rPr lang="en-GB" dirty="0" smtClean="0"/>
              <a:t>Winners of Big Walk and Wheel</a:t>
            </a:r>
            <a:r>
              <a:rPr lang="en-GB" sz="2800" dirty="0" smtClean="0"/>
              <a:t/>
            </a:r>
            <a:br>
              <a:rPr lang="en-GB" sz="2800" dirty="0" smtClean="0"/>
            </a:br>
            <a:r>
              <a:rPr lang="en-GB" sz="2800" dirty="0" smtClean="0"/>
              <a:t/>
            </a:r>
            <a:br>
              <a:rPr lang="en-GB" sz="2800" dirty="0" smtClean="0"/>
            </a:br>
            <a:r>
              <a:rPr lang="en-GB" sz="2800" dirty="0" smtClean="0"/>
              <a:t>Winning Class…?</a:t>
            </a:r>
            <a:br>
              <a:rPr lang="en-GB" sz="2800" dirty="0" smtClean="0"/>
            </a:br>
            <a:r>
              <a:rPr lang="en-GB" sz="2800" dirty="0" smtClean="0"/>
              <a:t/>
            </a:r>
            <a:br>
              <a:rPr lang="en-GB" sz="2800" dirty="0" smtClean="0"/>
            </a:br>
            <a:r>
              <a:rPr lang="en-GB" sz="2800" dirty="0" smtClean="0"/>
              <a:t>The winning class gets a 15 minute lunch voucher, so when you want, you can have an extra 15 minutes of playtime at lunch!</a:t>
            </a:r>
            <a:br>
              <a:rPr lang="en-GB" sz="2800" dirty="0" smtClean="0"/>
            </a:br>
            <a:r>
              <a:rPr lang="en-GB" sz="2800" dirty="0" smtClean="0"/>
              <a:t/>
            </a:r>
            <a:br>
              <a:rPr lang="en-GB" sz="2800" dirty="0" smtClean="0"/>
            </a:br>
            <a:r>
              <a:rPr lang="en-GB" sz="2800" dirty="0" smtClean="0"/>
              <a:t>1</a:t>
            </a:r>
            <a:r>
              <a:rPr lang="en-GB" sz="2800" baseline="30000" dirty="0" smtClean="0"/>
              <a:t>st</a:t>
            </a:r>
            <a:r>
              <a:rPr lang="en-GB" sz="2800" dirty="0" smtClean="0"/>
              <a:t> Prize…?</a:t>
            </a:r>
            <a:br>
              <a:rPr lang="en-GB" sz="2800" dirty="0" smtClean="0"/>
            </a:br>
            <a:r>
              <a:rPr lang="en-GB" sz="2800" dirty="0" smtClean="0"/>
              <a:t>2</a:t>
            </a:r>
            <a:r>
              <a:rPr lang="en-GB" sz="2800" baseline="30000" dirty="0" smtClean="0"/>
              <a:t>nd</a:t>
            </a:r>
            <a:r>
              <a:rPr lang="en-GB" sz="2800" dirty="0" smtClean="0"/>
              <a:t> Prize…?</a:t>
            </a:r>
            <a:br>
              <a:rPr lang="en-GB" sz="2800" dirty="0" smtClean="0"/>
            </a:br>
            <a:r>
              <a:rPr lang="en-GB" sz="2800" dirty="0" smtClean="0"/>
              <a:t>3</a:t>
            </a:r>
            <a:r>
              <a:rPr lang="en-GB" sz="2800" baseline="30000" dirty="0" smtClean="0"/>
              <a:t>rd</a:t>
            </a:r>
            <a:r>
              <a:rPr lang="en-GB" sz="2800" dirty="0" smtClean="0"/>
              <a:t> Prize…?</a:t>
            </a:r>
            <a:br>
              <a:rPr lang="en-GB" sz="2800" dirty="0" smtClean="0"/>
            </a:br>
            <a:r>
              <a:rPr lang="en-GB" sz="2800" dirty="0" smtClean="0"/>
              <a:t/>
            </a:r>
            <a:br>
              <a:rPr lang="en-GB" sz="2800" dirty="0" smtClean="0"/>
            </a:br>
            <a:endParaRPr lang="en-GB" sz="2800" dirty="0"/>
          </a:p>
        </p:txBody>
      </p:sp>
    </p:spTree>
    <p:extLst>
      <p:ext uri="{BB962C8B-B14F-4D97-AF65-F5344CB8AC3E}">
        <p14:creationId xmlns:p14="http://schemas.microsoft.com/office/powerpoint/2010/main" val="75197079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881</TotalTime>
  <Words>463</Words>
  <Application>Microsoft Office PowerPoint</Application>
  <PresentationFormat>On-screen Show (4:3)</PresentationFormat>
  <Paragraphs>37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Twinkl</vt:lpstr>
      <vt:lpstr>Calibri</vt:lpstr>
      <vt:lpstr>Office Theme</vt:lpstr>
      <vt:lpstr>PowerPoint Presentation</vt:lpstr>
      <vt:lpstr>What Is Ramadan?</vt:lpstr>
      <vt:lpstr>What Is Ramadan?</vt:lpstr>
      <vt:lpstr>…began Saturday, 2 April ends Sunday, 1 May… </vt:lpstr>
      <vt:lpstr>How Many Months in the Islamic Calendar?</vt:lpstr>
      <vt:lpstr>What Is Fasting?</vt:lpstr>
      <vt:lpstr>Why Do We Fast?</vt:lpstr>
      <vt:lpstr>Why Ramadan Is So Special? </vt:lpstr>
      <vt:lpstr>Winners of Big Walk and Wheel  Winning Class…?  The winning class gets a 15 minute lunch voucher, so when you want, you can have an extra 15 minutes of playtime at lunch!  1st Prize…? 2nd Prize…? 3rd Prize…?  </vt:lpstr>
      <vt:lpstr>Readathon  Well done to everyone that took part in this year’s Readathon – you helped the school to raise nearly £400 for new books!  And our winners for each year groups are…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Katy Gaunt</dc:creator>
  <cp:lastModifiedBy>Markeaton Head</cp:lastModifiedBy>
  <cp:revision>34</cp:revision>
  <dcterms:created xsi:type="dcterms:W3CDTF">2021-03-11T09:29:17Z</dcterms:created>
  <dcterms:modified xsi:type="dcterms:W3CDTF">2022-04-05T12:27:00Z</dcterms:modified>
</cp:coreProperties>
</file>