
<file path=[Content_Types].xml><?xml version="1.0" encoding="utf-8"?>
<Types xmlns="http://schemas.openxmlformats.org/package/2006/content-types">
  <Default Extension="mp3" ContentType="audio/m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684A"/>
    <a:srgbClr val="3B7957"/>
    <a:srgbClr val="5C8A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B12A4-3EC5-4B37-888C-52317595C49F}" type="datetimeFigureOut">
              <a:rPr lang="en-GB" smtClean="0"/>
              <a:t>10/01/2022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1B58B-802B-4EF0-AED9-95A080290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315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B12A4-3EC5-4B37-888C-52317595C49F}" type="datetimeFigureOut">
              <a:rPr lang="en-GB" smtClean="0"/>
              <a:t>10/01/2022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1B58B-802B-4EF0-AED9-95A080290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0579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B12A4-3EC5-4B37-888C-52317595C49F}" type="datetimeFigureOut">
              <a:rPr lang="en-GB" smtClean="0"/>
              <a:t>10/01/2022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1B58B-802B-4EF0-AED9-95A080290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642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B12A4-3EC5-4B37-888C-52317595C49F}" type="datetimeFigureOut">
              <a:rPr lang="en-GB" smtClean="0"/>
              <a:t>10/01/2022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1B58B-802B-4EF0-AED9-95A080290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705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B12A4-3EC5-4B37-888C-52317595C49F}" type="datetimeFigureOut">
              <a:rPr lang="en-GB" smtClean="0"/>
              <a:t>10/01/2022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1B58B-802B-4EF0-AED9-95A080290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5909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B12A4-3EC5-4B37-888C-52317595C49F}" type="datetimeFigureOut">
              <a:rPr lang="en-GB" smtClean="0"/>
              <a:t>10/01/2022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1B58B-802B-4EF0-AED9-95A080290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3336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B12A4-3EC5-4B37-888C-52317595C49F}" type="datetimeFigureOut">
              <a:rPr lang="en-GB" smtClean="0"/>
              <a:t>10/01/2022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1B58B-802B-4EF0-AED9-95A080290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707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B12A4-3EC5-4B37-888C-52317595C49F}" type="datetimeFigureOut">
              <a:rPr lang="en-GB" smtClean="0"/>
              <a:t>10/01/2022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1B58B-802B-4EF0-AED9-95A080290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9407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B12A4-3EC5-4B37-888C-52317595C49F}" type="datetimeFigureOut">
              <a:rPr lang="en-GB" smtClean="0"/>
              <a:t>10/01/2022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1B58B-802B-4EF0-AED9-95A080290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0581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B12A4-3EC5-4B37-888C-52317595C49F}" type="datetimeFigureOut">
              <a:rPr lang="en-GB" smtClean="0"/>
              <a:t>10/01/2022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1B58B-802B-4EF0-AED9-95A080290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941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B12A4-3EC5-4B37-888C-52317595C49F}" type="datetimeFigureOut">
              <a:rPr lang="en-GB" smtClean="0"/>
              <a:t>10/01/2022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1B58B-802B-4EF0-AED9-95A080290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7587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B12A4-3EC5-4B37-888C-52317595C49F}" type="datetimeFigureOut">
              <a:rPr lang="en-GB" smtClean="0"/>
              <a:t>10/01/2022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1B58B-802B-4EF0-AED9-95A080290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525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1.xml"/><Relationship Id="rId7" Type="http://schemas.microsoft.com/office/2007/relationships/hdphoto" Target="../media/hdphoto1.wdp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10" Type="http://schemas.openxmlformats.org/officeDocument/2006/relationships/image" Target="../media/image5.png"/><Relationship Id="rId4" Type="http://schemas.openxmlformats.org/officeDocument/2006/relationships/image" Target="../media/image1.jpeg"/><Relationship Id="rId9" Type="http://schemas.microsoft.com/office/2007/relationships/hdphoto" Target="../media/hdphoto2.wdp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G"/><Relationship Id="rId7" Type="http://schemas.openxmlformats.org/officeDocument/2006/relationships/image" Target="../media/image11.jpeg"/><Relationship Id="rId12" Type="http://schemas.microsoft.com/office/2007/relationships/hdphoto" Target="../media/hdphoto2.wdp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G"/><Relationship Id="rId11" Type="http://schemas.openxmlformats.org/officeDocument/2006/relationships/image" Target="../media/image4.png"/><Relationship Id="rId5" Type="http://schemas.openxmlformats.org/officeDocument/2006/relationships/image" Target="../media/image9.JPG"/><Relationship Id="rId10" Type="http://schemas.microsoft.com/office/2007/relationships/hdphoto" Target="../media/hdphoto1.wdp"/><Relationship Id="rId4" Type="http://schemas.openxmlformats.org/officeDocument/2006/relationships/image" Target="../media/image8.JPG"/><Relationship Id="rId9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7.JPG"/><Relationship Id="rId7" Type="http://schemas.openxmlformats.org/officeDocument/2006/relationships/image" Target="../media/image13.jpeg"/><Relationship Id="rId12" Type="http://schemas.microsoft.com/office/2007/relationships/hdphoto" Target="../media/hdphoto2.wdp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G"/><Relationship Id="rId11" Type="http://schemas.openxmlformats.org/officeDocument/2006/relationships/image" Target="../media/image4.png"/><Relationship Id="rId5" Type="http://schemas.openxmlformats.org/officeDocument/2006/relationships/image" Target="../media/image9.JPG"/><Relationship Id="rId10" Type="http://schemas.microsoft.com/office/2007/relationships/hdphoto" Target="../media/hdphoto1.wdp"/><Relationship Id="rId4" Type="http://schemas.openxmlformats.org/officeDocument/2006/relationships/image" Target="../media/image8.JPG"/><Relationship Id="rId9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13.jpeg"/><Relationship Id="rId7" Type="http://schemas.openxmlformats.org/officeDocument/2006/relationships/image" Target="../media/image4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14.jpeg"/><Relationship Id="rId7" Type="http://schemas.microsoft.com/office/2007/relationships/hdphoto" Target="../media/hdphoto2.wdp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14.jpeg"/><Relationship Id="rId7" Type="http://schemas.microsoft.com/office/2007/relationships/hdphoto" Target="../media/hdphoto2.wdp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4.jpeg"/><Relationship Id="rId7" Type="http://schemas.microsoft.com/office/2007/relationships/hdphoto" Target="../media/hdphoto2.wdp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image" Target="../media/image14.jpeg"/><Relationship Id="rId7" Type="http://schemas.microsoft.com/office/2007/relationships/hdphoto" Target="../media/hdphoto2.wdp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7.JPG"/><Relationship Id="rId7" Type="http://schemas.openxmlformats.org/officeDocument/2006/relationships/image" Target="../media/image11.jpeg"/><Relationship Id="rId12" Type="http://schemas.openxmlformats.org/officeDocument/2006/relationships/image" Target="../media/image14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G"/><Relationship Id="rId11" Type="http://schemas.microsoft.com/office/2007/relationships/hdphoto" Target="../media/hdphoto2.wdp"/><Relationship Id="rId5" Type="http://schemas.openxmlformats.org/officeDocument/2006/relationships/image" Target="../media/image9.JPG"/><Relationship Id="rId10" Type="http://schemas.openxmlformats.org/officeDocument/2006/relationships/image" Target="../media/image4.png"/><Relationship Id="rId4" Type="http://schemas.openxmlformats.org/officeDocument/2006/relationships/image" Target="../media/image8.JPG"/><Relationship Id="rId9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roup 61"/>
          <p:cNvGrpSpPr/>
          <p:nvPr/>
        </p:nvGrpSpPr>
        <p:grpSpPr>
          <a:xfrm>
            <a:off x="916820" y="687813"/>
            <a:ext cx="3400724" cy="5361814"/>
            <a:chOff x="4069094" y="495308"/>
            <a:chExt cx="3400724" cy="5361814"/>
          </a:xfrm>
        </p:grpSpPr>
        <p:sp>
          <p:nvSpPr>
            <p:cNvPr id="16" name="Oval 15"/>
            <p:cNvSpPr/>
            <p:nvPr/>
          </p:nvSpPr>
          <p:spPr>
            <a:xfrm>
              <a:off x="4509954" y="2486103"/>
              <a:ext cx="934186" cy="93821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4069094" y="495308"/>
              <a:ext cx="3400724" cy="5361814"/>
              <a:chOff x="6716042" y="110298"/>
              <a:chExt cx="3400724" cy="5361814"/>
            </a:xfrm>
          </p:grpSpPr>
          <p:pic>
            <p:nvPicPr>
              <p:cNvPr id="1026" name="Picture 2" descr="Bod - DVD PLANET STORE"/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628" t="5516" r="20085" b="23409"/>
              <a:stretch/>
            </p:blipFill>
            <p:spPr bwMode="auto">
              <a:xfrm flipH="1">
                <a:off x="7006042" y="685799"/>
                <a:ext cx="3110724" cy="478631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8" name="Group 7"/>
              <p:cNvGrpSpPr/>
              <p:nvPr/>
            </p:nvGrpSpPr>
            <p:grpSpPr>
              <a:xfrm>
                <a:off x="7097422" y="2360719"/>
                <a:ext cx="2431915" cy="2042775"/>
                <a:chOff x="4728149" y="1537004"/>
                <a:chExt cx="2277893" cy="1855024"/>
              </a:xfrm>
            </p:grpSpPr>
            <p:sp>
              <p:nvSpPr>
                <p:cNvPr id="4" name="Trapezoid 3"/>
                <p:cNvSpPr/>
                <p:nvPr/>
              </p:nvSpPr>
              <p:spPr>
                <a:xfrm>
                  <a:off x="4728149" y="1624482"/>
                  <a:ext cx="2277893" cy="1729420"/>
                </a:xfrm>
                <a:prstGeom prst="trapezoid">
                  <a:avLst>
                    <a:gd name="adj" fmla="val 38780"/>
                  </a:avLst>
                </a:prstGeom>
                <a:solidFill>
                  <a:srgbClr val="32684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" name="Oval 4"/>
                <p:cNvSpPr/>
                <p:nvPr/>
              </p:nvSpPr>
              <p:spPr>
                <a:xfrm rot="1229278">
                  <a:off x="4862428" y="1555226"/>
                  <a:ext cx="573477" cy="1836802"/>
                </a:xfrm>
                <a:prstGeom prst="ellipse">
                  <a:avLst/>
                </a:prstGeom>
                <a:solidFill>
                  <a:srgbClr val="32684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" name="Oval 9"/>
                <p:cNvSpPr/>
                <p:nvPr/>
              </p:nvSpPr>
              <p:spPr>
                <a:xfrm rot="20053950">
                  <a:off x="6268712" y="1537004"/>
                  <a:ext cx="573477" cy="1836802"/>
                </a:xfrm>
                <a:prstGeom prst="ellipse">
                  <a:avLst/>
                </a:prstGeom>
                <a:solidFill>
                  <a:srgbClr val="32684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pic>
            <p:nvPicPr>
              <p:cNvPr id="1028" name="Picture 4" descr="Markeaton Primary (@MarkeatonSchool) / Twitter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979791" y="2655244"/>
                <a:ext cx="916080" cy="94490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8" name="Picture 57"/>
              <p:cNvPicPr>
                <a:picLocks noChangeAspect="1"/>
              </p:cNvPicPr>
              <p:nvPr/>
            </p:nvPicPr>
            <p:blipFill>
              <a:blip r:embed="rId6"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backgroundRemoval t="10000" b="97143" l="9220" r="97163">
                            <a14:backgroundMark x1="60284" y1="20000" x2="60284" y2="20000"/>
                          </a14:backgroundRemoval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p:blipFill>
            <p:spPr>
              <a:xfrm>
                <a:off x="7250910" y="2447831"/>
                <a:ext cx="1343025" cy="2000250"/>
              </a:xfrm>
              <a:prstGeom prst="rect">
                <a:avLst/>
              </a:prstGeom>
            </p:spPr>
          </p:pic>
          <p:pic>
            <p:nvPicPr>
              <p:cNvPr id="60" name="Picture 59"/>
              <p:cNvPicPr>
                <a:picLocks noChangeAspect="1"/>
              </p:cNvPicPr>
              <p:nvPr/>
            </p:nvPicPr>
            <p:blipFill>
              <a:blip r:embed="rId8"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backgroundRemoval t="6464" b="98099" l="8091" r="95146"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p:blipFill>
            <p:spPr>
              <a:xfrm>
                <a:off x="6716042" y="110298"/>
                <a:ext cx="2943225" cy="2505075"/>
              </a:xfrm>
              <a:prstGeom prst="rect">
                <a:avLst/>
              </a:prstGeom>
            </p:spPr>
          </p:pic>
        </p:grpSp>
      </p:grpSp>
      <p:pic>
        <p:nvPicPr>
          <p:cNvPr id="63" name="Bod (1)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0"/>
          <a:stretch>
            <a:fillRect/>
          </a:stretch>
        </p:blipFill>
        <p:spPr>
          <a:xfrm>
            <a:off x="475693" y="5454072"/>
            <a:ext cx="609600" cy="609600"/>
          </a:xfrm>
          <a:prstGeom prst="rect">
            <a:avLst/>
          </a:prstGeom>
        </p:spPr>
      </p:pic>
      <p:sp>
        <p:nvSpPr>
          <p:cNvPr id="1024" name="TextBox 1023"/>
          <p:cNvSpPr txBox="1"/>
          <p:nvPr/>
        </p:nvSpPr>
        <p:spPr>
          <a:xfrm>
            <a:off x="4588926" y="1176951"/>
            <a:ext cx="670214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This is BOD.</a:t>
            </a:r>
          </a:p>
          <a:p>
            <a:r>
              <a:rPr lang="en-GB" sz="3200" dirty="0" smtClean="0"/>
              <a:t>He is going to start at </a:t>
            </a:r>
            <a:r>
              <a:rPr lang="en-GB" sz="3200" dirty="0" err="1"/>
              <a:t>M</a:t>
            </a:r>
            <a:r>
              <a:rPr lang="en-GB" sz="3200" dirty="0" err="1" smtClean="0"/>
              <a:t>arkeaton</a:t>
            </a:r>
            <a:r>
              <a:rPr lang="en-GB" sz="3200" dirty="0" smtClean="0"/>
              <a:t> Primary School!</a:t>
            </a:r>
          </a:p>
          <a:p>
            <a:endParaRPr lang="en-GB" sz="3200" dirty="0"/>
          </a:p>
          <a:p>
            <a:r>
              <a:rPr lang="en-GB" sz="3200" dirty="0" smtClean="0"/>
              <a:t>What does BOD need to know about being a great pupil at </a:t>
            </a:r>
            <a:r>
              <a:rPr lang="en-GB" sz="3200" dirty="0" err="1"/>
              <a:t>M</a:t>
            </a:r>
            <a:r>
              <a:rPr lang="en-GB" sz="3200" dirty="0" err="1" smtClean="0"/>
              <a:t>arkeaton</a:t>
            </a:r>
            <a:r>
              <a:rPr lang="en-GB" sz="3200" dirty="0" smtClean="0"/>
              <a:t>?</a:t>
            </a:r>
          </a:p>
          <a:p>
            <a:endParaRPr lang="en-GB" sz="3200" dirty="0"/>
          </a:p>
          <a:p>
            <a:r>
              <a:rPr lang="en-GB" sz="3200" dirty="0" smtClean="0"/>
              <a:t>BOD needs to use his…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346668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20160" fill="hold"/>
                                        <p:tgtEl>
                                          <p:spTgt spid="6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audio>
              <p:cMediaNode vol="8000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3"/>
                </p:tgtEl>
              </p:cMediaNode>
            </p:audio>
          </p:childTnLst>
        </p:cTn>
      </p:par>
    </p:tnLst>
    <p:bldLst>
      <p:bldP spid="10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9740" y="810089"/>
            <a:ext cx="1885950" cy="18288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3025" y="846184"/>
            <a:ext cx="1866900" cy="18097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783" y="846184"/>
            <a:ext cx="1781175" cy="181927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0561" y="827134"/>
            <a:ext cx="1847850" cy="18288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7201" y="834152"/>
            <a:ext cx="1819275" cy="1828800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 flipH="1">
            <a:off x="7886103" y="2662952"/>
            <a:ext cx="2520433" cy="3836061"/>
            <a:chOff x="4069094" y="495308"/>
            <a:chExt cx="3400724" cy="5361814"/>
          </a:xfrm>
        </p:grpSpPr>
        <p:sp>
          <p:nvSpPr>
            <p:cNvPr id="15" name="Oval 14"/>
            <p:cNvSpPr/>
            <p:nvPr/>
          </p:nvSpPr>
          <p:spPr>
            <a:xfrm>
              <a:off x="4509954" y="2486103"/>
              <a:ext cx="934186" cy="93821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4069094" y="495308"/>
              <a:ext cx="3400724" cy="5361814"/>
              <a:chOff x="6716042" y="110298"/>
              <a:chExt cx="3400724" cy="5361814"/>
            </a:xfrm>
          </p:grpSpPr>
          <p:pic>
            <p:nvPicPr>
              <p:cNvPr id="17" name="Picture 2" descr="Bod - DVD PLANET STORE"/>
              <p:cNvPicPr>
                <a:picLocks noChangeAspect="1" noChangeArrowheads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628" t="5516" r="20085" b="23409"/>
              <a:stretch/>
            </p:blipFill>
            <p:spPr bwMode="auto">
              <a:xfrm flipH="1">
                <a:off x="7006042" y="685799"/>
                <a:ext cx="3110724" cy="478631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18" name="Group 17"/>
              <p:cNvGrpSpPr/>
              <p:nvPr/>
            </p:nvGrpSpPr>
            <p:grpSpPr>
              <a:xfrm>
                <a:off x="7097422" y="2360719"/>
                <a:ext cx="2431915" cy="2042775"/>
                <a:chOff x="4728149" y="1537004"/>
                <a:chExt cx="2277893" cy="1855024"/>
              </a:xfrm>
            </p:grpSpPr>
            <p:sp>
              <p:nvSpPr>
                <p:cNvPr id="22" name="Trapezoid 21"/>
                <p:cNvSpPr/>
                <p:nvPr/>
              </p:nvSpPr>
              <p:spPr>
                <a:xfrm>
                  <a:off x="4728149" y="1624482"/>
                  <a:ext cx="2277893" cy="1729420"/>
                </a:xfrm>
                <a:prstGeom prst="trapezoid">
                  <a:avLst>
                    <a:gd name="adj" fmla="val 38780"/>
                  </a:avLst>
                </a:prstGeom>
                <a:solidFill>
                  <a:srgbClr val="32684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" name="Oval 22"/>
                <p:cNvSpPr/>
                <p:nvPr/>
              </p:nvSpPr>
              <p:spPr>
                <a:xfrm rot="1229278">
                  <a:off x="4862428" y="1555226"/>
                  <a:ext cx="573477" cy="1836802"/>
                </a:xfrm>
                <a:prstGeom prst="ellipse">
                  <a:avLst/>
                </a:prstGeom>
                <a:solidFill>
                  <a:srgbClr val="32684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" name="Oval 23"/>
                <p:cNvSpPr/>
                <p:nvPr/>
              </p:nvSpPr>
              <p:spPr>
                <a:xfrm rot="20053950">
                  <a:off x="6268712" y="1537004"/>
                  <a:ext cx="573477" cy="1836802"/>
                </a:xfrm>
                <a:prstGeom prst="ellipse">
                  <a:avLst/>
                </a:prstGeom>
                <a:solidFill>
                  <a:srgbClr val="32684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pic>
            <p:nvPicPr>
              <p:cNvPr id="19" name="Picture 4" descr="Markeaton Primary (@MarkeatonSchool) / Twitter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979791" y="2655244"/>
                <a:ext cx="916080" cy="94490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0" name="Picture 19"/>
              <p:cNvPicPr>
                <a:picLocks noChangeAspect="1"/>
              </p:cNvPicPr>
              <p:nvPr/>
            </p:nvPicPr>
            <p:blipFill>
              <a:blip r:embed="rId9">
                <a:extLst>
                  <a:ext uri="{BEBA8EAE-BF5A-486C-A8C5-ECC9F3942E4B}">
                    <a14:imgProps xmlns:a14="http://schemas.microsoft.com/office/drawing/2010/main">
                      <a14:imgLayer r:embed="rId10">
                        <a14:imgEffect>
                          <a14:backgroundRemoval t="10000" b="97143" l="9220" r="97163">
                            <a14:backgroundMark x1="60284" y1="20000" x2="60284" y2="20000"/>
                          </a14:backgroundRemoval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p:blipFill>
            <p:spPr>
              <a:xfrm>
                <a:off x="7250910" y="2447831"/>
                <a:ext cx="1343025" cy="2000250"/>
              </a:xfrm>
              <a:prstGeom prst="rect">
                <a:avLst/>
              </a:prstGeom>
            </p:spPr>
          </p:pic>
          <p:pic>
            <p:nvPicPr>
              <p:cNvPr id="21" name="Picture 20"/>
              <p:cNvPicPr>
                <a:picLocks noChangeAspect="1"/>
              </p:cNvPicPr>
              <p:nvPr/>
            </p:nvPicPr>
            <p:blipFill>
              <a:blip r:embed="rId11">
                <a:extLst>
                  <a:ext uri="{BEBA8EAE-BF5A-486C-A8C5-ECC9F3942E4B}">
                    <a14:imgProps xmlns:a14="http://schemas.microsoft.com/office/drawing/2010/main">
                      <a14:imgLayer r:embed="rId12">
                        <a14:imgEffect>
                          <a14:backgroundRemoval t="6464" b="98099" l="8091" r="95146"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p:blipFill>
            <p:spPr>
              <a:xfrm>
                <a:off x="6716042" y="110298"/>
                <a:ext cx="2943225" cy="2505075"/>
              </a:xfrm>
              <a:prstGeom prst="rect">
                <a:avLst/>
              </a:prstGeom>
            </p:spPr>
          </p:pic>
        </p:grpSp>
      </p:grpSp>
      <p:sp>
        <p:nvSpPr>
          <p:cNvPr id="25" name="TextBox 24"/>
          <p:cNvSpPr txBox="1"/>
          <p:nvPr/>
        </p:nvSpPr>
        <p:spPr>
          <a:xfrm>
            <a:off x="1136399" y="3681265"/>
            <a:ext cx="649705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Can you tell BOD what the </a:t>
            </a:r>
            <a:r>
              <a:rPr lang="en-GB" sz="3200" dirty="0" err="1" smtClean="0"/>
              <a:t>Markeaton</a:t>
            </a:r>
            <a:r>
              <a:rPr lang="en-GB" sz="3200" dirty="0" smtClean="0"/>
              <a:t> MINDS skills are?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964383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9740" y="810089"/>
            <a:ext cx="1885950" cy="18288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3025" y="846184"/>
            <a:ext cx="1866900" cy="18097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783" y="846184"/>
            <a:ext cx="1781175" cy="181927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0561" y="827134"/>
            <a:ext cx="1847850" cy="18288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7201" y="834152"/>
            <a:ext cx="1819275" cy="1828800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1134437" y="2662952"/>
            <a:ext cx="2375640" cy="3836061"/>
            <a:chOff x="4069094" y="495308"/>
            <a:chExt cx="3400724" cy="5361814"/>
          </a:xfrm>
        </p:grpSpPr>
        <p:sp>
          <p:nvSpPr>
            <p:cNvPr id="15" name="Oval 14"/>
            <p:cNvSpPr/>
            <p:nvPr/>
          </p:nvSpPr>
          <p:spPr>
            <a:xfrm>
              <a:off x="4509954" y="2486103"/>
              <a:ext cx="934186" cy="93821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4069094" y="495308"/>
              <a:ext cx="3400724" cy="5361814"/>
              <a:chOff x="6716042" y="110298"/>
              <a:chExt cx="3400724" cy="5361814"/>
            </a:xfrm>
          </p:grpSpPr>
          <p:pic>
            <p:nvPicPr>
              <p:cNvPr id="17" name="Picture 2" descr="Bod - DVD PLANET STORE"/>
              <p:cNvPicPr>
                <a:picLocks noChangeAspect="1" noChangeArrowheads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628" t="5516" r="20085" b="23409"/>
              <a:stretch/>
            </p:blipFill>
            <p:spPr bwMode="auto">
              <a:xfrm flipH="1">
                <a:off x="7006042" y="685799"/>
                <a:ext cx="3110724" cy="478631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18" name="Group 17"/>
              <p:cNvGrpSpPr/>
              <p:nvPr/>
            </p:nvGrpSpPr>
            <p:grpSpPr>
              <a:xfrm>
                <a:off x="7097422" y="2360719"/>
                <a:ext cx="2431915" cy="2042775"/>
                <a:chOff x="4728149" y="1537004"/>
                <a:chExt cx="2277893" cy="1855024"/>
              </a:xfrm>
            </p:grpSpPr>
            <p:sp>
              <p:nvSpPr>
                <p:cNvPr id="22" name="Trapezoid 21"/>
                <p:cNvSpPr/>
                <p:nvPr/>
              </p:nvSpPr>
              <p:spPr>
                <a:xfrm>
                  <a:off x="4728149" y="1624482"/>
                  <a:ext cx="2277893" cy="1729420"/>
                </a:xfrm>
                <a:prstGeom prst="trapezoid">
                  <a:avLst>
                    <a:gd name="adj" fmla="val 38780"/>
                  </a:avLst>
                </a:prstGeom>
                <a:solidFill>
                  <a:srgbClr val="32684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" name="Oval 22"/>
                <p:cNvSpPr/>
                <p:nvPr/>
              </p:nvSpPr>
              <p:spPr>
                <a:xfrm rot="1229278">
                  <a:off x="4862428" y="1555226"/>
                  <a:ext cx="573477" cy="1836802"/>
                </a:xfrm>
                <a:prstGeom prst="ellipse">
                  <a:avLst/>
                </a:prstGeom>
                <a:solidFill>
                  <a:srgbClr val="32684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" name="Oval 23"/>
                <p:cNvSpPr/>
                <p:nvPr/>
              </p:nvSpPr>
              <p:spPr>
                <a:xfrm rot="20053950">
                  <a:off x="6268712" y="1537004"/>
                  <a:ext cx="573477" cy="1836802"/>
                </a:xfrm>
                <a:prstGeom prst="ellipse">
                  <a:avLst/>
                </a:prstGeom>
                <a:solidFill>
                  <a:srgbClr val="32684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pic>
            <p:nvPicPr>
              <p:cNvPr id="19" name="Picture 4" descr="Markeaton Primary (@MarkeatonSchool) / Twitter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979791" y="2655244"/>
                <a:ext cx="916080" cy="94490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0" name="Picture 19"/>
              <p:cNvPicPr>
                <a:picLocks noChangeAspect="1"/>
              </p:cNvPicPr>
              <p:nvPr/>
            </p:nvPicPr>
            <p:blipFill>
              <a:blip r:embed="rId9">
                <a:extLst>
                  <a:ext uri="{BEBA8EAE-BF5A-486C-A8C5-ECC9F3942E4B}">
                    <a14:imgProps xmlns:a14="http://schemas.microsoft.com/office/drawing/2010/main">
                      <a14:imgLayer r:embed="rId10">
                        <a14:imgEffect>
                          <a14:backgroundRemoval t="10000" b="97143" l="9220" r="97163">
                            <a14:backgroundMark x1="60284" y1="20000" x2="60284" y2="20000"/>
                          </a14:backgroundRemoval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p:blipFill>
            <p:spPr>
              <a:xfrm>
                <a:off x="7250910" y="2447831"/>
                <a:ext cx="1343025" cy="2000250"/>
              </a:xfrm>
              <a:prstGeom prst="rect">
                <a:avLst/>
              </a:prstGeom>
            </p:spPr>
          </p:pic>
          <p:pic>
            <p:nvPicPr>
              <p:cNvPr id="21" name="Picture 20"/>
              <p:cNvPicPr>
                <a:picLocks noChangeAspect="1"/>
              </p:cNvPicPr>
              <p:nvPr/>
            </p:nvPicPr>
            <p:blipFill>
              <a:blip r:embed="rId11">
                <a:extLst>
                  <a:ext uri="{BEBA8EAE-BF5A-486C-A8C5-ECC9F3942E4B}">
                    <a14:imgProps xmlns:a14="http://schemas.microsoft.com/office/drawing/2010/main">
                      <a14:imgLayer r:embed="rId12">
                        <a14:imgEffect>
                          <a14:backgroundRemoval t="6464" b="98099" l="8091" r="95146"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p:blipFill>
            <p:spPr>
              <a:xfrm>
                <a:off x="6716042" y="110298"/>
                <a:ext cx="2943225" cy="2505075"/>
              </a:xfrm>
              <a:prstGeom prst="rect">
                <a:avLst/>
              </a:prstGeom>
            </p:spPr>
          </p:pic>
        </p:grpSp>
      </p:grpSp>
      <p:sp>
        <p:nvSpPr>
          <p:cNvPr id="25" name="TextBox 24"/>
          <p:cNvSpPr txBox="1"/>
          <p:nvPr/>
        </p:nvSpPr>
        <p:spPr>
          <a:xfrm>
            <a:off x="4019251" y="3406492"/>
            <a:ext cx="649705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BOD wants to know what people do when they use their </a:t>
            </a:r>
            <a:r>
              <a:rPr lang="en-GB" sz="3200" dirty="0" err="1" smtClean="0"/>
              <a:t>Markeaton</a:t>
            </a:r>
            <a:r>
              <a:rPr lang="en-GB" sz="3200" dirty="0" smtClean="0"/>
              <a:t> MINDS…</a:t>
            </a:r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69061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542" y="497543"/>
            <a:ext cx="1781175" cy="1819275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1134437" y="2662952"/>
            <a:ext cx="2375640" cy="3836061"/>
            <a:chOff x="4069094" y="495308"/>
            <a:chExt cx="3400724" cy="5361814"/>
          </a:xfrm>
        </p:grpSpPr>
        <p:sp>
          <p:nvSpPr>
            <p:cNvPr id="15" name="Oval 14"/>
            <p:cNvSpPr/>
            <p:nvPr/>
          </p:nvSpPr>
          <p:spPr>
            <a:xfrm>
              <a:off x="4509954" y="2486103"/>
              <a:ext cx="934186" cy="93821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4069094" y="495308"/>
              <a:ext cx="3400724" cy="5361814"/>
              <a:chOff x="6716042" y="110298"/>
              <a:chExt cx="3400724" cy="5361814"/>
            </a:xfrm>
          </p:grpSpPr>
          <p:pic>
            <p:nvPicPr>
              <p:cNvPr id="17" name="Picture 2" descr="Bod - DVD PLANET STORE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628" t="5516" r="20085" b="23409"/>
              <a:stretch/>
            </p:blipFill>
            <p:spPr bwMode="auto">
              <a:xfrm flipH="1">
                <a:off x="7006042" y="685799"/>
                <a:ext cx="3110724" cy="478631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18" name="Group 17"/>
              <p:cNvGrpSpPr/>
              <p:nvPr/>
            </p:nvGrpSpPr>
            <p:grpSpPr>
              <a:xfrm>
                <a:off x="7097422" y="2360719"/>
                <a:ext cx="2431915" cy="2042775"/>
                <a:chOff x="4728149" y="1537004"/>
                <a:chExt cx="2277893" cy="1855024"/>
              </a:xfrm>
            </p:grpSpPr>
            <p:sp>
              <p:nvSpPr>
                <p:cNvPr id="22" name="Trapezoid 21"/>
                <p:cNvSpPr/>
                <p:nvPr/>
              </p:nvSpPr>
              <p:spPr>
                <a:xfrm>
                  <a:off x="4728149" y="1624482"/>
                  <a:ext cx="2277893" cy="1729420"/>
                </a:xfrm>
                <a:prstGeom prst="trapezoid">
                  <a:avLst>
                    <a:gd name="adj" fmla="val 38780"/>
                  </a:avLst>
                </a:prstGeom>
                <a:solidFill>
                  <a:srgbClr val="32684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" name="Oval 22"/>
                <p:cNvSpPr/>
                <p:nvPr/>
              </p:nvSpPr>
              <p:spPr>
                <a:xfrm rot="1229278">
                  <a:off x="4862428" y="1555226"/>
                  <a:ext cx="573477" cy="1836802"/>
                </a:xfrm>
                <a:prstGeom prst="ellipse">
                  <a:avLst/>
                </a:prstGeom>
                <a:solidFill>
                  <a:srgbClr val="32684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" name="Oval 23"/>
                <p:cNvSpPr/>
                <p:nvPr/>
              </p:nvSpPr>
              <p:spPr>
                <a:xfrm rot="20053950">
                  <a:off x="6268712" y="1537004"/>
                  <a:ext cx="573477" cy="1836802"/>
                </a:xfrm>
                <a:prstGeom prst="ellipse">
                  <a:avLst/>
                </a:prstGeom>
                <a:solidFill>
                  <a:srgbClr val="32684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pic>
            <p:nvPicPr>
              <p:cNvPr id="19" name="Picture 4" descr="Markeaton Primary (@MarkeatonSchool) / Twitter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979791" y="2655244"/>
                <a:ext cx="916080" cy="94490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0" name="Picture 19"/>
              <p:cNvPicPr>
                <a:picLocks noChangeAspect="1"/>
              </p:cNvPicPr>
              <p:nvPr/>
            </p:nvPicPr>
            <p:blipFill>
              <a:blip r:embed="rId5"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backgroundRemoval t="10000" b="97143" l="9220" r="97163">
                            <a14:backgroundMark x1="60284" y1="20000" x2="60284" y2="20000"/>
                          </a14:backgroundRemoval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p:blipFill>
            <p:spPr>
              <a:xfrm>
                <a:off x="7250910" y="2447831"/>
                <a:ext cx="1343025" cy="2000250"/>
              </a:xfrm>
              <a:prstGeom prst="rect">
                <a:avLst/>
              </a:prstGeom>
            </p:spPr>
          </p:pic>
          <p:pic>
            <p:nvPicPr>
              <p:cNvPr id="21" name="Picture 20"/>
              <p:cNvPicPr>
                <a:picLocks noChangeAspect="1"/>
              </p:cNvPicPr>
              <p:nvPr/>
            </p:nvPicPr>
            <p:blipFill>
              <a:blip r:embed="rId7"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backgroundRemoval t="6464" b="98099" l="8091" r="95146"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p:blipFill>
            <p:spPr>
              <a:xfrm>
                <a:off x="6716042" y="110298"/>
                <a:ext cx="2943225" cy="2505075"/>
              </a:xfrm>
              <a:prstGeom prst="rect">
                <a:avLst/>
              </a:prstGeom>
            </p:spPr>
          </p:pic>
        </p:grpSp>
      </p:grpSp>
      <p:sp>
        <p:nvSpPr>
          <p:cNvPr id="25" name="TextBox 24"/>
          <p:cNvSpPr txBox="1"/>
          <p:nvPr/>
        </p:nvSpPr>
        <p:spPr>
          <a:xfrm>
            <a:off x="3682367" y="663706"/>
            <a:ext cx="7025738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u="sng" dirty="0" smtClean="0"/>
              <a:t>More than just me…(Reciprocity)</a:t>
            </a:r>
          </a:p>
          <a:p>
            <a:endParaRPr lang="en-GB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/>
              <a:t>Listening to other people’s ideas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/>
              <a:t>Making sure everyone is part of a group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/>
              <a:t>Letting other people have their turn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/>
              <a:t>Encouraging and helping others to do well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/>
              <a:t>Being grateful and saying please and thank you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/>
          </a:p>
          <a:p>
            <a:r>
              <a:rPr lang="en-GB" sz="3200" b="1" dirty="0" smtClean="0">
                <a:solidFill>
                  <a:schemeClr val="accent6">
                    <a:lumMod val="75000"/>
                  </a:schemeClr>
                </a:solidFill>
              </a:rPr>
              <a:t>WHAT ELSE COULD YOU TELL BOD?</a:t>
            </a:r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501180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134437" y="2662952"/>
            <a:ext cx="2375640" cy="3836061"/>
            <a:chOff x="4069094" y="495308"/>
            <a:chExt cx="3400724" cy="5361814"/>
          </a:xfrm>
        </p:grpSpPr>
        <p:sp>
          <p:nvSpPr>
            <p:cNvPr id="15" name="Oval 14"/>
            <p:cNvSpPr/>
            <p:nvPr/>
          </p:nvSpPr>
          <p:spPr>
            <a:xfrm>
              <a:off x="4509954" y="2486103"/>
              <a:ext cx="934186" cy="93821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4069094" y="495308"/>
              <a:ext cx="3400724" cy="5361814"/>
              <a:chOff x="6716042" y="110298"/>
              <a:chExt cx="3400724" cy="5361814"/>
            </a:xfrm>
          </p:grpSpPr>
          <p:pic>
            <p:nvPicPr>
              <p:cNvPr id="17" name="Picture 2" descr="Bod - DVD PLANET STORE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628" t="5516" r="20085" b="23409"/>
              <a:stretch/>
            </p:blipFill>
            <p:spPr bwMode="auto">
              <a:xfrm flipH="1">
                <a:off x="7006042" y="685799"/>
                <a:ext cx="3110724" cy="478631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18" name="Group 17"/>
              <p:cNvGrpSpPr/>
              <p:nvPr/>
            </p:nvGrpSpPr>
            <p:grpSpPr>
              <a:xfrm>
                <a:off x="7097422" y="2360719"/>
                <a:ext cx="2431915" cy="2042775"/>
                <a:chOff x="4728149" y="1537004"/>
                <a:chExt cx="2277893" cy="1855024"/>
              </a:xfrm>
            </p:grpSpPr>
            <p:sp>
              <p:nvSpPr>
                <p:cNvPr id="22" name="Trapezoid 21"/>
                <p:cNvSpPr/>
                <p:nvPr/>
              </p:nvSpPr>
              <p:spPr>
                <a:xfrm>
                  <a:off x="4728149" y="1624482"/>
                  <a:ext cx="2277893" cy="1729420"/>
                </a:xfrm>
                <a:prstGeom prst="trapezoid">
                  <a:avLst>
                    <a:gd name="adj" fmla="val 38780"/>
                  </a:avLst>
                </a:prstGeom>
                <a:solidFill>
                  <a:srgbClr val="32684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" name="Oval 22"/>
                <p:cNvSpPr/>
                <p:nvPr/>
              </p:nvSpPr>
              <p:spPr>
                <a:xfrm rot="1229278">
                  <a:off x="4862428" y="1555226"/>
                  <a:ext cx="573477" cy="1836802"/>
                </a:xfrm>
                <a:prstGeom prst="ellipse">
                  <a:avLst/>
                </a:prstGeom>
                <a:solidFill>
                  <a:srgbClr val="32684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" name="Oval 23"/>
                <p:cNvSpPr/>
                <p:nvPr/>
              </p:nvSpPr>
              <p:spPr>
                <a:xfrm rot="20053950">
                  <a:off x="6268712" y="1537004"/>
                  <a:ext cx="573477" cy="1836802"/>
                </a:xfrm>
                <a:prstGeom prst="ellipse">
                  <a:avLst/>
                </a:prstGeom>
                <a:solidFill>
                  <a:srgbClr val="32684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pic>
            <p:nvPicPr>
              <p:cNvPr id="19" name="Picture 4" descr="Markeaton Primary (@MarkeatonSchool) / Twitter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979791" y="2655244"/>
                <a:ext cx="916080" cy="94490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0" name="Picture 19"/>
              <p:cNvPicPr>
                <a:picLocks noChangeAspect="1"/>
              </p:cNvPicPr>
              <p:nvPr/>
            </p:nvPicPr>
            <p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ackgroundRemoval t="10000" b="97143" l="9220" r="97163">
                            <a14:backgroundMark x1="60284" y1="20000" x2="60284" y2="20000"/>
                          </a14:backgroundRemoval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p:blipFill>
            <p:spPr>
              <a:xfrm>
                <a:off x="7250910" y="2447831"/>
                <a:ext cx="1343025" cy="2000250"/>
              </a:xfrm>
              <a:prstGeom prst="rect">
                <a:avLst/>
              </a:prstGeom>
            </p:spPr>
          </p:pic>
          <p:pic>
            <p:nvPicPr>
              <p:cNvPr id="21" name="Picture 20"/>
              <p:cNvPicPr>
                <a:picLocks noChangeAspect="1"/>
              </p:cNvPicPr>
              <p:nvPr/>
            </p:nvPicPr>
            <p:blipFill>
              <a:blip r:embed="rId6"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backgroundRemoval t="6464" b="98099" l="8091" r="95146"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p:blipFill>
            <p:spPr>
              <a:xfrm>
                <a:off x="6716042" y="110298"/>
                <a:ext cx="2943225" cy="2505075"/>
              </a:xfrm>
              <a:prstGeom prst="rect">
                <a:avLst/>
              </a:prstGeom>
            </p:spPr>
          </p:pic>
        </p:grpSp>
      </p:grpSp>
      <p:sp>
        <p:nvSpPr>
          <p:cNvPr id="25" name="TextBox 24"/>
          <p:cNvSpPr txBox="1"/>
          <p:nvPr/>
        </p:nvSpPr>
        <p:spPr>
          <a:xfrm>
            <a:off x="4404261" y="746804"/>
            <a:ext cx="6496349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u="sng" dirty="0" smtClean="0"/>
              <a:t>I can do it…(Resilience)</a:t>
            </a:r>
          </a:p>
          <a:p>
            <a:endParaRPr lang="en-GB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/>
              <a:t>Working hard at things even if they are hard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/>
              <a:t>Having a positive attitude to lessons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/>
              <a:t>Learning from any mistakes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/>
              <a:t>Answering questions in class and joining in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/>
          </a:p>
          <a:p>
            <a:r>
              <a:rPr lang="en-GB" sz="3200" b="1" dirty="0" smtClean="0">
                <a:solidFill>
                  <a:schemeClr val="accent6">
                    <a:lumMod val="75000"/>
                  </a:schemeClr>
                </a:solidFill>
              </a:rPr>
              <a:t>WHAT ELSE COULD YOU TELL BOD?</a:t>
            </a:r>
          </a:p>
          <a:p>
            <a:endParaRPr lang="en-GB" sz="3200" dirty="0" smtClean="0"/>
          </a:p>
          <a:p>
            <a:endParaRPr lang="en-GB" sz="3200" dirty="0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9009" y="574965"/>
            <a:ext cx="1866900" cy="180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852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134437" y="2662952"/>
            <a:ext cx="2375640" cy="3836061"/>
            <a:chOff x="4069094" y="495308"/>
            <a:chExt cx="3400724" cy="5361814"/>
          </a:xfrm>
        </p:grpSpPr>
        <p:sp>
          <p:nvSpPr>
            <p:cNvPr id="15" name="Oval 14"/>
            <p:cNvSpPr/>
            <p:nvPr/>
          </p:nvSpPr>
          <p:spPr>
            <a:xfrm>
              <a:off x="4509954" y="2486103"/>
              <a:ext cx="934186" cy="93821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4069094" y="495308"/>
              <a:ext cx="3400724" cy="5361814"/>
              <a:chOff x="6716042" y="110298"/>
              <a:chExt cx="3400724" cy="5361814"/>
            </a:xfrm>
          </p:grpSpPr>
          <p:pic>
            <p:nvPicPr>
              <p:cNvPr id="17" name="Picture 2" descr="Bod - DVD PLANET STORE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628" t="5516" r="20085" b="23409"/>
              <a:stretch/>
            </p:blipFill>
            <p:spPr bwMode="auto">
              <a:xfrm flipH="1">
                <a:off x="7006042" y="685799"/>
                <a:ext cx="3110724" cy="478631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18" name="Group 17"/>
              <p:cNvGrpSpPr/>
              <p:nvPr/>
            </p:nvGrpSpPr>
            <p:grpSpPr>
              <a:xfrm>
                <a:off x="7097422" y="2360719"/>
                <a:ext cx="2431915" cy="2042775"/>
                <a:chOff x="4728149" y="1537004"/>
                <a:chExt cx="2277893" cy="1855024"/>
              </a:xfrm>
            </p:grpSpPr>
            <p:sp>
              <p:nvSpPr>
                <p:cNvPr id="22" name="Trapezoid 21"/>
                <p:cNvSpPr/>
                <p:nvPr/>
              </p:nvSpPr>
              <p:spPr>
                <a:xfrm>
                  <a:off x="4728149" y="1624482"/>
                  <a:ext cx="2277893" cy="1729420"/>
                </a:xfrm>
                <a:prstGeom prst="trapezoid">
                  <a:avLst>
                    <a:gd name="adj" fmla="val 38780"/>
                  </a:avLst>
                </a:prstGeom>
                <a:solidFill>
                  <a:srgbClr val="32684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" name="Oval 22"/>
                <p:cNvSpPr/>
                <p:nvPr/>
              </p:nvSpPr>
              <p:spPr>
                <a:xfrm rot="1229278">
                  <a:off x="4862428" y="1555226"/>
                  <a:ext cx="573477" cy="1836802"/>
                </a:xfrm>
                <a:prstGeom prst="ellipse">
                  <a:avLst/>
                </a:prstGeom>
                <a:solidFill>
                  <a:srgbClr val="32684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" name="Oval 23"/>
                <p:cNvSpPr/>
                <p:nvPr/>
              </p:nvSpPr>
              <p:spPr>
                <a:xfrm rot="20053950">
                  <a:off x="6268712" y="1537004"/>
                  <a:ext cx="573477" cy="1836802"/>
                </a:xfrm>
                <a:prstGeom prst="ellipse">
                  <a:avLst/>
                </a:prstGeom>
                <a:solidFill>
                  <a:srgbClr val="32684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pic>
            <p:nvPicPr>
              <p:cNvPr id="19" name="Picture 4" descr="Markeaton Primary (@MarkeatonSchool) / Twitter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979791" y="2655244"/>
                <a:ext cx="916080" cy="94490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0" name="Picture 19"/>
              <p:cNvPicPr>
                <a:picLocks noChangeAspect="1"/>
              </p:cNvPicPr>
              <p:nvPr/>
            </p:nvPicPr>
            <p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ackgroundRemoval t="10000" b="97143" l="9220" r="97163">
                            <a14:backgroundMark x1="60284" y1="20000" x2="60284" y2="20000"/>
                          </a14:backgroundRemoval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p:blipFill>
            <p:spPr>
              <a:xfrm>
                <a:off x="7250910" y="2447831"/>
                <a:ext cx="1343025" cy="2000250"/>
              </a:xfrm>
              <a:prstGeom prst="rect">
                <a:avLst/>
              </a:prstGeom>
            </p:spPr>
          </p:pic>
          <p:pic>
            <p:nvPicPr>
              <p:cNvPr id="21" name="Picture 20"/>
              <p:cNvPicPr>
                <a:picLocks noChangeAspect="1"/>
              </p:cNvPicPr>
              <p:nvPr/>
            </p:nvPicPr>
            <p:blipFill>
              <a:blip r:embed="rId6"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backgroundRemoval t="6464" b="98099" l="8091" r="95146"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p:blipFill>
            <p:spPr>
              <a:xfrm>
                <a:off x="6716042" y="110298"/>
                <a:ext cx="2943225" cy="2505075"/>
              </a:xfrm>
              <a:prstGeom prst="rect">
                <a:avLst/>
              </a:prstGeom>
            </p:spPr>
          </p:pic>
        </p:grpSp>
      </p:grpSp>
      <p:sp>
        <p:nvSpPr>
          <p:cNvPr id="25" name="TextBox 24"/>
          <p:cNvSpPr txBox="1"/>
          <p:nvPr/>
        </p:nvSpPr>
        <p:spPr>
          <a:xfrm>
            <a:off x="4668958" y="711119"/>
            <a:ext cx="6712916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u="sng" dirty="0" smtClean="0"/>
              <a:t>Now what…(Reflectiveness)</a:t>
            </a:r>
          </a:p>
          <a:p>
            <a:endParaRPr lang="en-GB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/>
              <a:t>Improving work and editing it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/>
              <a:t>Being curious about things and wanting to find out more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/>
              <a:t>Thinking about what is needed to be done to make it even better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/>
              <a:t>Working with others to find strengths and development points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 smtClean="0"/>
          </a:p>
          <a:p>
            <a:r>
              <a:rPr lang="en-GB" sz="3200" b="1" dirty="0" smtClean="0">
                <a:solidFill>
                  <a:schemeClr val="accent6">
                    <a:lumMod val="75000"/>
                  </a:schemeClr>
                </a:solidFill>
              </a:rPr>
              <a:t>WHAT ELSE COULD YOU TELL BOD?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 smtClean="0"/>
          </a:p>
          <a:p>
            <a:endParaRPr lang="en-GB" sz="3200" dirty="0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1274" y="711119"/>
            <a:ext cx="184785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273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134437" y="2662952"/>
            <a:ext cx="2375640" cy="3836061"/>
            <a:chOff x="4069094" y="495308"/>
            <a:chExt cx="3400724" cy="5361814"/>
          </a:xfrm>
        </p:grpSpPr>
        <p:sp>
          <p:nvSpPr>
            <p:cNvPr id="15" name="Oval 14"/>
            <p:cNvSpPr/>
            <p:nvPr/>
          </p:nvSpPr>
          <p:spPr>
            <a:xfrm>
              <a:off x="4509954" y="2486103"/>
              <a:ext cx="934186" cy="93821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4069094" y="495308"/>
              <a:ext cx="3400724" cy="5361814"/>
              <a:chOff x="6716042" y="110298"/>
              <a:chExt cx="3400724" cy="5361814"/>
            </a:xfrm>
          </p:grpSpPr>
          <p:pic>
            <p:nvPicPr>
              <p:cNvPr id="17" name="Picture 2" descr="Bod - DVD PLANET STORE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628" t="5516" r="20085" b="23409"/>
              <a:stretch/>
            </p:blipFill>
            <p:spPr bwMode="auto">
              <a:xfrm flipH="1">
                <a:off x="7006042" y="685799"/>
                <a:ext cx="3110724" cy="478631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18" name="Group 17"/>
              <p:cNvGrpSpPr/>
              <p:nvPr/>
            </p:nvGrpSpPr>
            <p:grpSpPr>
              <a:xfrm>
                <a:off x="7097422" y="2360719"/>
                <a:ext cx="2431915" cy="2042775"/>
                <a:chOff x="4728149" y="1537004"/>
                <a:chExt cx="2277893" cy="1855024"/>
              </a:xfrm>
            </p:grpSpPr>
            <p:sp>
              <p:nvSpPr>
                <p:cNvPr id="22" name="Trapezoid 21"/>
                <p:cNvSpPr/>
                <p:nvPr/>
              </p:nvSpPr>
              <p:spPr>
                <a:xfrm>
                  <a:off x="4728149" y="1624482"/>
                  <a:ext cx="2277893" cy="1729420"/>
                </a:xfrm>
                <a:prstGeom prst="trapezoid">
                  <a:avLst>
                    <a:gd name="adj" fmla="val 38780"/>
                  </a:avLst>
                </a:prstGeom>
                <a:solidFill>
                  <a:srgbClr val="32684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" name="Oval 22"/>
                <p:cNvSpPr/>
                <p:nvPr/>
              </p:nvSpPr>
              <p:spPr>
                <a:xfrm rot="1229278">
                  <a:off x="4862428" y="1555226"/>
                  <a:ext cx="573477" cy="1836802"/>
                </a:xfrm>
                <a:prstGeom prst="ellipse">
                  <a:avLst/>
                </a:prstGeom>
                <a:solidFill>
                  <a:srgbClr val="32684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" name="Oval 23"/>
                <p:cNvSpPr/>
                <p:nvPr/>
              </p:nvSpPr>
              <p:spPr>
                <a:xfrm rot="20053950">
                  <a:off x="6268712" y="1537004"/>
                  <a:ext cx="573477" cy="1836802"/>
                </a:xfrm>
                <a:prstGeom prst="ellipse">
                  <a:avLst/>
                </a:prstGeom>
                <a:solidFill>
                  <a:srgbClr val="32684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pic>
            <p:nvPicPr>
              <p:cNvPr id="19" name="Picture 4" descr="Markeaton Primary (@MarkeatonSchool) / Twitter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979791" y="2655244"/>
                <a:ext cx="916080" cy="94490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0" name="Picture 19"/>
              <p:cNvPicPr>
                <a:picLocks noChangeAspect="1"/>
              </p:cNvPicPr>
              <p:nvPr/>
            </p:nvPicPr>
            <p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ackgroundRemoval t="10000" b="97143" l="9220" r="97163">
                            <a14:backgroundMark x1="60284" y1="20000" x2="60284" y2="20000"/>
                          </a14:backgroundRemoval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p:blipFill>
            <p:spPr>
              <a:xfrm>
                <a:off x="7250910" y="2447831"/>
                <a:ext cx="1343025" cy="2000250"/>
              </a:xfrm>
              <a:prstGeom prst="rect">
                <a:avLst/>
              </a:prstGeom>
            </p:spPr>
          </p:pic>
          <p:pic>
            <p:nvPicPr>
              <p:cNvPr id="21" name="Picture 20"/>
              <p:cNvPicPr>
                <a:picLocks noChangeAspect="1"/>
              </p:cNvPicPr>
              <p:nvPr/>
            </p:nvPicPr>
            <p:blipFill>
              <a:blip r:embed="rId6"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backgroundRemoval t="6464" b="98099" l="8091" r="95146"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p:blipFill>
            <p:spPr>
              <a:xfrm>
                <a:off x="6716042" y="110298"/>
                <a:ext cx="2943225" cy="2505075"/>
              </a:xfrm>
              <a:prstGeom prst="rect">
                <a:avLst/>
              </a:prstGeom>
            </p:spPr>
          </p:pic>
        </p:grpSp>
      </p:grpSp>
      <p:sp>
        <p:nvSpPr>
          <p:cNvPr id="25" name="TextBox 24"/>
          <p:cNvSpPr txBox="1"/>
          <p:nvPr/>
        </p:nvSpPr>
        <p:spPr>
          <a:xfrm>
            <a:off x="4332074" y="448231"/>
            <a:ext cx="6640726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u="sng" dirty="0" smtClean="0"/>
              <a:t>Doing it myself…(Responsibility)</a:t>
            </a:r>
          </a:p>
          <a:p>
            <a:endParaRPr lang="en-GB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/>
              <a:t>Getting on with work and concentrating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/>
              <a:t>Finishing work on time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/>
              <a:t>Making sure things are the very best they can be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/>
              <a:t>Working with others well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/>
              <a:t>Completing reading and homework tasks</a:t>
            </a:r>
          </a:p>
          <a:p>
            <a:endParaRPr lang="en-GB" sz="3200" dirty="0"/>
          </a:p>
          <a:p>
            <a:r>
              <a:rPr lang="en-GB" sz="3200" b="1" dirty="0" smtClean="0">
                <a:solidFill>
                  <a:schemeClr val="accent6">
                    <a:lumMod val="75000"/>
                  </a:schemeClr>
                </a:solidFill>
              </a:rPr>
              <a:t>WHAT ELSE COULD YOU TELL BOD?</a:t>
            </a:r>
          </a:p>
          <a:p>
            <a:endParaRPr lang="en-GB" sz="3200" dirty="0" smtClean="0"/>
          </a:p>
          <a:p>
            <a:endParaRPr lang="en-GB" sz="3200" dirty="0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484" y="448231"/>
            <a:ext cx="188595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488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134437" y="2662952"/>
            <a:ext cx="2375640" cy="3836061"/>
            <a:chOff x="4069094" y="495308"/>
            <a:chExt cx="3400724" cy="5361814"/>
          </a:xfrm>
        </p:grpSpPr>
        <p:sp>
          <p:nvSpPr>
            <p:cNvPr id="15" name="Oval 14"/>
            <p:cNvSpPr/>
            <p:nvPr/>
          </p:nvSpPr>
          <p:spPr>
            <a:xfrm>
              <a:off x="4509954" y="2486103"/>
              <a:ext cx="934186" cy="93821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4069094" y="495308"/>
              <a:ext cx="3400724" cy="5361814"/>
              <a:chOff x="6716042" y="110298"/>
              <a:chExt cx="3400724" cy="5361814"/>
            </a:xfrm>
          </p:grpSpPr>
          <p:pic>
            <p:nvPicPr>
              <p:cNvPr id="17" name="Picture 2" descr="Bod - DVD PLANET STORE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628" t="5516" r="20085" b="23409"/>
              <a:stretch/>
            </p:blipFill>
            <p:spPr bwMode="auto">
              <a:xfrm flipH="1">
                <a:off x="7006042" y="685799"/>
                <a:ext cx="3110724" cy="478631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18" name="Group 17"/>
              <p:cNvGrpSpPr/>
              <p:nvPr/>
            </p:nvGrpSpPr>
            <p:grpSpPr>
              <a:xfrm>
                <a:off x="7097422" y="2360719"/>
                <a:ext cx="2431915" cy="2042775"/>
                <a:chOff x="4728149" y="1537004"/>
                <a:chExt cx="2277893" cy="1855024"/>
              </a:xfrm>
            </p:grpSpPr>
            <p:sp>
              <p:nvSpPr>
                <p:cNvPr id="22" name="Trapezoid 21"/>
                <p:cNvSpPr/>
                <p:nvPr/>
              </p:nvSpPr>
              <p:spPr>
                <a:xfrm>
                  <a:off x="4728149" y="1624482"/>
                  <a:ext cx="2277893" cy="1729420"/>
                </a:xfrm>
                <a:prstGeom prst="trapezoid">
                  <a:avLst>
                    <a:gd name="adj" fmla="val 38780"/>
                  </a:avLst>
                </a:prstGeom>
                <a:solidFill>
                  <a:srgbClr val="32684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" name="Oval 22"/>
                <p:cNvSpPr/>
                <p:nvPr/>
              </p:nvSpPr>
              <p:spPr>
                <a:xfrm rot="1229278">
                  <a:off x="4862428" y="1555226"/>
                  <a:ext cx="573477" cy="1836802"/>
                </a:xfrm>
                <a:prstGeom prst="ellipse">
                  <a:avLst/>
                </a:prstGeom>
                <a:solidFill>
                  <a:srgbClr val="32684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" name="Oval 23"/>
                <p:cNvSpPr/>
                <p:nvPr/>
              </p:nvSpPr>
              <p:spPr>
                <a:xfrm rot="20053950">
                  <a:off x="6268712" y="1537004"/>
                  <a:ext cx="573477" cy="1836802"/>
                </a:xfrm>
                <a:prstGeom prst="ellipse">
                  <a:avLst/>
                </a:prstGeom>
                <a:solidFill>
                  <a:srgbClr val="32684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pic>
            <p:nvPicPr>
              <p:cNvPr id="19" name="Picture 4" descr="Markeaton Primary (@MarkeatonSchool) / Twitter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979791" y="2655244"/>
                <a:ext cx="916080" cy="94490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0" name="Picture 19"/>
              <p:cNvPicPr>
                <a:picLocks noChangeAspect="1"/>
              </p:cNvPicPr>
              <p:nvPr/>
            </p:nvPicPr>
            <p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ackgroundRemoval t="10000" b="97143" l="9220" r="97163">
                            <a14:backgroundMark x1="60284" y1="20000" x2="60284" y2="20000"/>
                          </a14:backgroundRemoval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p:blipFill>
            <p:spPr>
              <a:xfrm>
                <a:off x="7250910" y="2447831"/>
                <a:ext cx="1343025" cy="2000250"/>
              </a:xfrm>
              <a:prstGeom prst="rect">
                <a:avLst/>
              </a:prstGeom>
            </p:spPr>
          </p:pic>
          <p:pic>
            <p:nvPicPr>
              <p:cNvPr id="21" name="Picture 20"/>
              <p:cNvPicPr>
                <a:picLocks noChangeAspect="1"/>
              </p:cNvPicPr>
              <p:nvPr/>
            </p:nvPicPr>
            <p:blipFill>
              <a:blip r:embed="rId6"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backgroundRemoval t="6464" b="98099" l="8091" r="95146"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p:blipFill>
            <p:spPr>
              <a:xfrm>
                <a:off x="6716042" y="110298"/>
                <a:ext cx="2943225" cy="2505075"/>
              </a:xfrm>
              <a:prstGeom prst="rect">
                <a:avLst/>
              </a:prstGeom>
            </p:spPr>
          </p:pic>
        </p:grpSp>
      </p:grpSp>
      <p:sp>
        <p:nvSpPr>
          <p:cNvPr id="25" name="TextBox 24"/>
          <p:cNvSpPr txBox="1"/>
          <p:nvPr/>
        </p:nvSpPr>
        <p:spPr>
          <a:xfrm>
            <a:off x="4307305" y="711119"/>
            <a:ext cx="7002379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u="sng" dirty="0" smtClean="0"/>
              <a:t>Solving problems…(Resourcefulness)</a:t>
            </a:r>
          </a:p>
          <a:p>
            <a:endParaRPr lang="en-GB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/>
              <a:t>Looking for ways to solve difficult questions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/>
              <a:t>Using skills to complete tasks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/>
              <a:t>Showing initiative and thinking for yourself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/>
              <a:t>Choose the best method to complete a task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/>
          </a:p>
          <a:p>
            <a:r>
              <a:rPr lang="en-GB" sz="3200" b="1" dirty="0" smtClean="0">
                <a:solidFill>
                  <a:schemeClr val="accent6">
                    <a:lumMod val="75000"/>
                  </a:schemeClr>
                </a:solidFill>
              </a:rPr>
              <a:t>WHAT ELSE COULD YOU TELL BOD?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 smtClean="0"/>
          </a:p>
          <a:p>
            <a:endParaRPr lang="en-GB" sz="3200" dirty="0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442" y="530854"/>
            <a:ext cx="1819275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70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9740" y="810089"/>
            <a:ext cx="1885950" cy="18288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3025" y="846184"/>
            <a:ext cx="1866900" cy="18097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783" y="846184"/>
            <a:ext cx="1781175" cy="181927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0561" y="827134"/>
            <a:ext cx="1847850" cy="18288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7201" y="834152"/>
            <a:ext cx="1819275" cy="1828800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 flipH="1">
            <a:off x="7886103" y="2662952"/>
            <a:ext cx="2520433" cy="3836061"/>
            <a:chOff x="4069094" y="495308"/>
            <a:chExt cx="3400724" cy="5361814"/>
          </a:xfrm>
        </p:grpSpPr>
        <p:sp>
          <p:nvSpPr>
            <p:cNvPr id="15" name="Oval 14"/>
            <p:cNvSpPr/>
            <p:nvPr/>
          </p:nvSpPr>
          <p:spPr>
            <a:xfrm>
              <a:off x="4509954" y="2486103"/>
              <a:ext cx="934186" cy="93821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4069094" y="495308"/>
              <a:ext cx="3400724" cy="5361814"/>
              <a:chOff x="6716042" y="110298"/>
              <a:chExt cx="3400724" cy="5361814"/>
            </a:xfrm>
          </p:grpSpPr>
          <p:pic>
            <p:nvPicPr>
              <p:cNvPr id="17" name="Picture 2" descr="Bod - DVD PLANET STORE"/>
              <p:cNvPicPr>
                <a:picLocks noChangeAspect="1" noChangeArrowheads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628" t="5516" r="20085" b="23409"/>
              <a:stretch/>
            </p:blipFill>
            <p:spPr bwMode="auto">
              <a:xfrm flipH="1">
                <a:off x="7006042" y="685799"/>
                <a:ext cx="3110724" cy="478631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18" name="Group 17"/>
              <p:cNvGrpSpPr/>
              <p:nvPr/>
            </p:nvGrpSpPr>
            <p:grpSpPr>
              <a:xfrm>
                <a:off x="7097422" y="2360719"/>
                <a:ext cx="2431915" cy="2042775"/>
                <a:chOff x="4728149" y="1537004"/>
                <a:chExt cx="2277893" cy="1855024"/>
              </a:xfrm>
            </p:grpSpPr>
            <p:sp>
              <p:nvSpPr>
                <p:cNvPr id="22" name="Trapezoid 21"/>
                <p:cNvSpPr/>
                <p:nvPr/>
              </p:nvSpPr>
              <p:spPr>
                <a:xfrm>
                  <a:off x="4728149" y="1624482"/>
                  <a:ext cx="2277893" cy="1729420"/>
                </a:xfrm>
                <a:prstGeom prst="trapezoid">
                  <a:avLst>
                    <a:gd name="adj" fmla="val 38780"/>
                  </a:avLst>
                </a:prstGeom>
                <a:solidFill>
                  <a:srgbClr val="32684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3" name="Oval 22"/>
                <p:cNvSpPr/>
                <p:nvPr/>
              </p:nvSpPr>
              <p:spPr>
                <a:xfrm rot="1229278">
                  <a:off x="4862428" y="1555226"/>
                  <a:ext cx="573477" cy="1836802"/>
                </a:xfrm>
                <a:prstGeom prst="ellipse">
                  <a:avLst/>
                </a:prstGeom>
                <a:solidFill>
                  <a:srgbClr val="32684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4" name="Oval 23"/>
                <p:cNvSpPr/>
                <p:nvPr/>
              </p:nvSpPr>
              <p:spPr>
                <a:xfrm rot="20053950">
                  <a:off x="6268712" y="1537004"/>
                  <a:ext cx="573477" cy="1836802"/>
                </a:xfrm>
                <a:prstGeom prst="ellipse">
                  <a:avLst/>
                </a:prstGeom>
                <a:solidFill>
                  <a:srgbClr val="32684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pic>
            <p:nvPicPr>
              <p:cNvPr id="20" name="Picture 19"/>
              <p:cNvPicPr>
                <a:picLocks noChangeAspect="1"/>
              </p:cNvPicPr>
              <p:nvPr/>
            </p:nvPicPr>
            <p:blipFill>
              <a:blip r:embed="rId8"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backgroundRemoval t="10000" b="97143" l="9220" r="97163">
                            <a14:backgroundMark x1="60284" y1="20000" x2="60284" y2="20000"/>
                          </a14:backgroundRemoval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p:blipFill>
            <p:spPr>
              <a:xfrm>
                <a:off x="7250910" y="2447831"/>
                <a:ext cx="1343025" cy="2000250"/>
              </a:xfrm>
              <a:prstGeom prst="rect">
                <a:avLst/>
              </a:prstGeom>
            </p:spPr>
          </p:pic>
          <p:pic>
            <p:nvPicPr>
              <p:cNvPr id="21" name="Picture 20"/>
              <p:cNvPicPr>
                <a:picLocks noChangeAspect="1"/>
              </p:cNvPicPr>
              <p:nvPr/>
            </p:nvPicPr>
            <p:blipFill>
              <a:blip r:embed="rId10">
                <a:extLst>
                  <a:ext uri="{BEBA8EAE-BF5A-486C-A8C5-ECC9F3942E4B}">
                    <a14:imgProps xmlns:a14="http://schemas.microsoft.com/office/drawing/2010/main">
                      <a14:imgLayer r:embed="rId11">
                        <a14:imgEffect>
                          <a14:backgroundRemoval t="6464" b="98099" l="8091" r="95146"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p:blipFill>
            <p:spPr>
              <a:xfrm>
                <a:off x="6716042" y="110298"/>
                <a:ext cx="2943225" cy="2505075"/>
              </a:xfrm>
              <a:prstGeom prst="rect">
                <a:avLst/>
              </a:prstGeom>
            </p:spPr>
          </p:pic>
        </p:grpSp>
      </p:grpSp>
      <p:sp>
        <p:nvSpPr>
          <p:cNvPr id="25" name="TextBox 24"/>
          <p:cNvSpPr txBox="1"/>
          <p:nvPr/>
        </p:nvSpPr>
        <p:spPr>
          <a:xfrm>
            <a:off x="1824421" y="3654377"/>
            <a:ext cx="64970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Thanks everyone!</a:t>
            </a:r>
          </a:p>
        </p:txBody>
      </p:sp>
      <p:sp>
        <p:nvSpPr>
          <p:cNvPr id="2" name="Rounded Rectangular Callout 1"/>
          <p:cNvSpPr/>
          <p:nvPr/>
        </p:nvSpPr>
        <p:spPr>
          <a:xfrm>
            <a:off x="692783" y="3489157"/>
            <a:ext cx="5995628" cy="1021199"/>
          </a:xfrm>
          <a:prstGeom prst="wedgeRoundRectCallout">
            <a:avLst>
              <a:gd name="adj1" fmla="val 70674"/>
              <a:gd name="adj2" fmla="val -15260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6" name="Picture 4" descr="Markeaton Primary (@MarkeatonSchool) / Twitter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9811" y="4502082"/>
            <a:ext cx="639945" cy="676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327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279</Words>
  <Application>Microsoft Office PowerPoint</Application>
  <PresentationFormat>Widescreen</PresentationFormat>
  <Paragraphs>52</Paragraphs>
  <Slides>9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</dc:creator>
  <cp:lastModifiedBy>Markeaton Head</cp:lastModifiedBy>
  <cp:revision>16</cp:revision>
  <dcterms:created xsi:type="dcterms:W3CDTF">2022-01-09T15:22:58Z</dcterms:created>
  <dcterms:modified xsi:type="dcterms:W3CDTF">2022-01-10T09:10:06Z</dcterms:modified>
</cp:coreProperties>
</file>