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305" r:id="rId2"/>
    <p:sldId id="304" r:id="rId3"/>
    <p:sldId id="292" r:id="rId4"/>
    <p:sldId id="262" r:id="rId5"/>
    <p:sldId id="293" r:id="rId6"/>
    <p:sldId id="264" r:id="rId7"/>
    <p:sldId id="265" r:id="rId8"/>
    <p:sldId id="267" r:id="rId9"/>
    <p:sldId id="294" r:id="rId10"/>
    <p:sldId id="295" r:id="rId11"/>
    <p:sldId id="268" r:id="rId12"/>
    <p:sldId id="281" r:id="rId13"/>
    <p:sldId id="287" r:id="rId14"/>
    <p:sldId id="296" r:id="rId15"/>
    <p:sldId id="289" r:id="rId16"/>
    <p:sldId id="279" r:id="rId17"/>
  </p:sldIdLst>
  <p:sldSz cx="9144000" cy="6858000" type="screen4x3"/>
  <p:notesSz cx="6858000" cy="9144000"/>
  <p:embeddedFontLst>
    <p:embeddedFont>
      <p:font typeface="Sassoon Infant Rg" panose="02000503030000020003" pitchFamily="2" charset="0"/>
      <p:regular r:id="rId20"/>
      <p:bold r:id="rId21"/>
    </p:embeddedFont>
    <p:embeddedFont>
      <p:font typeface="Comic Sans MS" panose="030F0702030302020204" pitchFamily="66" charset="0"/>
      <p:regular r:id="rId22"/>
      <p:bold r:id="rId23"/>
      <p:italic r:id="rId24"/>
      <p:boldItalic r:id="rId25"/>
    </p:embeddedFont>
    <p:embeddedFont>
      <p:font typeface="Twinkl SemiBold" pitchFamily="2" charset="0"/>
      <p:regular r:id="rId26"/>
      <p:bold r:id="rId27"/>
    </p:embeddedFont>
    <p:embeddedFont>
      <p:font typeface="ＭＳ Ｐゴシック" panose="020B0600070205080204" pitchFamily="34" charset="-128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Twinkl" panose="020B0604020202020204" pitchFamily="2" charset="0"/>
      <p:regular r:id="rId33"/>
      <p:bold r:id="rId34"/>
    </p:embeddedFont>
    <p:embeddedFont>
      <p:font typeface="BPreplay" panose="02000503000000020004" charset="0"/>
      <p:regular r:id="rId35"/>
      <p:bold r:id="rId36"/>
      <p:italic r:id="rId37"/>
      <p:boldItalic r:id="rId38"/>
    </p:embeddedFont>
    <p:embeddedFont>
      <p:font typeface="Sassoon Infant Md" panose="02000603050000020003" charset="0"/>
      <p:regular r:id="rId39"/>
    </p:embeddedFont>
    <p:embeddedFont>
      <p:font typeface="Roboto" panose="020B060402020202020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orient="horz" pos="3997">
          <p15:clr>
            <a:srgbClr val="A4A3A4"/>
          </p15:clr>
        </p15:guide>
        <p15:guide id="3" orient="horz" pos="323">
          <p15:clr>
            <a:srgbClr val="A4A3A4"/>
          </p15:clr>
        </p15:guide>
        <p15:guide id="4" orient="horz" pos="482">
          <p15:clr>
            <a:srgbClr val="A4A3A4"/>
          </p15:clr>
        </p15:guide>
        <p15:guide id="5" orient="horz" pos="3838">
          <p15:clr>
            <a:srgbClr val="A4A3A4"/>
          </p15:clr>
        </p15:guide>
        <p15:guide id="6" pos="2880">
          <p15:clr>
            <a:srgbClr val="A4A3A4"/>
          </p15:clr>
        </p15:guide>
        <p15:guide id="7" pos="317">
          <p15:clr>
            <a:srgbClr val="A4A3A4"/>
          </p15:clr>
        </p15:guide>
        <p15:guide id="8" pos="5443">
          <p15:clr>
            <a:srgbClr val="A4A3A4"/>
          </p15:clr>
        </p15:guide>
        <p15:guide id="9" pos="499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4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356" y="108"/>
      </p:cViewPr>
      <p:guideLst>
        <p:guide orient="horz" pos="2183"/>
        <p:guide orient="horz" pos="3997"/>
        <p:guide orient="horz" pos="323"/>
        <p:guide orient="horz" pos="482"/>
        <p:guide orient="horz" pos="3838"/>
        <p:guide pos="2880"/>
        <p:guide pos="317"/>
        <p:guide pos="5443"/>
        <p:guide pos="499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AF98DF-285A-4620-BCDB-6ACDC9E9DE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5FEB9C-F540-49E3-9FB6-30C7C7DD57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6203F7A-5075-409A-9317-DF9DC24AC8A8}" type="datetimeFigureOut">
              <a:rPr lang="en-GB" altLang="en-US"/>
              <a:pPr>
                <a:defRPr/>
              </a:pPr>
              <a:t>24/01/2022</a:t>
            </a:fld>
            <a:endParaRPr lang="en-GB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30139E-A932-41A2-A12B-0FB1453231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7DDF68-FC38-48FA-8385-9071178F653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FF6D9CC-D698-4C7D-898A-921A334EC6E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54005F-E081-44F9-B8F4-F0F3BAE3F3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winkl" pitchFamily="2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74665A-2EA0-4D3C-AA8C-26F02869E3E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winkl" pitchFamily="2" charset="0"/>
              </a:defRPr>
            </a:lvl1pPr>
          </a:lstStyle>
          <a:p>
            <a:pPr>
              <a:defRPr/>
            </a:pPr>
            <a:fld id="{5FDD1989-2417-4ADC-A329-7ED2B83FE4CC}" type="datetimeFigureOut">
              <a:rPr lang="en-US" altLang="en-US"/>
              <a:pPr>
                <a:defRPr/>
              </a:pPr>
              <a:t>1/24/2022</a:t>
            </a:fld>
            <a:endParaRPr lang="en-US" alt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EE9625B-8C2B-48EC-98CB-50CCBDE2DE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E1A47AE-A8F9-465C-B098-197875E9C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4CC1D5-DDA1-44C3-B8F2-B81B1833E7A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winkl" pitchFamily="2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44F41-14C6-41D6-B2B6-00D3C66890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winkl" pitchFamily="2" charset="77"/>
              </a:defRPr>
            </a:lvl1pPr>
          </a:lstStyle>
          <a:p>
            <a:pPr>
              <a:defRPr/>
            </a:pPr>
            <a:fld id="{DF8343D4-0842-4E6B-840F-4739763586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92622CA2-F790-458C-A103-B2D18DE12E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0565552F-351B-494E-A0EA-142F2249A3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ea typeface="ＭＳ Ｐゴシック" panose="020B0600070205080204" pitchFamily="34" charset="-128"/>
            </a:endParaRPr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B7A6EAED-A26B-4FC7-82E9-6FF0D9CEC7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  <a:ea typeface="ＭＳ Ｐゴシック" panose="020B0600070205080204" pitchFamily="34" charset="-128"/>
              </a:defRPr>
            </a:lvl9pPr>
          </a:lstStyle>
          <a:p>
            <a:fld id="{59B71C2A-BD2F-45B0-8135-E05D0B5B9473}" type="slidenum">
              <a:rPr lang="en-US" altLang="en-US">
                <a:latin typeface="Twinkl" panose="02000000000000000000" pitchFamily="2" charset="0"/>
              </a:rPr>
              <a:pPr/>
              <a:t>9</a:t>
            </a:fld>
            <a:endParaRPr lang="en-US" altLang="en-US">
              <a:latin typeface="Twinkl" panose="02000000000000000000" pitchFamily="2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DCCE531-75D7-47A6-8A71-6F465ED25BB0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2B920592-49EC-4E10-8803-969AD5610D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99626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0DCA605-8493-496A-82D0-80183E2E1CCD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CC70EDB8-331C-48C5-8D5B-6E76D10E1A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38150"/>
            <a:ext cx="8220075" cy="1204384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1642534"/>
            <a:ext cx="8220075" cy="475350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9237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76D81427-3160-4A6B-AC6B-5167082EA138}"/>
              </a:ext>
            </a:extLst>
          </p:cNvPr>
          <p:cNvSpPr/>
          <p:nvPr userDrawn="1"/>
        </p:nvSpPr>
        <p:spPr bwMode="auto">
          <a:xfrm>
            <a:off x="503238" y="2332038"/>
            <a:ext cx="8137525" cy="2193925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6068B1B-283C-4746-AB7F-EBC8FC2F27CE}"/>
              </a:ext>
            </a:extLst>
          </p:cNvPr>
          <p:cNvSpPr txBox="1">
            <a:spLocks/>
          </p:cNvSpPr>
          <p:nvPr userDrawn="1"/>
        </p:nvSpPr>
        <p:spPr>
          <a:xfrm>
            <a:off x="628650" y="2554288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0" dirty="0">
                <a:latin typeface="Twinkl SemiBold" pitchFamily="2" charset="0"/>
              </a:rPr>
              <a:t>Aim</a:t>
            </a:r>
          </a:p>
        </p:txBody>
      </p:sp>
      <p:sp>
        <p:nvSpPr>
          <p:cNvPr id="8" name="Content Placeholder 15"/>
          <p:cNvSpPr>
            <a:spLocks noGrp="1"/>
          </p:cNvSpPr>
          <p:nvPr>
            <p:ph idx="1"/>
          </p:nvPr>
        </p:nvSpPr>
        <p:spPr>
          <a:xfrm>
            <a:off x="628650" y="2947487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69739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5963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215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extLst>
              <a:ext uri="{FF2B5EF4-FFF2-40B4-BE49-F238E27FC236}">
                <a16:creationId xmlns:a16="http://schemas.microsoft.com/office/drawing/2014/main" id="{D0F0D05F-2075-4375-B801-3302B22362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7354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2317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D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3338DE3-DE1C-403E-9E50-DF5E52B33F5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6E38FDD-853A-41EC-97BE-E738139631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3" r:id="rId4"/>
    <p:sldLayoutId id="2147484074" r:id="rId5"/>
    <p:sldLayoutId id="2147484078" r:id="rId6"/>
    <p:sldLayoutId id="2147484079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Sassoon Infant Md" panose="02000603050000020003" pitchFamily="50" charset="0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ＭＳ Ｐゴシック" charset="0"/>
          <a:cs typeface="Twinkl" pitchFamily="2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winkl.co.uk/resources/living-in-the-wider-world-pshce-subjects-key-stage-2/government-and-politics-living-in-the-wider-world-pshce-subjects-key-stage-2/uk-parliament-government-and-politics-living-in-the-wider-world-pshce-subjects-key-stage-2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winkl.co.uk/resources/living-in-the-wider-world-pshce-subjects-key-stage-2/government-and-politics-living-in-the-wider-world-pshce-subjects-key-stage-2/uk-parliament-government-and-politics-living-in-the-wider-world-pshce-subjects-key-stage-2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winkl.co.uk/resources/living-in-the-wider-world-pshce-subjects-key-stage-2/government-and-politics-living-in-the-wider-world-pshce-subjects-key-stage-2/uk-parliament-government-and-politics-living-in-the-wider-world-pshce-subjects-key-stage-2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twinkl.co.uk/resources/living-in-the-wider-world-pshce-subjects-key-stage-2/government-and-politics-living-in-the-wider-world-pshce-subjects-key-stage-2/uk-parliament-government-and-politics-living-in-the-wider-world-pshce-subjects-key-stage-2" TargetMode="Externa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winkl.co.uk/resources/living-in-the-wider-world-pshce-subjects-key-stage-2/government-and-politics-living-in-the-wider-world-pshce-subjects-key-stage-2/uk-parliament-government-and-politics-living-in-the-wider-world-pshce-subjects-key-stage-2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winkl.co.uk/resources/living-in-the-wider-world-pshce-subjects-key-stage-2/government-and-politics-living-in-the-wider-world-pshce-subjects-key-stage-2/uk-parliament-government-and-politics-living-in-the-wider-world-pshce-subjects-key-stage-2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living-in-the-wider-world-pshce-subjects-key-stage-2/government-and-politics-living-in-the-wider-world-pshce-subjects-key-stage-2/uk-parliament-government-and-politics-living-in-the-wider-world-pshce-subjects-key-stage-2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ks2-topics/ks2-topics-british-values/ks2-topics-british-values-the-uk-political-system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www.twinkl.co.uk/resources/living-in-the-wider-world-pshce-subjects-key-stage-2/government-and-politics-living-in-the-wider-world-pshce-subjects-key-stage-2/uk-parliament-government-and-politics-living-in-the-wider-world-pshce-subjects-key-stage-2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twinkl.co.uk/resources/living-in-the-wider-world-pshce-subjects-key-stage-2/government-and-politics-living-in-the-wider-world-pshce-subjects-key-stage-2/uk-parliament-government-and-politics-living-in-the-wider-world-pshce-subjects-key-stage-2" TargetMode="External"/><Relationship Id="rId4" Type="http://schemas.openxmlformats.org/officeDocument/2006/relationships/hyperlink" Target="https://www.youtube.com/watch?v=BmKrJdMwsk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winkl.co.uk/resources/living-in-the-wider-world-pshce-subjects-key-stage-2/government-and-politics-living-in-the-wider-world-pshce-subjects-key-stage-2/uk-parliament-government-and-politics-living-in-the-wider-world-pshce-subjects-key-stage-2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hyperlink" Target="https://www.twinkl.co.uk/resources/living-in-the-wider-world-pshce-subjects-key-stage-2/government-and-politics-living-in-the-wider-world-pshce-subjects-key-stage-2/uk-parliament-government-and-politics-living-in-the-wider-world-pshce-subjects-key-stage-2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winkl.co.uk/resources/living-in-the-wider-world-pshce-subjects-key-stage-2/government-and-politics-living-in-the-wider-world-pshce-subjects-key-stage-2/uk-parliament-government-and-politics-living-in-the-wider-world-pshce-subjects-key-stage-2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jpeg"/><Relationship Id="rId5" Type="http://schemas.openxmlformats.org/officeDocument/2006/relationships/image" Target="../media/image19.png"/><Relationship Id="rId10" Type="http://schemas.openxmlformats.org/officeDocument/2006/relationships/image" Target="../media/image23.jpeg"/><Relationship Id="rId4" Type="http://schemas.openxmlformats.org/officeDocument/2006/relationships/image" Target="../media/image18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twinkl.co.uk/resources/living-in-the-wider-world-pshce-subjects-key-stage-2/government-and-politics-living-in-the-wider-world-pshce-subjects-key-stage-2/uk-parliament-government-and-politics-living-in-the-wider-world-pshce-subjects-key-stage-2" TargetMode="Externa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3330" y="587216"/>
            <a:ext cx="783059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800" b="0" i="0" dirty="0" smtClean="0">
                <a:solidFill>
                  <a:srgbClr val="111111"/>
                </a:solidFill>
                <a:effectLst/>
                <a:latin typeface="Roboto"/>
              </a:rPr>
              <a:t>KS2 Assembly</a:t>
            </a:r>
          </a:p>
          <a:p>
            <a:endParaRPr lang="en-GB" sz="3600" dirty="0" smtClean="0">
              <a:solidFill>
                <a:srgbClr val="111111"/>
              </a:solidFill>
              <a:latin typeface="Roboto"/>
            </a:endParaRPr>
          </a:p>
          <a:p>
            <a:r>
              <a:rPr lang="en-GB" sz="3600" dirty="0" smtClean="0">
                <a:solidFill>
                  <a:srgbClr val="111111"/>
                </a:solidFill>
                <a:latin typeface="Roboto"/>
              </a:rPr>
              <a:t>24.1.2022</a:t>
            </a:r>
            <a:endParaRPr lang="en-GB" sz="3600" b="0" i="1" dirty="0">
              <a:solidFill>
                <a:srgbClr val="111111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1640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796AD022-A74D-4528-A3D4-316EDC253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150"/>
            <a:ext cx="8220075" cy="1204913"/>
          </a:xfrm>
        </p:spPr>
        <p:txBody>
          <a:bodyPr/>
          <a:lstStyle/>
          <a:p>
            <a:r>
              <a:rPr lang="en-GB" altLang="en-US">
                <a:latin typeface="Twinkl" panose="02000000000000000000" pitchFamily="2" charset="0"/>
                <a:ea typeface="ＭＳ Ｐゴシック" panose="020B0600070205080204" pitchFamily="34" charset="-128"/>
              </a:rPr>
              <a:t>Voting</a:t>
            </a:r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93C0F2B1-96DA-4775-B8A2-4771565D3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1190625"/>
            <a:ext cx="8220075" cy="47545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altLang="en-US">
                <a:ea typeface="ＭＳ Ｐゴシック" panose="020B0600070205080204" pitchFamily="34" charset="-128"/>
              </a:rPr>
              <a:t>Every citizen should listen to the views of the different parties and candidates and then make his or her own decision on whom to support.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altLang="en-US">
                <a:ea typeface="ＭＳ Ｐゴシック" panose="020B0600070205080204" pitchFamily="34" charset="-128"/>
              </a:rPr>
              <a:t>People must be 18 or over in order to take part in an election.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altLang="en-US">
                <a:ea typeface="ＭＳ Ｐゴシック" panose="020B0600070205080204" pitchFamily="34" charset="-128"/>
              </a:rPr>
              <a:t>Each person (voter) </a:t>
            </a:r>
            <a:r>
              <a:rPr lang="en-GB" altLang="en-US" b="1">
                <a:ea typeface="ＭＳ Ｐゴシック" panose="020B0600070205080204" pitchFamily="34" charset="-128"/>
              </a:rPr>
              <a:t>votes </a:t>
            </a:r>
            <a:r>
              <a:rPr lang="en-GB" altLang="en-US">
                <a:ea typeface="ＭＳ Ｐゴシック" panose="020B0600070205080204" pitchFamily="34" charset="-128"/>
              </a:rPr>
              <a:t>(‘casts a ballot’) for the candidate of his or her choice. S/he does this by putting a cross beside the person’s name on the ballot paper.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altLang="en-US">
                <a:ea typeface="ＭＳ Ｐゴシック" panose="020B0600070205080204" pitchFamily="34" charset="-128"/>
              </a:rPr>
              <a:t>People cast their ballots in a booth so that no one can see who they are voting for. This is called a ‘secret ballot’.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altLang="en-US">
                <a:ea typeface="ＭＳ Ｐゴシック" panose="020B0600070205080204" pitchFamily="34" charset="-128"/>
              </a:rPr>
              <a:t>At the end of the election day, the votes are added up and the candidate with the highest number of votes (the </a:t>
            </a:r>
            <a:r>
              <a:rPr lang="en-GB" altLang="en-US" b="1">
                <a:ea typeface="ＭＳ Ｐゴシック" panose="020B0600070205080204" pitchFamily="34" charset="-128"/>
              </a:rPr>
              <a:t>majority</a:t>
            </a:r>
            <a:r>
              <a:rPr lang="en-GB" altLang="en-US">
                <a:ea typeface="ＭＳ Ｐゴシック" panose="020B0600070205080204" pitchFamily="34" charset="-128"/>
              </a:rPr>
              <a:t>) is declared the winner.</a:t>
            </a: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0522997F-D15D-4A05-AFD7-C6676E7DF6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5" b="26569"/>
          <a:stretch>
            <a:fillRect/>
          </a:stretch>
        </p:blipFill>
        <p:spPr bwMode="auto">
          <a:xfrm>
            <a:off x="3051175" y="4557713"/>
            <a:ext cx="3041650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hlinkClick r:id="rId4"/>
            <a:extLst>
              <a:ext uri="{FF2B5EF4-FFF2-40B4-BE49-F238E27FC236}">
                <a16:creationId xmlns:a16="http://schemas.microsoft.com/office/drawing/2014/main" id="{05E1BB96-5E9F-492B-BCA5-01422B01D51C}"/>
              </a:ext>
            </a:extLst>
          </p:cNvPr>
          <p:cNvSpPr/>
          <p:nvPr/>
        </p:nvSpPr>
        <p:spPr>
          <a:xfrm>
            <a:off x="8388350" y="6607175"/>
            <a:ext cx="755650" cy="250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2">
            <a:extLst>
              <a:ext uri="{FF2B5EF4-FFF2-40B4-BE49-F238E27FC236}">
                <a16:creationId xmlns:a16="http://schemas.microsoft.com/office/drawing/2014/main" id="{7E0AC1F1-A646-4201-B0CC-3FFAB1F00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1931988"/>
            <a:ext cx="8220075" cy="475297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en-US">
                <a:solidFill>
                  <a:schemeClr val="tx1"/>
                </a:solidFill>
                <a:ea typeface="ＭＳ Ｐゴシック" panose="020B0600070205080204" pitchFamily="34" charset="-128"/>
              </a:rPr>
              <a:t>Do you think 18 is the right age to allow people to vote? Why?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l-PL" altLang="en-US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en-US">
                <a:solidFill>
                  <a:schemeClr val="tx1"/>
                </a:solidFill>
                <a:ea typeface="ＭＳ Ｐゴシック" panose="020B0600070205080204" pitchFamily="34" charset="-128"/>
              </a:rPr>
              <a:t>If not, what age do you think people should be allowed to vote?</a:t>
            </a:r>
          </a:p>
        </p:txBody>
      </p:sp>
      <p:sp>
        <p:nvSpPr>
          <p:cNvPr id="17411" name="Title 1">
            <a:extLst>
              <a:ext uri="{FF2B5EF4-FFF2-40B4-BE49-F238E27FC236}">
                <a16:creationId xmlns:a16="http://schemas.microsoft.com/office/drawing/2014/main" id="{841D9066-F644-42C4-A1F1-3D480C249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581025"/>
            <a:ext cx="8220075" cy="12033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GB" altLang="en-US" dirty="0">
                <a:latin typeface="Twinkl" pitchFamily="2" charset="0"/>
                <a:ea typeface="Sassoon Infant Rg" panose="02000503030000020003" pitchFamily="50" charset="0"/>
              </a:rPr>
              <a:t>Why Do You Think Voting Is </a:t>
            </a:r>
            <a:br>
              <a:rPr lang="en-GB" altLang="en-US" dirty="0">
                <a:latin typeface="Twinkl" pitchFamily="2" charset="0"/>
                <a:ea typeface="Sassoon Infant Rg" panose="02000503030000020003" pitchFamily="50" charset="0"/>
              </a:rPr>
            </a:br>
            <a:r>
              <a:rPr lang="en-GB" altLang="en-US" dirty="0">
                <a:latin typeface="Twinkl" pitchFamily="2" charset="0"/>
                <a:ea typeface="Sassoon Infant Rg" panose="02000503030000020003" pitchFamily="50" charset="0"/>
              </a:rPr>
              <a:t>Necessary?</a:t>
            </a:r>
          </a:p>
        </p:txBody>
      </p:sp>
      <p:pic>
        <p:nvPicPr>
          <p:cNvPr id="19460" name="Picture 1">
            <a:extLst>
              <a:ext uri="{FF2B5EF4-FFF2-40B4-BE49-F238E27FC236}">
                <a16:creationId xmlns:a16="http://schemas.microsoft.com/office/drawing/2014/main" id="{5C57B7EE-5BEA-47EC-BB27-34FBED6FF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26"/>
          <a:stretch>
            <a:fillRect/>
          </a:stretch>
        </p:blipFill>
        <p:spPr bwMode="auto">
          <a:xfrm>
            <a:off x="1687513" y="3465513"/>
            <a:ext cx="2449512" cy="213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hlinkClick r:id="rId4"/>
            <a:extLst>
              <a:ext uri="{FF2B5EF4-FFF2-40B4-BE49-F238E27FC236}">
                <a16:creationId xmlns:a16="http://schemas.microsoft.com/office/drawing/2014/main" id="{6CE72E99-4D57-4249-9779-62313D8EB84C}"/>
              </a:ext>
            </a:extLst>
          </p:cNvPr>
          <p:cNvSpPr/>
          <p:nvPr/>
        </p:nvSpPr>
        <p:spPr>
          <a:xfrm>
            <a:off x="8388350" y="6607175"/>
            <a:ext cx="755650" cy="250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04E9C0A7-A906-4A4C-BA2D-B36AF9446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150"/>
            <a:ext cx="8220075" cy="1204913"/>
          </a:xfrm>
        </p:spPr>
        <p:txBody>
          <a:bodyPr/>
          <a:lstStyle/>
          <a:p>
            <a:r>
              <a:rPr lang="en-US" altLang="en-US">
                <a:latin typeface="Twinkl" panose="02000000000000000000" pitchFamily="2" charset="0"/>
                <a:ea typeface="ＭＳ Ｐゴシック" panose="020B0600070205080204" pitchFamily="34" charset="-128"/>
              </a:rPr>
              <a:t>Who Makes The Decisions?</a:t>
            </a:r>
          </a:p>
        </p:txBody>
      </p:sp>
      <p:sp>
        <p:nvSpPr>
          <p:cNvPr id="21507" name="TextBox 1">
            <a:extLst>
              <a:ext uri="{FF2B5EF4-FFF2-40B4-BE49-F238E27FC236}">
                <a16:creationId xmlns:a16="http://schemas.microsoft.com/office/drawing/2014/main" id="{EA09036C-3837-473B-99EC-47D5309C3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1377950"/>
            <a:ext cx="6988175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ＭＳ Ｐゴシック" panose="020B0600070205080204" pitchFamily="34" charset="-128"/>
                <a:cs typeface="Twinkl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The Prime Minister appoints a </a:t>
            </a:r>
            <a:r>
              <a:rPr lang="en-GB" altLang="en-US" b="1">
                <a:solidFill>
                  <a:schemeClr val="tx1"/>
                </a:solidFill>
              </a:rPr>
              <a:t>‘cabinet’ </a:t>
            </a:r>
            <a:r>
              <a:rPr lang="en-GB" altLang="en-US">
                <a:solidFill>
                  <a:schemeClr val="tx1"/>
                </a:solidFill>
              </a:rPr>
              <a:t>of about 20 ministers.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Each minister is put in charge of an area of government, e.g. children’s issues. One of the most important posts is that of the </a:t>
            </a:r>
            <a:r>
              <a:rPr lang="en-GB" altLang="en-US" b="1">
                <a:solidFill>
                  <a:schemeClr val="tx1"/>
                </a:solidFill>
              </a:rPr>
              <a:t>Chancellor of the Exchequer</a:t>
            </a:r>
            <a:r>
              <a:rPr lang="en-GB" altLang="en-US">
                <a:solidFill>
                  <a:schemeClr val="tx1"/>
                </a:solidFill>
              </a:rPr>
              <a:t>, who decides how the money collected through taxes will be spent.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The cabinet meets with the Prime Minister once a week at his home in 10 Downing Street.</a:t>
            </a:r>
          </a:p>
        </p:txBody>
      </p:sp>
      <p:pic>
        <p:nvPicPr>
          <p:cNvPr id="21508" name="Picture 2">
            <a:extLst>
              <a:ext uri="{FF2B5EF4-FFF2-40B4-BE49-F238E27FC236}">
                <a16:creationId xmlns:a16="http://schemas.microsoft.com/office/drawing/2014/main" id="{FD06EFD1-5CC5-4DAE-8B8A-17290E90D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63" y="3871913"/>
            <a:ext cx="3422650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hlinkClick r:id="rId4"/>
            <a:extLst>
              <a:ext uri="{FF2B5EF4-FFF2-40B4-BE49-F238E27FC236}">
                <a16:creationId xmlns:a16="http://schemas.microsoft.com/office/drawing/2014/main" id="{A84B90B4-9680-4334-9DEE-72FB91745B2B}"/>
              </a:ext>
            </a:extLst>
          </p:cNvPr>
          <p:cNvSpPr/>
          <p:nvPr/>
        </p:nvSpPr>
        <p:spPr>
          <a:xfrm>
            <a:off x="8388350" y="6607175"/>
            <a:ext cx="755650" cy="250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CD486-5BDB-4DF6-8254-2640F89DA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801688"/>
            <a:ext cx="8220075" cy="12049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4400" dirty="0">
                <a:solidFill>
                  <a:srgbClr val="333333"/>
                </a:solidFill>
                <a:latin typeface="Twinkl" pitchFamily="2" charset="0"/>
              </a:rPr>
              <a:t>In Our Democracy, Every Citizen Has Certain Basic Rights</a:t>
            </a:r>
            <a:r>
              <a:rPr lang="en-US" dirty="0">
                <a:latin typeface="Comic Sans MS" charset="0"/>
              </a:rPr>
              <a:t/>
            </a:r>
            <a:br>
              <a:rPr lang="en-US" dirty="0">
                <a:latin typeface="Comic Sans MS" charset="0"/>
              </a:rPr>
            </a:br>
            <a:endParaRPr lang="en-US" dirty="0"/>
          </a:p>
        </p:txBody>
      </p:sp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id="{27A815D6-C0F0-4CA7-A784-B5CA12F0F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63" y="1592263"/>
            <a:ext cx="8220075" cy="4752975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  <a:defRPr/>
            </a:pPr>
            <a:r>
              <a:rPr lang="en-US" altLang="en-US" b="1" dirty="0">
                <a:ea typeface="ＭＳ Ｐゴシック" panose="020B0600070205080204" pitchFamily="34" charset="-128"/>
              </a:rPr>
              <a:t>	</a:t>
            </a:r>
            <a:r>
              <a:rPr lang="en-US" altLang="en-US" sz="2000" dirty="0">
                <a:ea typeface="ＭＳ Ｐゴシック" panose="020B0600070205080204" pitchFamily="34" charset="-128"/>
              </a:rPr>
              <a:t>  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No one can tell you what you must think, believe, say or not say.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Everyone is free to choose their own religion and to worship and practice their religion as they want to.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Every individual has the right to enjoy their own culture, along with other members of their group, even if their group is a minority.</a:t>
            </a:r>
            <a:r>
              <a:rPr lang="en-US" altLang="en-US" dirty="0">
                <a:latin typeface="Comic Sans MS" panose="030F0702030302020204" pitchFamily="66" charset="0"/>
                <a:ea typeface="ＭＳ Ｐゴシック" panose="020B0600070205080204" pitchFamily="34" charset="-128"/>
              </a:rPr>
              <a:t/>
            </a:r>
            <a:br>
              <a:rPr lang="en-US" altLang="en-US" dirty="0">
                <a:latin typeface="Comic Sans MS" panose="030F0702030302020204" pitchFamily="66" charset="0"/>
                <a:ea typeface="ＭＳ Ｐゴシック" panose="020B0600070205080204" pitchFamily="34" charset="-128"/>
              </a:rPr>
            </a:br>
            <a:r>
              <a:rPr lang="en-US" altLang="en-US" dirty="0">
                <a:latin typeface="Comic Sans MS" panose="030F0702030302020204" pitchFamily="66" charset="0"/>
                <a:ea typeface="ＭＳ Ｐゴシック" panose="020B0600070205080204" pitchFamily="34" charset="-128"/>
              </a:rPr>
              <a:t> </a:t>
            </a:r>
          </a:p>
        </p:txBody>
      </p:sp>
      <p:pic>
        <p:nvPicPr>
          <p:cNvPr id="27652" name="Picture 3">
            <a:extLst>
              <a:ext uri="{FF2B5EF4-FFF2-40B4-BE49-F238E27FC236}">
                <a16:creationId xmlns:a16="http://schemas.microsoft.com/office/drawing/2014/main" id="{DE81D53C-E210-4582-B832-EAE0BCA34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475" y="4146550"/>
            <a:ext cx="1593850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>
            <a:extLst>
              <a:ext uri="{FF2B5EF4-FFF2-40B4-BE49-F238E27FC236}">
                <a16:creationId xmlns:a16="http://schemas.microsoft.com/office/drawing/2014/main" id="{EBB463F7-217A-4AE6-8E36-FC78ADC50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38" y="4314825"/>
            <a:ext cx="874712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hlinkClick r:id="rId5"/>
            <a:extLst>
              <a:ext uri="{FF2B5EF4-FFF2-40B4-BE49-F238E27FC236}">
                <a16:creationId xmlns:a16="http://schemas.microsoft.com/office/drawing/2014/main" id="{C13554A9-23DE-459A-85BC-F1F076E9F4A2}"/>
              </a:ext>
            </a:extLst>
          </p:cNvPr>
          <p:cNvSpPr/>
          <p:nvPr/>
        </p:nvSpPr>
        <p:spPr>
          <a:xfrm>
            <a:off x="8388350" y="6607175"/>
            <a:ext cx="755650" cy="250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72F78865-42F9-47CA-8710-344454A6B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150"/>
            <a:ext cx="8220075" cy="1204913"/>
          </a:xfrm>
        </p:spPr>
        <p:txBody>
          <a:bodyPr/>
          <a:lstStyle/>
          <a:p>
            <a:r>
              <a:rPr lang="en-GB" altLang="en-US">
                <a:latin typeface="Twinkl" panose="02000000000000000000" pitchFamily="2" charset="0"/>
                <a:ea typeface="ＭＳ Ｐゴシック" panose="020B0600070205080204" pitchFamily="34" charset="-128"/>
              </a:rPr>
              <a:t>…Continued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A99ED-B72B-47AE-AD29-A0D0ED859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111250"/>
            <a:ext cx="8220075" cy="4752975"/>
          </a:xfrm>
        </p:spPr>
        <p:txBody>
          <a:bodyPr/>
          <a:lstStyle/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You can read, listen to and watch all kinds of news and opinion in the newspapers, on the radio and on television.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You have the right to join </a:t>
            </a:r>
            <a:r>
              <a:rPr lang="en-US" altLang="en-US" dirty="0" err="1">
                <a:ea typeface="ＭＳ Ｐゴシック" panose="020B0600070205080204" pitchFamily="34" charset="-128"/>
              </a:rPr>
              <a:t>organisations</a:t>
            </a:r>
            <a:r>
              <a:rPr lang="en-US" altLang="en-US" dirty="0">
                <a:ea typeface="ＭＳ Ｐゴシック" panose="020B0600070205080204" pitchFamily="34" charset="-128"/>
              </a:rPr>
              <a:t>, including trade unions.  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You are free to travel around the country and to go abroad if you want to.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You have the right to gather with other people and to protest about what the government is doing.  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altLang="en-US" b="1" dirty="0">
                <a:ea typeface="ＭＳ Ｐゴシック" panose="020B0600070205080204" pitchFamily="34" charset="-128"/>
              </a:rPr>
              <a:t>However, everyone must exercise these rights peacefully, with respect for the law and the rights of others.</a:t>
            </a:r>
          </a:p>
        </p:txBody>
      </p:sp>
      <p:pic>
        <p:nvPicPr>
          <p:cNvPr id="28676" name="Picture 4">
            <a:extLst>
              <a:ext uri="{FF2B5EF4-FFF2-40B4-BE49-F238E27FC236}">
                <a16:creationId xmlns:a16="http://schemas.microsoft.com/office/drawing/2014/main" id="{07197294-AE6A-48DC-A329-D936630FF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4527550"/>
            <a:ext cx="1646238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3">
            <a:extLst>
              <a:ext uri="{FF2B5EF4-FFF2-40B4-BE49-F238E27FC236}">
                <a16:creationId xmlns:a16="http://schemas.microsoft.com/office/drawing/2014/main" id="{7C93E0A6-39CD-481D-8FA4-AF356F416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5067300"/>
            <a:ext cx="3355975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5">
            <a:extLst>
              <a:ext uri="{FF2B5EF4-FFF2-40B4-BE49-F238E27FC236}">
                <a16:creationId xmlns:a16="http://schemas.microsoft.com/office/drawing/2014/main" id="{64DE69DD-386F-497B-88FF-56F958A129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5148263"/>
            <a:ext cx="15684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hlinkClick r:id="rId6"/>
            <a:extLst>
              <a:ext uri="{FF2B5EF4-FFF2-40B4-BE49-F238E27FC236}">
                <a16:creationId xmlns:a16="http://schemas.microsoft.com/office/drawing/2014/main" id="{727FADD2-29D3-4EE9-B0A2-712FAEAF1F1C}"/>
              </a:ext>
            </a:extLst>
          </p:cNvPr>
          <p:cNvSpPr/>
          <p:nvPr/>
        </p:nvSpPr>
        <p:spPr>
          <a:xfrm>
            <a:off x="8388350" y="6607175"/>
            <a:ext cx="755650" cy="250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5D912214-66AB-4259-B5FD-D16DBAB9F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150"/>
            <a:ext cx="8220075" cy="1204913"/>
          </a:xfrm>
        </p:spPr>
        <p:txBody>
          <a:bodyPr/>
          <a:lstStyle/>
          <a:p>
            <a:r>
              <a:rPr lang="en-US" altLang="en-US">
                <a:latin typeface="Twinkl" panose="02000000000000000000" pitchFamily="2" charset="0"/>
                <a:ea typeface="ＭＳ Ｐゴシック" panose="020B0600070205080204" pitchFamily="34" charset="-128"/>
              </a:rPr>
              <a:t>School Council and Democracy</a:t>
            </a:r>
          </a:p>
        </p:txBody>
      </p:sp>
      <p:sp>
        <p:nvSpPr>
          <p:cNvPr id="31747" name="Content Placeholder 2">
            <a:extLst>
              <a:ext uri="{FF2B5EF4-FFF2-40B4-BE49-F238E27FC236}">
                <a16:creationId xmlns:a16="http://schemas.microsoft.com/office/drawing/2014/main" id="{A4C8C1A9-F01A-4687-A619-D37770701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43063"/>
            <a:ext cx="8220075" cy="4752975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altLang="en-US">
                <a:ea typeface="ＭＳ Ｐゴシック" panose="020B0600070205080204" pitchFamily="34" charset="-128"/>
              </a:rPr>
              <a:t>All pupils in the school are involved in the school council.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altLang="en-US">
                <a:ea typeface="ＭＳ Ｐゴシック" panose="020B0600070205080204" pitchFamily="34" charset="-128"/>
              </a:rPr>
              <a:t>It is pupil-led.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altLang="en-US">
                <a:ea typeface="ＭＳ Ｐゴシック" panose="020B0600070205080204" pitchFamily="34" charset="-128"/>
              </a:rPr>
              <a:t>The staff and the children believe that it plays an important role.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altLang="en-US">
                <a:ea typeface="ＭＳ Ｐゴシック" panose="020B0600070205080204" pitchFamily="34" charset="-128"/>
              </a:rPr>
              <a:t>It deals with significant issues.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altLang="en-US">
                <a:ea typeface="ＭＳ Ｐゴシック" panose="020B0600070205080204" pitchFamily="34" charset="-128"/>
              </a:rPr>
              <a:t>It makes a difference</a:t>
            </a:r>
            <a:r>
              <a:rPr lang="en-GB" altLang="en-US">
                <a:latin typeface="Comic Sans MS" panose="030F0702030302020204" pitchFamily="66" charset="0"/>
                <a:ea typeface="ＭＳ Ｐゴシック" panose="020B0600070205080204" pitchFamily="34" charset="-128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1748" name="Picture 2">
            <a:extLst>
              <a:ext uri="{FF2B5EF4-FFF2-40B4-BE49-F238E27FC236}">
                <a16:creationId xmlns:a16="http://schemas.microsoft.com/office/drawing/2014/main" id="{8DA026CF-A46D-411D-B13E-920D48132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63" y="3895725"/>
            <a:ext cx="6237287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hlinkClick r:id="rId4"/>
            <a:extLst>
              <a:ext uri="{FF2B5EF4-FFF2-40B4-BE49-F238E27FC236}">
                <a16:creationId xmlns:a16="http://schemas.microsoft.com/office/drawing/2014/main" id="{CB50CDD0-3E4C-44EB-ABF6-09061C3324A0}"/>
              </a:ext>
            </a:extLst>
          </p:cNvPr>
          <p:cNvSpPr/>
          <p:nvPr/>
        </p:nvSpPr>
        <p:spPr>
          <a:xfrm>
            <a:off x="8388350" y="6607175"/>
            <a:ext cx="755650" cy="250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223054A6-EBB5-4FDA-9FF0-48D3DC024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150"/>
            <a:ext cx="8220075" cy="1204913"/>
          </a:xfrm>
        </p:spPr>
        <p:txBody>
          <a:bodyPr/>
          <a:lstStyle/>
          <a:p>
            <a:r>
              <a:rPr lang="en-US" altLang="en-US">
                <a:latin typeface="Twinkl" panose="02000000000000000000" pitchFamily="2" charset="0"/>
                <a:ea typeface="ＭＳ Ｐゴシック" panose="020B0600070205080204" pitchFamily="34" charset="-128"/>
              </a:rPr>
              <a:t>Children and Democracy</a:t>
            </a:r>
          </a:p>
        </p:txBody>
      </p:sp>
      <p:sp>
        <p:nvSpPr>
          <p:cNvPr id="36867" name="Content Placeholder 2">
            <a:extLst>
              <a:ext uri="{FF2B5EF4-FFF2-40B4-BE49-F238E27FC236}">
                <a16:creationId xmlns:a16="http://schemas.microsoft.com/office/drawing/2014/main" id="{4C64E782-0F27-465E-B3FC-CDF0279E6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1387475"/>
            <a:ext cx="8220075" cy="4752975"/>
          </a:xfrm>
        </p:spPr>
        <p:txBody>
          <a:bodyPr/>
          <a:lstStyle/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GB" altLang="en-US" b="1">
                <a:ea typeface="ＭＳ Ｐゴシック" panose="020B0600070205080204" pitchFamily="34" charset="-128"/>
              </a:rPr>
              <a:t>What Can You Do?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GB" altLang="en-US">
                <a:ea typeface="ＭＳ Ｐゴシック" panose="020B0600070205080204" pitchFamily="34" charset="-128"/>
              </a:rPr>
              <a:t>Stand as a candidate and vote in your school council election.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endParaRPr lang="en-GB" altLang="en-US">
              <a:ea typeface="ＭＳ Ｐゴシック" panose="020B0600070205080204" pitchFamily="34" charset="-128"/>
            </a:endParaRP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GB" altLang="en-US">
                <a:ea typeface="ＭＳ Ｐゴシック" panose="020B0600070205080204" pitchFamily="34" charset="-128"/>
              </a:rPr>
              <a:t>Lobby your councillor and/or MP about local and national issues. 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endParaRPr lang="en-GB" altLang="en-US">
              <a:ea typeface="ＭＳ Ｐゴシック" panose="020B0600070205080204" pitchFamily="34" charset="-128"/>
            </a:endParaRP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GB" altLang="en-US">
                <a:ea typeface="ＭＳ Ｐゴシック" panose="020B0600070205080204" pitchFamily="34" charset="-128"/>
              </a:rPr>
              <a:t>Find out about your rights and responsibilities.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endParaRPr lang="en-GB" altLang="en-US">
              <a:ea typeface="ＭＳ Ｐゴシック" panose="020B0600070205080204" pitchFamily="34" charset="-128"/>
            </a:endParaRP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GB" altLang="en-US">
                <a:ea typeface="ＭＳ Ｐゴシック" panose="020B0600070205080204" pitchFamily="34" charset="-128"/>
              </a:rPr>
              <a:t>Learn to see the difference between choices that affect you personally and those that affect others. 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endParaRPr lang="en-GB" altLang="en-US">
              <a:ea typeface="ＭＳ Ｐゴシック" panose="020B0600070205080204" pitchFamily="34" charset="-128"/>
            </a:endParaRP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GB" altLang="en-US">
                <a:ea typeface="ＭＳ Ｐゴシック" panose="020B0600070205080204" pitchFamily="34" charset="-128"/>
              </a:rPr>
              <a:t>Improve your skills, for example public speaking.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endParaRPr lang="en-GB" altLang="en-US">
              <a:ea typeface="ＭＳ Ｐゴシック" panose="020B0600070205080204" pitchFamily="34" charset="-128"/>
            </a:endParaRP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>
                <a:solidFill>
                  <a:srgbClr val="333333"/>
                </a:solidFill>
                <a:ea typeface="ＭＳ Ｐゴシック" panose="020B0600070205080204" pitchFamily="34" charset="-128"/>
              </a:rPr>
              <a:t>Keep informed - watch and read </a:t>
            </a:r>
            <a:r>
              <a:rPr lang="en-GB" altLang="en-US">
                <a:ea typeface="ＭＳ Ｐゴシック" panose="020B0600070205080204" pitchFamily="34" charset="-128"/>
              </a:rPr>
              <a:t>the news regularly.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" name="Rectangle 3">
            <a:hlinkClick r:id="rId3"/>
            <a:extLst>
              <a:ext uri="{FF2B5EF4-FFF2-40B4-BE49-F238E27FC236}">
                <a16:creationId xmlns:a16="http://schemas.microsoft.com/office/drawing/2014/main" id="{C32990A7-982F-40C0-85B0-52E7B01CFBBF}"/>
              </a:ext>
            </a:extLst>
          </p:cNvPr>
          <p:cNvSpPr/>
          <p:nvPr/>
        </p:nvSpPr>
        <p:spPr>
          <a:xfrm>
            <a:off x="8388350" y="6607175"/>
            <a:ext cx="755650" cy="250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3330" y="587216"/>
            <a:ext cx="783059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5400" b="0" i="0" dirty="0" smtClean="0">
                <a:solidFill>
                  <a:srgbClr val="111111"/>
                </a:solidFill>
                <a:effectLst/>
                <a:latin typeface="Roboto"/>
              </a:rPr>
              <a:t>Democracy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5400" b="0" i="0" dirty="0" smtClean="0">
                <a:solidFill>
                  <a:srgbClr val="111111"/>
                </a:solidFill>
                <a:effectLst/>
                <a:latin typeface="Roboto"/>
              </a:rPr>
              <a:t>Rule of law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5400" b="0" i="0" dirty="0" smtClean="0">
                <a:solidFill>
                  <a:srgbClr val="111111"/>
                </a:solidFill>
                <a:effectLst/>
                <a:latin typeface="Roboto"/>
              </a:rPr>
              <a:t>Individual liberty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5400" b="0" i="0" dirty="0" smtClean="0">
                <a:solidFill>
                  <a:srgbClr val="111111"/>
                </a:solidFill>
                <a:effectLst/>
                <a:latin typeface="Roboto"/>
              </a:rPr>
              <a:t>Mutual respect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5400" b="0" i="0" dirty="0" smtClean="0">
                <a:solidFill>
                  <a:srgbClr val="111111"/>
                </a:solidFill>
                <a:effectLst/>
                <a:latin typeface="Roboto"/>
              </a:rPr>
              <a:t>Tolerance</a:t>
            </a:r>
          </a:p>
          <a:p>
            <a:endParaRPr lang="en-GB" sz="5400" b="0" i="0" dirty="0" smtClean="0">
              <a:solidFill>
                <a:srgbClr val="111111"/>
              </a:solidFill>
              <a:effectLst/>
              <a:latin typeface="Roboto"/>
            </a:endParaRPr>
          </a:p>
          <a:p>
            <a:pPr algn="ctr"/>
            <a:r>
              <a:rPr lang="en-GB" sz="5400" i="1" dirty="0" smtClean="0">
                <a:solidFill>
                  <a:srgbClr val="111111"/>
                </a:solidFill>
                <a:latin typeface="Roboto"/>
              </a:rPr>
              <a:t>What are these?</a:t>
            </a:r>
            <a:endParaRPr lang="en-GB" sz="5400" b="0" i="1" dirty="0">
              <a:solidFill>
                <a:srgbClr val="111111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56106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AAD6C1-CB0F-429D-B664-04F92DA2BA03}"/>
              </a:ext>
            </a:extLst>
          </p:cNvPr>
          <p:cNvSpPr/>
          <p:nvPr/>
        </p:nvSpPr>
        <p:spPr>
          <a:xfrm>
            <a:off x="5965825" y="4159250"/>
            <a:ext cx="627063" cy="627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501AC9B9-6A61-4E41-BD45-666EE1CA9C75}"/>
              </a:ext>
            </a:extLst>
          </p:cNvPr>
          <p:cNvSpPr/>
          <p:nvPr/>
        </p:nvSpPr>
        <p:spPr>
          <a:xfrm>
            <a:off x="4051300" y="5503863"/>
            <a:ext cx="1016000" cy="679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6372C8F3-C9D8-416A-8C15-50F8057FC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150"/>
            <a:ext cx="8220075" cy="1204913"/>
          </a:xfrm>
        </p:spPr>
        <p:txBody>
          <a:bodyPr/>
          <a:lstStyle/>
          <a:p>
            <a:r>
              <a:rPr lang="en-GB" altLang="en-US">
                <a:latin typeface="Twinkl" panose="02000000000000000000" pitchFamily="2" charset="0"/>
                <a:ea typeface="ＭＳ Ｐゴシック" panose="020B0600070205080204" pitchFamily="34" charset="-128"/>
              </a:rPr>
              <a:t>Who Rules Britain?</a:t>
            </a:r>
            <a:endParaRPr lang="en-US" altLang="en-US">
              <a:latin typeface="Twinkl" panose="02000000000000000000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11267" name="TextBox 2">
            <a:extLst>
              <a:ext uri="{FF2B5EF4-FFF2-40B4-BE49-F238E27FC236}">
                <a16:creationId xmlns:a16="http://schemas.microsoft.com/office/drawing/2014/main" id="{B69C6F19-EACF-4B59-A9FC-A6A53239E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6388" y="5599113"/>
            <a:ext cx="1862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ＭＳ Ｐゴシック" panose="020B0600070205080204" pitchFamily="34" charset="-128"/>
                <a:cs typeface="Twinkl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The Police?</a:t>
            </a:r>
          </a:p>
        </p:txBody>
      </p:sp>
      <p:sp>
        <p:nvSpPr>
          <p:cNvPr id="11268" name="TextBox 6">
            <a:extLst>
              <a:ext uri="{FF2B5EF4-FFF2-40B4-BE49-F238E27FC236}">
                <a16:creationId xmlns:a16="http://schemas.microsoft.com/office/drawing/2014/main" id="{CE69CEB7-E78D-4225-A18B-696BA1B26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563" y="3095625"/>
            <a:ext cx="1862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ＭＳ Ｐゴシック" panose="020B0600070205080204" pitchFamily="34" charset="-128"/>
                <a:cs typeface="Twinkl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The Queen?</a:t>
            </a:r>
          </a:p>
        </p:txBody>
      </p:sp>
      <p:sp>
        <p:nvSpPr>
          <p:cNvPr id="11269" name="TextBox 8">
            <a:extLst>
              <a:ext uri="{FF2B5EF4-FFF2-40B4-BE49-F238E27FC236}">
                <a16:creationId xmlns:a16="http://schemas.microsoft.com/office/drawing/2014/main" id="{71A1EE9F-8161-49DC-A3F8-A2C72B0FD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4350" y="5908675"/>
            <a:ext cx="1863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ＭＳ Ｐゴシック" panose="020B0600070205080204" pitchFamily="34" charset="-128"/>
                <a:cs typeface="Twinkl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The People?</a:t>
            </a:r>
          </a:p>
        </p:txBody>
      </p:sp>
      <p:sp>
        <p:nvSpPr>
          <p:cNvPr id="11270" name="TextBox 10">
            <a:extLst>
              <a:ext uri="{FF2B5EF4-FFF2-40B4-BE49-F238E27FC236}">
                <a16:creationId xmlns:a16="http://schemas.microsoft.com/office/drawing/2014/main" id="{E914A0D2-2EE4-437E-8433-48DA6F91F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9825" y="5540375"/>
            <a:ext cx="1862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ＭＳ Ｐゴシック" panose="020B0600070205080204" pitchFamily="34" charset="-128"/>
                <a:cs typeface="Twinkl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The Army?</a:t>
            </a:r>
          </a:p>
        </p:txBody>
      </p:sp>
      <p:pic>
        <p:nvPicPr>
          <p:cNvPr id="11271" name="Picture 2">
            <a:extLst>
              <a:ext uri="{FF2B5EF4-FFF2-40B4-BE49-F238E27FC236}">
                <a16:creationId xmlns:a16="http://schemas.microsoft.com/office/drawing/2014/main" id="{EC9A1495-EDE8-4771-9CB3-A055E9733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530350"/>
            <a:ext cx="1382713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4">
            <a:extLst>
              <a:ext uri="{FF2B5EF4-FFF2-40B4-BE49-F238E27FC236}">
                <a16:creationId xmlns:a16="http://schemas.microsoft.com/office/drawing/2014/main" id="{750C0683-4786-4DC0-80F2-B7DA24439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525" y="1973263"/>
            <a:ext cx="1416050" cy="36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6">
            <a:extLst>
              <a:ext uri="{FF2B5EF4-FFF2-40B4-BE49-F238E27FC236}">
                <a16:creationId xmlns:a16="http://schemas.microsoft.com/office/drawing/2014/main" id="{8BF269F6-447E-401F-BF7B-C06F200125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0" y="1973263"/>
            <a:ext cx="1446213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8">
            <a:extLst>
              <a:ext uri="{FF2B5EF4-FFF2-40B4-BE49-F238E27FC236}">
                <a16:creationId xmlns:a16="http://schemas.microsoft.com/office/drawing/2014/main" id="{C44FAC70-2D14-4B32-98A0-02685F29B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7" b="25938"/>
          <a:stretch>
            <a:fillRect/>
          </a:stretch>
        </p:blipFill>
        <p:spPr bwMode="auto">
          <a:xfrm>
            <a:off x="1436688" y="3641725"/>
            <a:ext cx="2436812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hlinkClick r:id="rId7"/>
            <a:extLst>
              <a:ext uri="{FF2B5EF4-FFF2-40B4-BE49-F238E27FC236}">
                <a16:creationId xmlns:a16="http://schemas.microsoft.com/office/drawing/2014/main" id="{7D1A903D-415E-481A-84A3-4A5B36AEFE1A}"/>
              </a:ext>
            </a:extLst>
          </p:cNvPr>
          <p:cNvSpPr/>
          <p:nvPr/>
        </p:nvSpPr>
        <p:spPr>
          <a:xfrm>
            <a:off x="8388350" y="6607175"/>
            <a:ext cx="755650" cy="250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5F530E76-314D-4009-AEB8-00E9C66D5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150"/>
            <a:ext cx="8220075" cy="1204913"/>
          </a:xfrm>
        </p:spPr>
        <p:txBody>
          <a:bodyPr/>
          <a:lstStyle/>
          <a:p>
            <a:r>
              <a:rPr lang="en-GB" altLang="en-US">
                <a:latin typeface="Twinkl" panose="02000000000000000000" pitchFamily="2" charset="0"/>
                <a:ea typeface="ＭＳ Ｐゴシック" panose="020B0600070205080204" pitchFamily="34" charset="-128"/>
              </a:rPr>
              <a:t>What Does Democracy Mean?</a:t>
            </a:r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E20C9B3C-C8E2-4844-BC87-6E18534A0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39850"/>
            <a:ext cx="8342313" cy="4752975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altLang="en-US" dirty="0">
                <a:ea typeface="ＭＳ Ｐゴシック" panose="020B0600070205080204" pitchFamily="34" charset="-128"/>
              </a:rPr>
              <a:t>We have a system of government called </a:t>
            </a:r>
            <a:r>
              <a:rPr lang="en-GB" altLang="en-US" b="1" dirty="0">
                <a:ea typeface="ＭＳ Ｐゴシック" panose="020B0600070205080204" pitchFamily="34" charset="-128"/>
              </a:rPr>
              <a:t>democracy.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altLang="en-US" b="1" dirty="0"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altLang="en-US" dirty="0">
                <a:ea typeface="ＭＳ Ｐゴシック" panose="020B0600070205080204" pitchFamily="34" charset="-128"/>
              </a:rPr>
              <a:t>Democracy means </a:t>
            </a:r>
            <a:r>
              <a:rPr lang="en-GB" altLang="en-US" b="1" dirty="0">
                <a:ea typeface="ＭＳ Ｐゴシック" panose="020B0600070205080204" pitchFamily="34" charset="-128"/>
              </a:rPr>
              <a:t>‘rule by the people’. </a:t>
            </a:r>
            <a:r>
              <a:rPr lang="en-GB" altLang="en-US" dirty="0">
                <a:ea typeface="ＭＳ Ｐゴシック" panose="020B0600070205080204" pitchFamily="34" charset="-128"/>
              </a:rPr>
              <a:t>It comes from the Greek words </a:t>
            </a:r>
            <a:r>
              <a:rPr lang="en-GB" altLang="en-US" b="1" dirty="0" err="1">
                <a:ea typeface="ＭＳ Ｐゴシック" panose="020B0600070205080204" pitchFamily="34" charset="-128"/>
              </a:rPr>
              <a:t>Dêmos</a:t>
            </a:r>
            <a:r>
              <a:rPr lang="en-GB" altLang="en-US" dirty="0">
                <a:ea typeface="ＭＳ Ｐゴシック" panose="020B0600070205080204" pitchFamily="34" charset="-128"/>
              </a:rPr>
              <a:t>, which means people, and </a:t>
            </a:r>
            <a:r>
              <a:rPr lang="en-GB" altLang="en-US" b="1" dirty="0" err="1">
                <a:ea typeface="ＭＳ Ｐゴシック" panose="020B0600070205080204" pitchFamily="34" charset="-128"/>
              </a:rPr>
              <a:t>krátos</a:t>
            </a:r>
            <a:r>
              <a:rPr lang="en-GB" altLang="en-US" dirty="0">
                <a:ea typeface="ＭＳ Ｐゴシック" panose="020B0600070205080204" pitchFamily="34" charset="-128"/>
              </a:rPr>
              <a:t> which means </a:t>
            </a:r>
            <a:r>
              <a:rPr lang="en-GB" altLang="en-US" b="1" dirty="0">
                <a:ea typeface="ＭＳ Ｐゴシック" panose="020B0600070205080204" pitchFamily="34" charset="-128"/>
              </a:rPr>
              <a:t>rule or strength.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altLang="en-US" b="1" dirty="0"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altLang="en-US" dirty="0">
                <a:ea typeface="ＭＳ Ｐゴシック" panose="020B0600070205080204" pitchFamily="34" charset="-128"/>
              </a:rPr>
              <a:t>This is because the idea of democracy developed in </a:t>
            </a:r>
            <a:r>
              <a:rPr lang="en-GB" altLang="en-US" b="1" dirty="0">
                <a:ea typeface="ＭＳ Ｐゴシック" panose="020B0600070205080204" pitchFamily="34" charset="-128"/>
              </a:rPr>
              <a:t>Greece </a:t>
            </a:r>
            <a:r>
              <a:rPr lang="en-GB" altLang="en-US" dirty="0">
                <a:ea typeface="ＭＳ Ｐゴシック" panose="020B0600070205080204" pitchFamily="34" charset="-128"/>
              </a:rPr>
              <a:t>in about 507 BC.  </a:t>
            </a:r>
          </a:p>
        </p:txBody>
      </p:sp>
      <p:pic>
        <p:nvPicPr>
          <p:cNvPr id="12292" name="Picture 3">
            <a:extLst>
              <a:ext uri="{FF2B5EF4-FFF2-40B4-BE49-F238E27FC236}">
                <a16:creationId xmlns:a16="http://schemas.microsoft.com/office/drawing/2014/main" id="{03A1345C-37DB-4645-AC4D-7A58203E1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4019550"/>
            <a:ext cx="3827463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Box 5">
            <a:extLst>
              <a:ext uri="{FF2B5EF4-FFF2-40B4-BE49-F238E27FC236}">
                <a16:creationId xmlns:a16="http://schemas.microsoft.com/office/drawing/2014/main" id="{30618BD7-D407-4F0D-93CD-5BDFFE5EE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5063" y="3975100"/>
            <a:ext cx="3194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ＭＳ Ｐゴシック" panose="020B0600070205080204" pitchFamily="34" charset="-128"/>
                <a:cs typeface="Twinkl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Watch this video on democracy:</a:t>
            </a:r>
          </a:p>
        </p:txBody>
      </p:sp>
      <p:sp>
        <p:nvSpPr>
          <p:cNvPr id="2" name="Oval 1">
            <a:hlinkClick r:id="rId4"/>
            <a:extLst>
              <a:ext uri="{FF2B5EF4-FFF2-40B4-BE49-F238E27FC236}">
                <a16:creationId xmlns:a16="http://schemas.microsoft.com/office/drawing/2014/main" id="{BB5FAE00-06C7-4B6C-85D1-2FAD0E0F2E7F}"/>
              </a:ext>
            </a:extLst>
          </p:cNvPr>
          <p:cNvSpPr/>
          <p:nvPr/>
        </p:nvSpPr>
        <p:spPr>
          <a:xfrm>
            <a:off x="6916738" y="4621213"/>
            <a:ext cx="1471612" cy="1471612"/>
          </a:xfrm>
          <a:prstGeom prst="ellipse">
            <a:avLst/>
          </a:prstGeom>
          <a:solidFill>
            <a:srgbClr val="92B4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latin typeface="Twinkl SemiBold" pitchFamily="2" charset="0"/>
              </a:rPr>
              <a:t>Video</a:t>
            </a:r>
          </a:p>
        </p:txBody>
      </p:sp>
      <p:sp>
        <p:nvSpPr>
          <p:cNvPr id="7" name="Rectangle 6">
            <a:hlinkClick r:id="rId5"/>
            <a:extLst>
              <a:ext uri="{FF2B5EF4-FFF2-40B4-BE49-F238E27FC236}">
                <a16:creationId xmlns:a16="http://schemas.microsoft.com/office/drawing/2014/main" id="{FD106427-16D8-4761-A5E1-20C27FC466BB}"/>
              </a:ext>
            </a:extLst>
          </p:cNvPr>
          <p:cNvSpPr/>
          <p:nvPr/>
        </p:nvSpPr>
        <p:spPr>
          <a:xfrm>
            <a:off x="8388350" y="6607175"/>
            <a:ext cx="755650" cy="250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04EAB2E5-FF29-41D8-BDCB-6A65EB337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2425"/>
            <a:ext cx="8220075" cy="1204913"/>
          </a:xfrm>
        </p:spPr>
        <p:txBody>
          <a:bodyPr/>
          <a:lstStyle/>
          <a:p>
            <a:r>
              <a:rPr lang="en-US" altLang="en-US" sz="3600">
                <a:latin typeface="Twinkl" panose="02000000000000000000" pitchFamily="2" charset="0"/>
                <a:ea typeface="ＭＳ Ｐゴシック" panose="020B0600070205080204" pitchFamily="34" charset="-128"/>
              </a:rPr>
              <a:t>Ruled by the People?</a:t>
            </a:r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DAD2CA8E-632D-4DFB-9BC8-DB012D243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1643063"/>
            <a:ext cx="8174037" cy="4752975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altLang="en-US" dirty="0" smtClean="0">
                <a:ea typeface="ＭＳ Ｐゴシック" panose="020B0600070205080204" pitchFamily="34" charset="-128"/>
              </a:rPr>
              <a:t>What do we think this means?</a:t>
            </a:r>
            <a:endParaRPr lang="en-GB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3316" name="Picture 6">
            <a:extLst>
              <a:ext uri="{FF2B5EF4-FFF2-40B4-BE49-F238E27FC236}">
                <a16:creationId xmlns:a16="http://schemas.microsoft.com/office/drawing/2014/main" id="{666232EA-533F-4712-9CCB-802411FD9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25" y="1962150"/>
            <a:ext cx="5353050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hlinkClick r:id="rId4"/>
            <a:extLst>
              <a:ext uri="{FF2B5EF4-FFF2-40B4-BE49-F238E27FC236}">
                <a16:creationId xmlns:a16="http://schemas.microsoft.com/office/drawing/2014/main" id="{00406ECE-72B3-4560-8069-9D0B40BDF6FF}"/>
              </a:ext>
            </a:extLst>
          </p:cNvPr>
          <p:cNvSpPr/>
          <p:nvPr/>
        </p:nvSpPr>
        <p:spPr>
          <a:xfrm>
            <a:off x="8388350" y="6607175"/>
            <a:ext cx="755650" cy="250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25EFDF6B-44D2-4730-A8E3-375953D55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150"/>
            <a:ext cx="8220075" cy="120491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pl-PL" altLang="en-US">
                <a:solidFill>
                  <a:schemeClr val="tx1"/>
                </a:solidFill>
                <a:latin typeface="Twinkl" panose="02000000000000000000" pitchFamily="2" charset="0"/>
                <a:ea typeface="ＭＳ Ｐゴシック" panose="020B0600070205080204" pitchFamily="34" charset="-128"/>
              </a:rPr>
              <a:t>What Does Democracy Mean?</a:t>
            </a:r>
          </a:p>
        </p:txBody>
      </p:sp>
      <p:sp>
        <p:nvSpPr>
          <p:cNvPr id="14339" name="TextBox 1">
            <a:extLst>
              <a:ext uri="{FF2B5EF4-FFF2-40B4-BE49-F238E27FC236}">
                <a16:creationId xmlns:a16="http://schemas.microsoft.com/office/drawing/2014/main" id="{0D4D95A1-BAB8-4343-8364-C41A67137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1643063"/>
            <a:ext cx="76327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ＭＳ Ｐゴシック" panose="020B0600070205080204" pitchFamily="34" charset="-128"/>
                <a:cs typeface="Twinkl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en-US">
                <a:solidFill>
                  <a:schemeClr val="tx1"/>
                </a:solidFill>
              </a:rPr>
              <a:t>We hold an </a:t>
            </a:r>
            <a:r>
              <a:rPr lang="pl-PL" altLang="en-US" b="1">
                <a:solidFill>
                  <a:schemeClr val="tx1"/>
                </a:solidFill>
              </a:rPr>
              <a:t>election</a:t>
            </a:r>
            <a:r>
              <a:rPr lang="pl-PL" altLang="en-US">
                <a:solidFill>
                  <a:schemeClr val="tx1"/>
                </a:solidFill>
              </a:rPr>
              <a:t> to choose someone to </a:t>
            </a:r>
            <a:r>
              <a:rPr lang="pl-PL" altLang="en-US" b="1">
                <a:solidFill>
                  <a:schemeClr val="tx1"/>
                </a:solidFill>
              </a:rPr>
              <a:t>represent</a:t>
            </a:r>
            <a:r>
              <a:rPr lang="pl-PL" altLang="en-US">
                <a:solidFill>
                  <a:schemeClr val="tx1"/>
                </a:solidFill>
              </a:rPr>
              <a:t> us.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l-PL" altLang="en-US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en-US">
                <a:solidFill>
                  <a:schemeClr val="tx1"/>
                </a:solidFill>
              </a:rPr>
              <a:t>Most </a:t>
            </a:r>
            <a:r>
              <a:rPr lang="pl-PL" altLang="en-US" b="1">
                <a:solidFill>
                  <a:schemeClr val="tx1"/>
                </a:solidFill>
              </a:rPr>
              <a:t>candidates </a:t>
            </a:r>
            <a:r>
              <a:rPr lang="pl-PL" altLang="en-US">
                <a:solidFill>
                  <a:schemeClr val="tx1"/>
                </a:solidFill>
              </a:rPr>
              <a:t>who ’stand’ for election belong to a political party – a group of people who share similar beliefs.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l-PL" altLang="en-US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en-US">
                <a:solidFill>
                  <a:schemeClr val="tx1"/>
                </a:solidFill>
              </a:rPr>
              <a:t>Together, people who belong to the party agree on changes they will make if they are elected.  These are called </a:t>
            </a:r>
            <a:r>
              <a:rPr lang="pl-PL" altLang="en-US" b="1">
                <a:solidFill>
                  <a:schemeClr val="tx1"/>
                </a:solidFill>
              </a:rPr>
              <a:t>policies</a:t>
            </a:r>
            <a:r>
              <a:rPr lang="pl-PL" altLang="en-US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l-PL" altLang="en-US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en-US">
                <a:solidFill>
                  <a:schemeClr val="tx1"/>
                </a:solidFill>
              </a:rPr>
              <a:t>Can you name any political parties or their leaders?</a:t>
            </a:r>
          </a:p>
        </p:txBody>
      </p:sp>
      <p:grpSp>
        <p:nvGrpSpPr>
          <p:cNvPr id="14340" name="Group 18">
            <a:extLst>
              <a:ext uri="{FF2B5EF4-FFF2-40B4-BE49-F238E27FC236}">
                <a16:creationId xmlns:a16="http://schemas.microsoft.com/office/drawing/2014/main" id="{982E994D-05C1-4FA2-B804-EAC460DB49D4}"/>
              </a:ext>
            </a:extLst>
          </p:cNvPr>
          <p:cNvGrpSpPr>
            <a:grpSpLocks/>
          </p:cNvGrpSpPr>
          <p:nvPr/>
        </p:nvGrpSpPr>
        <p:grpSpPr bwMode="auto">
          <a:xfrm>
            <a:off x="1485900" y="4389438"/>
            <a:ext cx="6303963" cy="1527175"/>
            <a:chOff x="1367463" y="4284733"/>
            <a:chExt cx="6305450" cy="1527436"/>
          </a:xfrm>
        </p:grpSpPr>
        <p:pic>
          <p:nvPicPr>
            <p:cNvPr id="14342" name="Picture 20">
              <a:extLst>
                <a:ext uri="{FF2B5EF4-FFF2-40B4-BE49-F238E27FC236}">
                  <a16:creationId xmlns:a16="http://schemas.microsoft.com/office/drawing/2014/main" id="{8F89865C-F3E6-4E44-9050-80C473DF8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7463" y="4284733"/>
              <a:ext cx="1053239" cy="1527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3" name="Picture 21">
              <a:extLst>
                <a:ext uri="{FF2B5EF4-FFF2-40B4-BE49-F238E27FC236}">
                  <a16:creationId xmlns:a16="http://schemas.microsoft.com/office/drawing/2014/main" id="{161FA352-3BCA-466F-9351-9D09D6FF4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9674" y="4284733"/>
              <a:ext cx="1053239" cy="1527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4" name="Picture 22">
              <a:extLst>
                <a:ext uri="{FF2B5EF4-FFF2-40B4-BE49-F238E27FC236}">
                  <a16:creationId xmlns:a16="http://schemas.microsoft.com/office/drawing/2014/main" id="{7BDCACF3-9BFA-4C67-A0DF-62CFB041C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0702" y="4284733"/>
              <a:ext cx="1053239" cy="1527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5" name="Picture 23">
              <a:extLst>
                <a:ext uri="{FF2B5EF4-FFF2-40B4-BE49-F238E27FC236}">
                  <a16:creationId xmlns:a16="http://schemas.microsoft.com/office/drawing/2014/main" id="{236FB2C5-8A0C-4FE9-AB1B-38036018B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8737" y="4284733"/>
              <a:ext cx="1176708" cy="1527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6" name="Picture 24">
              <a:extLst>
                <a:ext uri="{FF2B5EF4-FFF2-40B4-BE49-F238E27FC236}">
                  <a16:creationId xmlns:a16="http://schemas.microsoft.com/office/drawing/2014/main" id="{1F4D6564-9A3C-407D-9162-AE004A831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3062" y="4284733"/>
              <a:ext cx="1055527" cy="1527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7" name="Picture 25">
              <a:extLst>
                <a:ext uri="{FF2B5EF4-FFF2-40B4-BE49-F238E27FC236}">
                  <a16:creationId xmlns:a16="http://schemas.microsoft.com/office/drawing/2014/main" id="{A5649EAF-2977-477B-B660-9A8287DE3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3941" y="4284733"/>
              <a:ext cx="1034796" cy="1527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>
            <a:hlinkClick r:id="rId9"/>
            <a:extLst>
              <a:ext uri="{FF2B5EF4-FFF2-40B4-BE49-F238E27FC236}">
                <a16:creationId xmlns:a16="http://schemas.microsoft.com/office/drawing/2014/main" id="{F38261E2-7712-4115-B618-2E29677C1EC5}"/>
              </a:ext>
            </a:extLst>
          </p:cNvPr>
          <p:cNvSpPr/>
          <p:nvPr/>
        </p:nvSpPr>
        <p:spPr>
          <a:xfrm>
            <a:off x="8388350" y="6607175"/>
            <a:ext cx="755650" cy="250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29D1-5BE1-4C74-B864-D7488FAF1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666750"/>
            <a:ext cx="8220075" cy="120491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>
                <a:latin typeface="Twinkl" pitchFamily="2" charset="0"/>
              </a:rPr>
              <a:t>Main Political Party Leaders</a:t>
            </a:r>
            <a:br>
              <a:rPr lang="en-GB" dirty="0">
                <a:latin typeface="Twinkl" pitchFamily="2" charset="0"/>
              </a:rPr>
            </a:br>
            <a:endParaRPr lang="en-US" dirty="0">
              <a:latin typeface="Twinkl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58647E-1DEB-4381-9299-6C5B63CB3E3E}"/>
              </a:ext>
            </a:extLst>
          </p:cNvPr>
          <p:cNvSpPr txBox="1"/>
          <p:nvPr/>
        </p:nvSpPr>
        <p:spPr>
          <a:xfrm>
            <a:off x="838200" y="4548188"/>
            <a:ext cx="1839913" cy="615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b="1" dirty="0">
                <a:latin typeface="Twinkl" pitchFamily="2" charset="0"/>
              </a:rPr>
              <a:t>Boris Johnson</a:t>
            </a:r>
            <a:endParaRPr lang="pl-PL" b="1" dirty="0">
              <a:latin typeface="Twinkl" pitchFamily="2" charset="0"/>
            </a:endParaRPr>
          </a:p>
          <a:p>
            <a:pPr algn="ctr">
              <a:defRPr/>
            </a:pPr>
            <a:r>
              <a:rPr lang="pl-PL" sz="1600" b="1" dirty="0">
                <a:latin typeface="Twinkl" pitchFamily="2" charset="0"/>
              </a:rPr>
              <a:t>Conservatives</a:t>
            </a:r>
            <a:endParaRPr lang="pl-PL" sz="1050" dirty="0">
              <a:latin typeface="Twinkl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B86EE0-0DE9-40D6-9689-B11FE78437A0}"/>
              </a:ext>
            </a:extLst>
          </p:cNvPr>
          <p:cNvSpPr txBox="1"/>
          <p:nvPr/>
        </p:nvSpPr>
        <p:spPr>
          <a:xfrm>
            <a:off x="2513013" y="4568825"/>
            <a:ext cx="2224087" cy="615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b="1" dirty="0">
                <a:latin typeface="Twinkl" pitchFamily="2" charset="0"/>
              </a:rPr>
              <a:t>Sir Keir </a:t>
            </a:r>
            <a:r>
              <a:rPr lang="en-GB" b="1" dirty="0" err="1">
                <a:latin typeface="Twinkl" pitchFamily="2" charset="0"/>
              </a:rPr>
              <a:t>Starmer</a:t>
            </a:r>
            <a:endParaRPr lang="pl-PL" b="1" dirty="0">
              <a:latin typeface="Twinkl" pitchFamily="2" charset="0"/>
            </a:endParaRPr>
          </a:p>
          <a:p>
            <a:pPr algn="ctr">
              <a:defRPr/>
            </a:pPr>
            <a:r>
              <a:rPr lang="pl-PL" sz="1600" b="1" dirty="0">
                <a:latin typeface="Twinkl" pitchFamily="2" charset="0"/>
              </a:rPr>
              <a:t>Labour</a:t>
            </a:r>
            <a:endParaRPr lang="pl-PL" sz="1050" dirty="0">
              <a:latin typeface="Twinkl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48DA0B-A578-4235-A6C7-D038D8E4BFDE}"/>
              </a:ext>
            </a:extLst>
          </p:cNvPr>
          <p:cNvSpPr txBox="1"/>
          <p:nvPr/>
        </p:nvSpPr>
        <p:spPr>
          <a:xfrm>
            <a:off x="4659313" y="4548188"/>
            <a:ext cx="1914525" cy="615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dirty="0">
                <a:latin typeface="Twinkl" pitchFamily="2" charset="0"/>
              </a:rPr>
              <a:t>Nicola Sturgeon</a:t>
            </a:r>
          </a:p>
          <a:p>
            <a:pPr algn="ctr">
              <a:defRPr/>
            </a:pPr>
            <a:r>
              <a:rPr lang="pl-PL" sz="1600" b="1" dirty="0">
                <a:latin typeface="Twinkl" pitchFamily="2" charset="0"/>
              </a:rPr>
              <a:t>SNP</a:t>
            </a:r>
            <a:endParaRPr lang="pl-PL" sz="1050" dirty="0">
              <a:latin typeface="Twinkl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0D5D3C-1BD6-4539-9871-1DDA8BAE6292}"/>
              </a:ext>
            </a:extLst>
          </p:cNvPr>
          <p:cNvSpPr txBox="1"/>
          <p:nvPr/>
        </p:nvSpPr>
        <p:spPr>
          <a:xfrm>
            <a:off x="6496050" y="4548188"/>
            <a:ext cx="1946275" cy="615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b="1" dirty="0">
                <a:latin typeface="Twinkl" pitchFamily="2" charset="0"/>
              </a:rPr>
              <a:t>Sir Ed Davey</a:t>
            </a:r>
            <a:endParaRPr lang="pl-PL" b="1" dirty="0">
              <a:latin typeface="Twinkl" pitchFamily="2" charset="0"/>
            </a:endParaRPr>
          </a:p>
          <a:p>
            <a:pPr algn="ctr">
              <a:defRPr/>
            </a:pPr>
            <a:r>
              <a:rPr lang="pl-PL" sz="1600" b="1" dirty="0">
                <a:latin typeface="Twinkl" pitchFamily="2" charset="0"/>
              </a:rPr>
              <a:t>Liberal Democrats</a:t>
            </a:r>
            <a:endParaRPr lang="pl-PL" sz="1050" dirty="0">
              <a:latin typeface="Twinkl" pitchFamily="2" charset="0"/>
            </a:endParaRPr>
          </a:p>
        </p:txBody>
      </p:sp>
      <p:pic>
        <p:nvPicPr>
          <p:cNvPr id="15367" name="Picture 8">
            <a:extLst>
              <a:ext uri="{FF2B5EF4-FFF2-40B4-BE49-F238E27FC236}">
                <a16:creationId xmlns:a16="http://schemas.microsoft.com/office/drawing/2014/main" id="{B5A1B9D4-B7EF-495D-8D5E-DA1DEC725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363" y="5303838"/>
            <a:ext cx="75088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2">
            <a:extLst>
              <a:ext uri="{FF2B5EF4-FFF2-40B4-BE49-F238E27FC236}">
                <a16:creationId xmlns:a16="http://schemas.microsoft.com/office/drawing/2014/main" id="{06768BFC-687F-4229-9B49-1342ADE53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5303838"/>
            <a:ext cx="9271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3">
            <a:extLst>
              <a:ext uri="{FF2B5EF4-FFF2-40B4-BE49-F238E27FC236}">
                <a16:creationId xmlns:a16="http://schemas.microsoft.com/office/drawing/2014/main" id="{AD888E87-029D-4785-929C-8884AA150B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303838"/>
            <a:ext cx="81915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20">
            <a:extLst>
              <a:ext uri="{FF2B5EF4-FFF2-40B4-BE49-F238E27FC236}">
                <a16:creationId xmlns:a16="http://schemas.microsoft.com/office/drawing/2014/main" id="{C77F7CC2-363D-4F0B-A3AA-3539EEF3E0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5303838"/>
            <a:ext cx="9525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9" descr="https://upload.wikimedia.org/wikipedia/commons/a/a0/Yukiya_Amano_with_Boris_Johnson_in_London_-_2018_%2841099455635%29_%28cropped%29.jpg">
            <a:extLst>
              <a:ext uri="{FF2B5EF4-FFF2-40B4-BE49-F238E27FC236}">
                <a16:creationId xmlns:a16="http://schemas.microsoft.com/office/drawing/2014/main" id="{18580A69-E985-4FD5-91B1-907280D2E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44"/>
          <a:stretch>
            <a:fillRect/>
          </a:stretch>
        </p:blipFill>
        <p:spPr bwMode="auto">
          <a:xfrm>
            <a:off x="792163" y="1558925"/>
            <a:ext cx="1852612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hlinkClick r:id="rId8"/>
            <a:extLst>
              <a:ext uri="{FF2B5EF4-FFF2-40B4-BE49-F238E27FC236}">
                <a16:creationId xmlns:a16="http://schemas.microsoft.com/office/drawing/2014/main" id="{07A11F96-77A5-4E3D-B3E0-D85DD6EA0EC3}"/>
              </a:ext>
            </a:extLst>
          </p:cNvPr>
          <p:cNvSpPr/>
          <p:nvPr/>
        </p:nvSpPr>
        <p:spPr>
          <a:xfrm>
            <a:off x="8388350" y="6607175"/>
            <a:ext cx="755650" cy="250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5373" name="Picture 26" descr="Official portrait of Keir Starmer crop 2.jpg">
            <a:extLst>
              <a:ext uri="{FF2B5EF4-FFF2-40B4-BE49-F238E27FC236}">
                <a16:creationId xmlns:a16="http://schemas.microsoft.com/office/drawing/2014/main" id="{859C2BD1-A2C0-4BDA-BB91-8561B9924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8" y="1693863"/>
            <a:ext cx="1797050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28" descr="File:Official portrait of Nicola Sturgeon.jpg">
            <a:extLst>
              <a:ext uri="{FF2B5EF4-FFF2-40B4-BE49-F238E27FC236}">
                <a16:creationId xmlns:a16="http://schemas.microsoft.com/office/drawing/2014/main" id="{6805A737-7EC9-4B09-8A0D-4E0F2F172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558925"/>
            <a:ext cx="1908175" cy="269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22" descr="File:Official portrait of Rt Hon Sir Edward Davey MP crop 2.jpg">
            <a:extLst>
              <a:ext uri="{FF2B5EF4-FFF2-40B4-BE49-F238E27FC236}">
                <a16:creationId xmlns:a16="http://schemas.microsoft.com/office/drawing/2014/main" id="{68CB8C73-7576-4B15-81A2-A46BE345E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5" y="1693863"/>
            <a:ext cx="1852613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TextBox 11">
            <a:extLst>
              <a:ext uri="{FF2B5EF4-FFF2-40B4-BE49-F238E27FC236}">
                <a16:creationId xmlns:a16="http://schemas.microsoft.com/office/drawing/2014/main" id="{99B57C61-C4A1-4D9D-9D00-E10C50B18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975" y="4121150"/>
            <a:ext cx="18510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ＭＳ Ｐゴシック" panose="020B0600070205080204" pitchFamily="34" charset="-128"/>
                <a:cs typeface="Twinkl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tx1"/>
                </a:solidFill>
                <a:latin typeface="Roboto" panose="02000000000000000000" pitchFamily="2" charset="0"/>
              </a:rPr>
              <a:t>“Official portrait of Keir Starmer, taken June 2017” by Chris McAndrew is licensed under CC BY 3.0</a:t>
            </a:r>
          </a:p>
        </p:txBody>
      </p:sp>
      <p:sp>
        <p:nvSpPr>
          <p:cNvPr id="15377" name="TextBox 11">
            <a:extLst>
              <a:ext uri="{FF2B5EF4-FFF2-40B4-BE49-F238E27FC236}">
                <a16:creationId xmlns:a16="http://schemas.microsoft.com/office/drawing/2014/main" id="{C851649C-8DF5-41C5-A21A-EC2C47A4B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281488"/>
            <a:ext cx="19462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ＭＳ Ｐゴシック" panose="020B0600070205080204" pitchFamily="34" charset="-128"/>
                <a:cs typeface="Twinkl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tx1"/>
                </a:solidFill>
                <a:latin typeface="Roboto" panose="02000000000000000000" pitchFamily="2" charset="0"/>
              </a:rPr>
              <a:t>“Official portrait of Nicola Sturgeon, 5</a:t>
            </a:r>
            <a:r>
              <a:rPr lang="en-GB" altLang="en-US" sz="500" baseline="30000">
                <a:solidFill>
                  <a:schemeClr val="tx1"/>
                </a:solidFill>
                <a:latin typeface="Roboto" panose="02000000000000000000" pitchFamily="2" charset="0"/>
              </a:rPr>
              <a:t>th</a:t>
            </a:r>
            <a:r>
              <a:rPr lang="en-GB" altLang="en-US" sz="500">
                <a:solidFill>
                  <a:schemeClr val="tx1"/>
                </a:solidFill>
                <a:latin typeface="Roboto" panose="02000000000000000000" pitchFamily="2" charset="0"/>
              </a:rPr>
              <a:t> First Minister of Scotland” by Scottish Government is licensed under OGL v1.0</a:t>
            </a:r>
          </a:p>
        </p:txBody>
      </p:sp>
      <p:sp>
        <p:nvSpPr>
          <p:cNvPr id="15378" name="TextBox 11">
            <a:extLst>
              <a:ext uri="{FF2B5EF4-FFF2-40B4-BE49-F238E27FC236}">
                <a16:creationId xmlns:a16="http://schemas.microsoft.com/office/drawing/2014/main" id="{328F9E32-556F-4812-B4BE-2DD6511F5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0" y="4191000"/>
            <a:ext cx="18510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ＭＳ Ｐゴシック" panose="020B0600070205080204" pitchFamily="34" charset="-128"/>
                <a:cs typeface="Twinkl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Twinkl" panose="02000000000000000000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tx1"/>
                </a:solidFill>
                <a:latin typeface="Roboto" panose="02000000000000000000" pitchFamily="2" charset="0"/>
              </a:rPr>
              <a:t>“</a:t>
            </a:r>
            <a:r>
              <a:rPr lang="en-US" altLang="en-US" sz="500">
                <a:solidFill>
                  <a:srgbClr val="202122"/>
                </a:solidFill>
                <a:latin typeface="Roboto" panose="02000000000000000000" pitchFamily="2" charset="0"/>
              </a:rPr>
              <a:t>Official portrait of Rt Hon Sir Edward Davey MP</a:t>
            </a:r>
            <a:r>
              <a:rPr lang="en-GB" altLang="en-US" sz="500">
                <a:solidFill>
                  <a:schemeClr val="tx1"/>
                </a:solidFill>
                <a:latin typeface="Roboto" panose="02000000000000000000" pitchFamily="2" charset="0"/>
              </a:rPr>
              <a:t>” by Richard Townshend is licensed under CC BY 3.0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E4B358D6-0AFE-4686-ACB7-4D731C809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785813"/>
            <a:ext cx="8220075" cy="4752975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altLang="en-US" dirty="0">
                <a:ea typeface="ＭＳ Ｐゴシック" panose="020B0600070205080204" pitchFamily="34" charset="-128"/>
              </a:rPr>
              <a:t>Our democracy is a system of government with four </a:t>
            </a:r>
            <a:r>
              <a:rPr lang="en-GB" altLang="en-US" b="1" dirty="0">
                <a:ea typeface="ＭＳ Ｐゴシック" panose="020B0600070205080204" pitchFamily="34" charset="-128"/>
              </a:rPr>
              <a:t>special features: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altLang="en-US" b="1" dirty="0">
              <a:ea typeface="ＭＳ Ｐゴシック" panose="020B0600070205080204" pitchFamily="34" charset="-128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altLang="en-US" dirty="0">
                <a:ea typeface="ＭＳ Ｐゴシック" panose="020B0600070205080204" pitchFamily="34" charset="-128"/>
              </a:rPr>
              <a:t>Allows people a way of choosing and replacing their representatives through free and fair elections.</a:t>
            </a:r>
          </a:p>
          <a:p>
            <a:pPr marL="342900" indent="-342900">
              <a:buFont typeface="+mj-lt"/>
              <a:buAutoNum type="arabicPeriod"/>
            </a:pPr>
            <a:endParaRPr lang="en-GB" altLang="en-US" dirty="0">
              <a:ea typeface="ＭＳ Ｐゴシック" panose="020B0600070205080204" pitchFamily="34" charset="-128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altLang="en-US" dirty="0">
                <a:ea typeface="ＭＳ Ｐゴシック" panose="020B0600070205080204" pitchFamily="34" charset="-128"/>
              </a:rPr>
              <a:t>Protects the human rights of all citizens.</a:t>
            </a:r>
          </a:p>
          <a:p>
            <a:pPr marL="342900" indent="-342900">
              <a:buFont typeface="+mj-lt"/>
              <a:buAutoNum type="arabicPeriod"/>
            </a:pPr>
            <a:endParaRPr lang="en-GB" altLang="en-US" dirty="0">
              <a:ea typeface="ＭＳ Ｐゴシック" panose="020B0600070205080204" pitchFamily="34" charset="-128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altLang="en-US" dirty="0">
                <a:ea typeface="ＭＳ Ｐゴシック" panose="020B0600070205080204" pitchFamily="34" charset="-128"/>
              </a:rPr>
              <a:t>Depends on laws, which apply equally to all citizens.</a:t>
            </a:r>
          </a:p>
          <a:p>
            <a:pPr marL="342900" indent="-342900">
              <a:buFont typeface="+mj-lt"/>
              <a:buAutoNum type="arabicPeriod"/>
            </a:pPr>
            <a:endParaRPr lang="en-GB" altLang="en-US" dirty="0">
              <a:ea typeface="ＭＳ Ｐゴシック" panose="020B0600070205080204" pitchFamily="34" charset="-128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altLang="en-US" dirty="0">
                <a:ea typeface="ＭＳ Ｐゴシック" panose="020B0600070205080204" pitchFamily="34" charset="-128"/>
              </a:rPr>
              <a:t>Encourages citizens to participate in politics and community life.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altLang="en-US" dirty="0"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altLang="en-US" dirty="0"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16387" name="Picture 3">
            <a:extLst>
              <a:ext uri="{FF2B5EF4-FFF2-40B4-BE49-F238E27FC236}">
                <a16:creationId xmlns:a16="http://schemas.microsoft.com/office/drawing/2014/main" id="{3D35F543-024A-4C6A-94B7-E4FD59EFB5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7" b="25938"/>
          <a:stretch>
            <a:fillRect/>
          </a:stretch>
        </p:blipFill>
        <p:spPr bwMode="auto">
          <a:xfrm>
            <a:off x="3617913" y="4640263"/>
            <a:ext cx="1908175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hlinkClick r:id="rId5"/>
            <a:extLst>
              <a:ext uri="{FF2B5EF4-FFF2-40B4-BE49-F238E27FC236}">
                <a16:creationId xmlns:a16="http://schemas.microsoft.com/office/drawing/2014/main" id="{05C16581-C1AD-4F37-A08D-D217D9DD7616}"/>
              </a:ext>
            </a:extLst>
          </p:cNvPr>
          <p:cNvSpPr/>
          <p:nvPr/>
        </p:nvSpPr>
        <p:spPr>
          <a:xfrm>
            <a:off x="8388350" y="6607175"/>
            <a:ext cx="755650" cy="250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10615</TotalTime>
  <Words>870</Words>
  <Application>Microsoft Office PowerPoint</Application>
  <PresentationFormat>On-screen Show (4:3)</PresentationFormat>
  <Paragraphs>109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Sassoon Infant Rg</vt:lpstr>
      <vt:lpstr>Comic Sans MS</vt:lpstr>
      <vt:lpstr>Arial</vt:lpstr>
      <vt:lpstr>Twinkl SemiBold</vt:lpstr>
      <vt:lpstr>ＭＳ Ｐゴシック</vt:lpstr>
      <vt:lpstr>Calibri</vt:lpstr>
      <vt:lpstr>Twinkl</vt:lpstr>
      <vt:lpstr>BPreplay</vt:lpstr>
      <vt:lpstr>Sassoon Infant Md</vt:lpstr>
      <vt:lpstr>Roboto</vt:lpstr>
      <vt:lpstr>Office Theme</vt:lpstr>
      <vt:lpstr>PowerPoint Presentation</vt:lpstr>
      <vt:lpstr>PowerPoint Presentation</vt:lpstr>
      <vt:lpstr>PowerPoint Presentation</vt:lpstr>
      <vt:lpstr>Who Rules Britain?</vt:lpstr>
      <vt:lpstr>What Does Democracy Mean?</vt:lpstr>
      <vt:lpstr>Ruled by the People?</vt:lpstr>
      <vt:lpstr>What Does Democracy Mean?</vt:lpstr>
      <vt:lpstr>Main Political Party Leaders </vt:lpstr>
      <vt:lpstr>PowerPoint Presentation</vt:lpstr>
      <vt:lpstr>Voting</vt:lpstr>
      <vt:lpstr>Why Do You Think Voting Is  Necessary?</vt:lpstr>
      <vt:lpstr>Who Makes The Decisions?</vt:lpstr>
      <vt:lpstr>In Our Democracy, Every Citizen Has Certain Basic Rights </vt:lpstr>
      <vt:lpstr>…Continued</vt:lpstr>
      <vt:lpstr>School Council and Democracy</vt:lpstr>
      <vt:lpstr>Children and Democracy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Markeaton Head</cp:lastModifiedBy>
  <cp:revision>320</cp:revision>
  <dcterms:created xsi:type="dcterms:W3CDTF">2014-10-01T16:09:27Z</dcterms:created>
  <dcterms:modified xsi:type="dcterms:W3CDTF">2022-01-24T11:49:21Z</dcterms:modified>
</cp:coreProperties>
</file>