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2" r:id="rId6"/>
    <p:sldId id="263" r:id="rId7"/>
    <p:sldId id="264" r:id="rId8"/>
    <p:sldId id="265" r:id="rId9"/>
    <p:sldId id="266" r:id="rId10"/>
    <p:sldId id="267" r:id="rId11"/>
    <p:sldId id="269"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CE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76" autoAdjust="0"/>
  </p:normalViewPr>
  <p:slideViewPr>
    <p:cSldViewPr snapToGrid="0">
      <p:cViewPr varScale="1">
        <p:scale>
          <a:sx n="107" d="100"/>
          <a:sy n="107" d="100"/>
        </p:scale>
        <p:origin x="104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FE58C5E-5C3E-451E-89EE-18C121C6DC48}" type="datetimeFigureOut">
              <a:rPr lang="en-GB" smtClean="0"/>
              <a:t>08/09/2022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C8F933-95EB-469D-8E3F-1C9B10231C04}" type="slidenum">
              <a:rPr lang="en-GB" smtClean="0"/>
              <a:t>‹#›</a:t>
            </a:fld>
            <a:endParaRPr lang="en-GB"/>
          </a:p>
        </p:txBody>
      </p:sp>
    </p:spTree>
    <p:extLst>
      <p:ext uri="{BB962C8B-B14F-4D97-AF65-F5344CB8AC3E}">
        <p14:creationId xmlns:p14="http://schemas.microsoft.com/office/powerpoint/2010/main" val="751806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FE58C5E-5C3E-451E-89EE-18C121C6DC48}" type="datetimeFigureOut">
              <a:rPr lang="en-GB" smtClean="0"/>
              <a:t>08/09/2022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C8F933-95EB-469D-8E3F-1C9B10231C04}" type="slidenum">
              <a:rPr lang="en-GB" smtClean="0"/>
              <a:t>‹#›</a:t>
            </a:fld>
            <a:endParaRPr lang="en-GB"/>
          </a:p>
        </p:txBody>
      </p:sp>
    </p:spTree>
    <p:extLst>
      <p:ext uri="{BB962C8B-B14F-4D97-AF65-F5344CB8AC3E}">
        <p14:creationId xmlns:p14="http://schemas.microsoft.com/office/powerpoint/2010/main" val="1494019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FE58C5E-5C3E-451E-89EE-18C121C6DC48}" type="datetimeFigureOut">
              <a:rPr lang="en-GB" smtClean="0"/>
              <a:t>08/09/2022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C8F933-95EB-469D-8E3F-1C9B10231C04}" type="slidenum">
              <a:rPr lang="en-GB" smtClean="0"/>
              <a:t>‹#›</a:t>
            </a:fld>
            <a:endParaRPr lang="en-GB"/>
          </a:p>
        </p:txBody>
      </p:sp>
    </p:spTree>
    <p:extLst>
      <p:ext uri="{BB962C8B-B14F-4D97-AF65-F5344CB8AC3E}">
        <p14:creationId xmlns:p14="http://schemas.microsoft.com/office/powerpoint/2010/main" val="3501298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FE58C5E-5C3E-451E-89EE-18C121C6DC48}" type="datetimeFigureOut">
              <a:rPr lang="en-GB" smtClean="0"/>
              <a:t>08/09/2022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C8F933-95EB-469D-8E3F-1C9B10231C04}" type="slidenum">
              <a:rPr lang="en-GB" smtClean="0"/>
              <a:t>‹#›</a:t>
            </a:fld>
            <a:endParaRPr lang="en-GB"/>
          </a:p>
        </p:txBody>
      </p:sp>
    </p:spTree>
    <p:extLst>
      <p:ext uri="{BB962C8B-B14F-4D97-AF65-F5344CB8AC3E}">
        <p14:creationId xmlns:p14="http://schemas.microsoft.com/office/powerpoint/2010/main" val="2120271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FE58C5E-5C3E-451E-89EE-18C121C6DC48}" type="datetimeFigureOut">
              <a:rPr lang="en-GB" smtClean="0"/>
              <a:t>08/09/2022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C8F933-95EB-469D-8E3F-1C9B10231C04}" type="slidenum">
              <a:rPr lang="en-GB" smtClean="0"/>
              <a:t>‹#›</a:t>
            </a:fld>
            <a:endParaRPr lang="en-GB"/>
          </a:p>
        </p:txBody>
      </p:sp>
    </p:spTree>
    <p:extLst>
      <p:ext uri="{BB962C8B-B14F-4D97-AF65-F5344CB8AC3E}">
        <p14:creationId xmlns:p14="http://schemas.microsoft.com/office/powerpoint/2010/main" val="237482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FE58C5E-5C3E-451E-89EE-18C121C6DC48}" type="datetimeFigureOut">
              <a:rPr lang="en-GB" smtClean="0"/>
              <a:t>08/09/2022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5C8F933-95EB-469D-8E3F-1C9B10231C04}" type="slidenum">
              <a:rPr lang="en-GB" smtClean="0"/>
              <a:t>‹#›</a:t>
            </a:fld>
            <a:endParaRPr lang="en-GB"/>
          </a:p>
        </p:txBody>
      </p:sp>
    </p:spTree>
    <p:extLst>
      <p:ext uri="{BB962C8B-B14F-4D97-AF65-F5344CB8AC3E}">
        <p14:creationId xmlns:p14="http://schemas.microsoft.com/office/powerpoint/2010/main" val="1385426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FE58C5E-5C3E-451E-89EE-18C121C6DC48}" type="datetimeFigureOut">
              <a:rPr lang="en-GB" smtClean="0"/>
              <a:t>08/09/2022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5C8F933-95EB-469D-8E3F-1C9B10231C04}" type="slidenum">
              <a:rPr lang="en-GB" smtClean="0"/>
              <a:t>‹#›</a:t>
            </a:fld>
            <a:endParaRPr lang="en-GB"/>
          </a:p>
        </p:txBody>
      </p:sp>
    </p:spTree>
    <p:extLst>
      <p:ext uri="{BB962C8B-B14F-4D97-AF65-F5344CB8AC3E}">
        <p14:creationId xmlns:p14="http://schemas.microsoft.com/office/powerpoint/2010/main" val="2048613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FE58C5E-5C3E-451E-89EE-18C121C6DC48}" type="datetimeFigureOut">
              <a:rPr lang="en-GB" smtClean="0"/>
              <a:t>08/09/2022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5C8F933-95EB-469D-8E3F-1C9B10231C04}" type="slidenum">
              <a:rPr lang="en-GB" smtClean="0"/>
              <a:t>‹#›</a:t>
            </a:fld>
            <a:endParaRPr lang="en-GB"/>
          </a:p>
        </p:txBody>
      </p:sp>
    </p:spTree>
    <p:extLst>
      <p:ext uri="{BB962C8B-B14F-4D97-AF65-F5344CB8AC3E}">
        <p14:creationId xmlns:p14="http://schemas.microsoft.com/office/powerpoint/2010/main" val="1816367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E58C5E-5C3E-451E-89EE-18C121C6DC48}" type="datetimeFigureOut">
              <a:rPr lang="en-GB" smtClean="0"/>
              <a:t>08/09/2022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5C8F933-95EB-469D-8E3F-1C9B10231C04}" type="slidenum">
              <a:rPr lang="en-GB" smtClean="0"/>
              <a:t>‹#›</a:t>
            </a:fld>
            <a:endParaRPr lang="en-GB"/>
          </a:p>
        </p:txBody>
      </p:sp>
    </p:spTree>
    <p:extLst>
      <p:ext uri="{BB962C8B-B14F-4D97-AF65-F5344CB8AC3E}">
        <p14:creationId xmlns:p14="http://schemas.microsoft.com/office/powerpoint/2010/main" val="3647385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FE58C5E-5C3E-451E-89EE-18C121C6DC48}" type="datetimeFigureOut">
              <a:rPr lang="en-GB" smtClean="0"/>
              <a:t>08/09/2022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5C8F933-95EB-469D-8E3F-1C9B10231C04}" type="slidenum">
              <a:rPr lang="en-GB" smtClean="0"/>
              <a:t>‹#›</a:t>
            </a:fld>
            <a:endParaRPr lang="en-GB"/>
          </a:p>
        </p:txBody>
      </p:sp>
    </p:spTree>
    <p:extLst>
      <p:ext uri="{BB962C8B-B14F-4D97-AF65-F5344CB8AC3E}">
        <p14:creationId xmlns:p14="http://schemas.microsoft.com/office/powerpoint/2010/main" val="330130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FE58C5E-5C3E-451E-89EE-18C121C6DC48}" type="datetimeFigureOut">
              <a:rPr lang="en-GB" smtClean="0"/>
              <a:t>08/09/2022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5C8F933-95EB-469D-8E3F-1C9B10231C04}" type="slidenum">
              <a:rPr lang="en-GB" smtClean="0"/>
              <a:t>‹#›</a:t>
            </a:fld>
            <a:endParaRPr lang="en-GB"/>
          </a:p>
        </p:txBody>
      </p:sp>
    </p:spTree>
    <p:extLst>
      <p:ext uri="{BB962C8B-B14F-4D97-AF65-F5344CB8AC3E}">
        <p14:creationId xmlns:p14="http://schemas.microsoft.com/office/powerpoint/2010/main" val="760481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E58C5E-5C3E-451E-89EE-18C121C6DC48}" type="datetimeFigureOut">
              <a:rPr lang="en-GB" smtClean="0"/>
              <a:t>08/09/2022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C8F933-95EB-469D-8E3F-1C9B10231C04}" type="slidenum">
              <a:rPr lang="en-GB" smtClean="0"/>
              <a:t>‹#›</a:t>
            </a:fld>
            <a:endParaRPr lang="en-GB"/>
          </a:p>
        </p:txBody>
      </p:sp>
    </p:spTree>
    <p:extLst>
      <p:ext uri="{BB962C8B-B14F-4D97-AF65-F5344CB8AC3E}">
        <p14:creationId xmlns:p14="http://schemas.microsoft.com/office/powerpoint/2010/main" val="32059617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5747" y="-637392"/>
            <a:ext cx="10326359" cy="8039243"/>
          </a:xfrm>
          <a:prstGeom prst="rect">
            <a:avLst/>
          </a:prstGeom>
        </p:spPr>
      </p:pic>
      <p:sp>
        <p:nvSpPr>
          <p:cNvPr id="4" name="TextBox 3"/>
          <p:cNvSpPr txBox="1"/>
          <p:nvPr/>
        </p:nvSpPr>
        <p:spPr>
          <a:xfrm>
            <a:off x="6829425" y="1057275"/>
            <a:ext cx="4868449" cy="1569660"/>
          </a:xfrm>
          <a:prstGeom prst="rect">
            <a:avLst/>
          </a:prstGeom>
          <a:noFill/>
        </p:spPr>
        <p:txBody>
          <a:bodyPr wrap="none" rtlCol="0">
            <a:spAutoFit/>
          </a:bodyPr>
          <a:lstStyle/>
          <a:p>
            <a:r>
              <a:rPr lang="en-GB" sz="3200" dirty="0"/>
              <a:t>The ‘</a:t>
            </a:r>
            <a:r>
              <a:rPr lang="en-GB" sz="3200" dirty="0" err="1"/>
              <a:t>Markeaton</a:t>
            </a:r>
            <a:r>
              <a:rPr lang="en-GB" sz="3200" dirty="0"/>
              <a:t>’ Curriculum</a:t>
            </a:r>
          </a:p>
          <a:p>
            <a:endParaRPr lang="en-GB" sz="3200" dirty="0"/>
          </a:p>
          <a:p>
            <a:r>
              <a:rPr lang="en-GB" sz="3200" dirty="0"/>
              <a:t>How it is shaped and why…</a:t>
            </a:r>
          </a:p>
        </p:txBody>
      </p:sp>
    </p:spTree>
    <p:extLst>
      <p:ext uri="{BB962C8B-B14F-4D97-AF65-F5344CB8AC3E}">
        <p14:creationId xmlns:p14="http://schemas.microsoft.com/office/powerpoint/2010/main" val="3264846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8764" y="387927"/>
            <a:ext cx="10778836" cy="646331"/>
          </a:xfrm>
          <a:prstGeom prst="rect">
            <a:avLst/>
          </a:prstGeom>
          <a:noFill/>
        </p:spPr>
        <p:txBody>
          <a:bodyPr wrap="square" rtlCol="0">
            <a:spAutoFit/>
          </a:bodyPr>
          <a:lstStyle/>
          <a:p>
            <a:r>
              <a:rPr lang="en-GB" dirty="0"/>
              <a:t>Each lesson has subject content and learning but it will also encourage the children to use one, some or all of the </a:t>
            </a:r>
            <a:r>
              <a:rPr lang="en-GB" dirty="0" err="1"/>
              <a:t>Markeaton</a:t>
            </a:r>
            <a:r>
              <a:rPr lang="en-GB" dirty="0"/>
              <a:t> MINDS skills too…</a:t>
            </a:r>
          </a:p>
        </p:txBody>
      </p:sp>
      <p:pic>
        <p:nvPicPr>
          <p:cNvPr id="5" name="Picture 4"/>
          <p:cNvPicPr>
            <a:picLocks noChangeAspect="1"/>
          </p:cNvPicPr>
          <p:nvPr/>
        </p:nvPicPr>
        <p:blipFill>
          <a:blip r:embed="rId2"/>
          <a:stretch>
            <a:fillRect/>
          </a:stretch>
        </p:blipFill>
        <p:spPr>
          <a:xfrm>
            <a:off x="1869573" y="3243418"/>
            <a:ext cx="3266377" cy="3210732"/>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4817" y="1293072"/>
            <a:ext cx="1885950" cy="18288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3881" y="1360478"/>
            <a:ext cx="1866900" cy="180975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8986" y="1424143"/>
            <a:ext cx="1781175" cy="1819275"/>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55809" y="1277351"/>
            <a:ext cx="1847850" cy="1828800"/>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91925" y="1277351"/>
            <a:ext cx="1819275" cy="1828800"/>
          </a:xfrm>
          <a:prstGeom prst="rect">
            <a:avLst/>
          </a:prstGeom>
        </p:spPr>
      </p:pic>
      <p:sp>
        <p:nvSpPr>
          <p:cNvPr id="9" name="TextBox 8"/>
          <p:cNvSpPr txBox="1"/>
          <p:nvPr/>
        </p:nvSpPr>
        <p:spPr>
          <a:xfrm>
            <a:off x="5361275" y="3868850"/>
            <a:ext cx="6049925" cy="1477328"/>
          </a:xfrm>
          <a:prstGeom prst="rect">
            <a:avLst/>
          </a:prstGeom>
          <a:noFill/>
        </p:spPr>
        <p:txBody>
          <a:bodyPr wrap="square" rtlCol="0">
            <a:spAutoFit/>
          </a:bodyPr>
          <a:lstStyle/>
          <a:p>
            <a:r>
              <a:rPr lang="en-GB" dirty="0"/>
              <a:t>This is planned for by teachers and is made clear to pupils alongside the subject content they are going to be studying in the session.</a:t>
            </a:r>
          </a:p>
          <a:p>
            <a:endParaRPr lang="en-GB" dirty="0"/>
          </a:p>
          <a:p>
            <a:r>
              <a:rPr lang="en-GB" dirty="0"/>
              <a:t>Let’s see it in the planning and on a SMART sheet example…</a:t>
            </a:r>
          </a:p>
        </p:txBody>
      </p:sp>
    </p:spTree>
    <p:extLst>
      <p:ext uri="{BB962C8B-B14F-4D97-AF65-F5344CB8AC3E}">
        <p14:creationId xmlns:p14="http://schemas.microsoft.com/office/powerpoint/2010/main" val="3179388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294633" y="1997966"/>
            <a:ext cx="9457102" cy="4499381"/>
          </a:xfrm>
          <a:prstGeom prst="rect">
            <a:avLst/>
          </a:prstGeom>
        </p:spPr>
      </p:pic>
      <p:pic>
        <p:nvPicPr>
          <p:cNvPr id="4" name="Picture 3"/>
          <p:cNvPicPr>
            <a:picLocks noChangeAspect="1"/>
          </p:cNvPicPr>
          <p:nvPr/>
        </p:nvPicPr>
        <p:blipFill>
          <a:blip r:embed="rId3"/>
          <a:stretch>
            <a:fillRect/>
          </a:stretch>
        </p:blipFill>
        <p:spPr>
          <a:xfrm>
            <a:off x="0" y="167769"/>
            <a:ext cx="2294633" cy="2823298"/>
          </a:xfrm>
          <a:prstGeom prst="rect">
            <a:avLst/>
          </a:prstGeom>
        </p:spPr>
      </p:pic>
      <p:sp>
        <p:nvSpPr>
          <p:cNvPr id="5" name="TextBox 4"/>
          <p:cNvSpPr txBox="1"/>
          <p:nvPr/>
        </p:nvSpPr>
        <p:spPr>
          <a:xfrm>
            <a:off x="2715491" y="304800"/>
            <a:ext cx="7592291" cy="1477328"/>
          </a:xfrm>
          <a:prstGeom prst="rect">
            <a:avLst/>
          </a:prstGeom>
          <a:noFill/>
        </p:spPr>
        <p:txBody>
          <a:bodyPr wrap="square" rtlCol="0">
            <a:spAutoFit/>
          </a:bodyPr>
          <a:lstStyle/>
          <a:p>
            <a:r>
              <a:rPr lang="en-GB" dirty="0"/>
              <a:t>Planned for…</a:t>
            </a:r>
          </a:p>
          <a:p>
            <a:r>
              <a:rPr lang="en-GB" dirty="0"/>
              <a:t>Shared with pupils…</a:t>
            </a:r>
          </a:p>
          <a:p>
            <a:r>
              <a:rPr lang="en-GB" dirty="0"/>
              <a:t>(Plenaries often have opportunities for the children to consider how well they used their MINDS skills as well as showcase any knowledge and learning they have acquired.)</a:t>
            </a:r>
          </a:p>
        </p:txBody>
      </p:sp>
    </p:spTree>
    <p:extLst>
      <p:ext uri="{BB962C8B-B14F-4D97-AF65-F5344CB8AC3E}">
        <p14:creationId xmlns:p14="http://schemas.microsoft.com/office/powerpoint/2010/main" val="1167025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5856" y="443345"/>
            <a:ext cx="4391890" cy="3416320"/>
          </a:xfrm>
          <a:prstGeom prst="rect">
            <a:avLst/>
          </a:prstGeom>
          <a:noFill/>
        </p:spPr>
        <p:txBody>
          <a:bodyPr wrap="square" rtlCol="0">
            <a:spAutoFit/>
          </a:bodyPr>
          <a:lstStyle/>
          <a:p>
            <a:r>
              <a:rPr lang="en-GB" dirty="0"/>
              <a:t>And hopefully, that is where things come full circle because the aspirations we have for our curriculum are also the aspirations we have for our pupils at </a:t>
            </a:r>
            <a:r>
              <a:rPr lang="en-GB" dirty="0" err="1"/>
              <a:t>Markeaton</a:t>
            </a:r>
            <a:r>
              <a:rPr lang="en-GB" dirty="0"/>
              <a:t>.  </a:t>
            </a:r>
          </a:p>
          <a:p>
            <a:r>
              <a:rPr lang="en-GB" dirty="0"/>
              <a:t>We seek to provide a curriculum that follows the principles outlined on that first graphic I shared but equally, we seek to inspire children to grow into, value and uphold the same principles as citizens of the future.</a:t>
            </a:r>
          </a:p>
          <a:p>
            <a:endParaRPr lang="en-GB" dirty="0"/>
          </a:p>
          <a:p>
            <a:r>
              <a:rPr lang="en-GB" dirty="0"/>
              <a:t>Our curriculum content and </a:t>
            </a:r>
            <a:r>
              <a:rPr lang="en-GB" dirty="0" err="1"/>
              <a:t>Markeaton</a:t>
            </a:r>
            <a:r>
              <a:rPr lang="en-GB" dirty="0"/>
              <a:t> MINDS are the ways we hope to achieve this.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83416" y="-708830"/>
            <a:ext cx="10326359" cy="8039243"/>
          </a:xfrm>
          <a:prstGeom prst="rect">
            <a:avLst/>
          </a:prstGeom>
        </p:spPr>
      </p:pic>
      <p:pic>
        <p:nvPicPr>
          <p:cNvPr id="13" name="Picture 12"/>
          <p:cNvPicPr>
            <a:picLocks noChangeAspect="1"/>
          </p:cNvPicPr>
          <p:nvPr/>
        </p:nvPicPr>
        <p:blipFill>
          <a:blip r:embed="rId3"/>
          <a:stretch>
            <a:fillRect/>
          </a:stretch>
        </p:blipFill>
        <p:spPr>
          <a:xfrm>
            <a:off x="7231833" y="671926"/>
            <a:ext cx="936392" cy="851477"/>
          </a:xfrm>
          <a:prstGeom prst="rect">
            <a:avLst/>
          </a:prstGeom>
        </p:spPr>
      </p:pic>
      <p:sp>
        <p:nvSpPr>
          <p:cNvPr id="8" name="TextBox 7"/>
          <p:cNvSpPr txBox="1"/>
          <p:nvPr/>
        </p:nvSpPr>
        <p:spPr>
          <a:xfrm>
            <a:off x="7279190" y="600073"/>
            <a:ext cx="985837" cy="923330"/>
          </a:xfrm>
          <a:prstGeom prst="rect">
            <a:avLst/>
          </a:prstGeom>
          <a:noFill/>
        </p:spPr>
        <p:txBody>
          <a:bodyPr wrap="square" rtlCol="0">
            <a:spAutoFit/>
          </a:bodyPr>
          <a:lstStyle/>
          <a:p>
            <a:pPr algn="ctr"/>
            <a:r>
              <a:rPr lang="en-GB" b="1" dirty="0">
                <a:solidFill>
                  <a:srgbClr val="C00000"/>
                </a:solidFill>
              </a:rPr>
              <a:t>A person who has</a:t>
            </a:r>
          </a:p>
        </p:txBody>
      </p:sp>
      <p:pic>
        <p:nvPicPr>
          <p:cNvPr id="14" name="Picture 13"/>
          <p:cNvPicPr>
            <a:picLocks noChangeAspect="1"/>
          </p:cNvPicPr>
          <p:nvPr/>
        </p:nvPicPr>
        <p:blipFill>
          <a:blip r:embed="rId3"/>
          <a:stretch>
            <a:fillRect/>
          </a:stretch>
        </p:blipFill>
        <p:spPr>
          <a:xfrm>
            <a:off x="8599154" y="600073"/>
            <a:ext cx="803543" cy="730675"/>
          </a:xfrm>
          <a:prstGeom prst="rect">
            <a:avLst/>
          </a:prstGeom>
        </p:spPr>
      </p:pic>
      <p:sp>
        <p:nvSpPr>
          <p:cNvPr id="5" name="TextBox 4"/>
          <p:cNvSpPr txBox="1"/>
          <p:nvPr/>
        </p:nvSpPr>
        <p:spPr>
          <a:xfrm>
            <a:off x="8599154" y="435224"/>
            <a:ext cx="985837" cy="923330"/>
          </a:xfrm>
          <a:prstGeom prst="rect">
            <a:avLst/>
          </a:prstGeom>
          <a:noFill/>
        </p:spPr>
        <p:txBody>
          <a:bodyPr wrap="square" rtlCol="0">
            <a:spAutoFit/>
          </a:bodyPr>
          <a:lstStyle/>
          <a:p>
            <a:pPr algn="ctr"/>
            <a:r>
              <a:rPr lang="en-GB" b="1" dirty="0">
                <a:solidFill>
                  <a:srgbClr val="C00000"/>
                </a:solidFill>
              </a:rPr>
              <a:t>A person who is</a:t>
            </a:r>
          </a:p>
        </p:txBody>
      </p:sp>
      <p:pic>
        <p:nvPicPr>
          <p:cNvPr id="15" name="Picture 14"/>
          <p:cNvPicPr>
            <a:picLocks noChangeAspect="1"/>
          </p:cNvPicPr>
          <p:nvPr/>
        </p:nvPicPr>
        <p:blipFill>
          <a:blip r:embed="rId3"/>
          <a:stretch>
            <a:fillRect/>
          </a:stretch>
        </p:blipFill>
        <p:spPr>
          <a:xfrm>
            <a:off x="9855067" y="1608340"/>
            <a:ext cx="828596" cy="753456"/>
          </a:xfrm>
          <a:prstGeom prst="rect">
            <a:avLst/>
          </a:prstGeom>
        </p:spPr>
      </p:pic>
      <p:sp>
        <p:nvSpPr>
          <p:cNvPr id="9" name="TextBox 8"/>
          <p:cNvSpPr txBox="1"/>
          <p:nvPr/>
        </p:nvSpPr>
        <p:spPr>
          <a:xfrm>
            <a:off x="9776446" y="1454626"/>
            <a:ext cx="985837" cy="923330"/>
          </a:xfrm>
          <a:prstGeom prst="rect">
            <a:avLst/>
          </a:prstGeom>
          <a:noFill/>
        </p:spPr>
        <p:txBody>
          <a:bodyPr wrap="square" rtlCol="0">
            <a:spAutoFit/>
          </a:bodyPr>
          <a:lstStyle/>
          <a:p>
            <a:pPr algn="ctr"/>
            <a:r>
              <a:rPr lang="en-GB" b="1" dirty="0">
                <a:solidFill>
                  <a:srgbClr val="C00000"/>
                </a:solidFill>
              </a:rPr>
              <a:t>A person who is</a:t>
            </a:r>
          </a:p>
        </p:txBody>
      </p:sp>
      <p:pic>
        <p:nvPicPr>
          <p:cNvPr id="16" name="Picture 15"/>
          <p:cNvPicPr>
            <a:picLocks noChangeAspect="1"/>
          </p:cNvPicPr>
          <p:nvPr/>
        </p:nvPicPr>
        <p:blipFill>
          <a:blip r:embed="rId3"/>
          <a:stretch>
            <a:fillRect/>
          </a:stretch>
        </p:blipFill>
        <p:spPr>
          <a:xfrm>
            <a:off x="10215467" y="3154887"/>
            <a:ext cx="936392" cy="589953"/>
          </a:xfrm>
          <a:prstGeom prst="rect">
            <a:avLst/>
          </a:prstGeom>
        </p:spPr>
      </p:pic>
      <p:sp>
        <p:nvSpPr>
          <p:cNvPr id="10" name="TextBox 9"/>
          <p:cNvSpPr txBox="1"/>
          <p:nvPr/>
        </p:nvSpPr>
        <p:spPr>
          <a:xfrm>
            <a:off x="9942185" y="3154887"/>
            <a:ext cx="1209674" cy="646331"/>
          </a:xfrm>
          <a:prstGeom prst="rect">
            <a:avLst/>
          </a:prstGeom>
          <a:noFill/>
        </p:spPr>
        <p:txBody>
          <a:bodyPr wrap="square" rtlCol="0">
            <a:spAutoFit/>
          </a:bodyPr>
          <a:lstStyle/>
          <a:p>
            <a:pPr algn="ctr"/>
            <a:r>
              <a:rPr lang="en-GB" b="1" dirty="0">
                <a:solidFill>
                  <a:srgbClr val="C00000"/>
                </a:solidFill>
              </a:rPr>
              <a:t>A person who is</a:t>
            </a:r>
          </a:p>
        </p:txBody>
      </p:sp>
      <p:pic>
        <p:nvPicPr>
          <p:cNvPr id="17" name="Picture 16"/>
          <p:cNvPicPr>
            <a:picLocks noChangeAspect="1"/>
          </p:cNvPicPr>
          <p:nvPr/>
        </p:nvPicPr>
        <p:blipFill>
          <a:blip r:embed="rId3"/>
          <a:stretch>
            <a:fillRect/>
          </a:stretch>
        </p:blipFill>
        <p:spPr>
          <a:xfrm>
            <a:off x="9279075" y="4600572"/>
            <a:ext cx="936392" cy="604240"/>
          </a:xfrm>
          <a:prstGeom prst="rect">
            <a:avLst/>
          </a:prstGeom>
        </p:spPr>
      </p:pic>
      <p:sp>
        <p:nvSpPr>
          <p:cNvPr id="11" name="TextBox 10"/>
          <p:cNvSpPr txBox="1"/>
          <p:nvPr/>
        </p:nvSpPr>
        <p:spPr>
          <a:xfrm>
            <a:off x="9230483" y="4649178"/>
            <a:ext cx="1130630" cy="646331"/>
          </a:xfrm>
          <a:prstGeom prst="rect">
            <a:avLst/>
          </a:prstGeom>
          <a:noFill/>
        </p:spPr>
        <p:txBody>
          <a:bodyPr wrap="square" rtlCol="0">
            <a:spAutoFit/>
          </a:bodyPr>
          <a:lstStyle/>
          <a:p>
            <a:pPr algn="ctr"/>
            <a:r>
              <a:rPr lang="en-GB" b="1" dirty="0">
                <a:solidFill>
                  <a:srgbClr val="C00000"/>
                </a:solidFill>
              </a:rPr>
              <a:t>A person who </a:t>
            </a:r>
          </a:p>
        </p:txBody>
      </p:sp>
      <p:pic>
        <p:nvPicPr>
          <p:cNvPr id="18" name="Picture 17"/>
          <p:cNvPicPr>
            <a:picLocks noChangeAspect="1"/>
          </p:cNvPicPr>
          <p:nvPr/>
        </p:nvPicPr>
        <p:blipFill>
          <a:blip r:embed="rId3"/>
          <a:stretch>
            <a:fillRect/>
          </a:stretch>
        </p:blipFill>
        <p:spPr>
          <a:xfrm>
            <a:off x="7889626" y="5014820"/>
            <a:ext cx="936392" cy="561378"/>
          </a:xfrm>
          <a:prstGeom prst="rect">
            <a:avLst/>
          </a:prstGeom>
        </p:spPr>
      </p:pic>
      <p:sp>
        <p:nvSpPr>
          <p:cNvPr id="12" name="TextBox 11"/>
          <p:cNvSpPr txBox="1"/>
          <p:nvPr/>
        </p:nvSpPr>
        <p:spPr>
          <a:xfrm>
            <a:off x="7761313" y="5005379"/>
            <a:ext cx="1181563" cy="646331"/>
          </a:xfrm>
          <a:prstGeom prst="rect">
            <a:avLst/>
          </a:prstGeom>
          <a:noFill/>
        </p:spPr>
        <p:txBody>
          <a:bodyPr wrap="square" rtlCol="0">
            <a:spAutoFit/>
          </a:bodyPr>
          <a:lstStyle/>
          <a:p>
            <a:pPr algn="ctr"/>
            <a:r>
              <a:rPr lang="en-GB" b="1" dirty="0">
                <a:solidFill>
                  <a:srgbClr val="C00000"/>
                </a:solidFill>
              </a:rPr>
              <a:t>A person who </a:t>
            </a:r>
          </a:p>
        </p:txBody>
      </p:sp>
      <p:pic>
        <p:nvPicPr>
          <p:cNvPr id="19" name="Picture 18"/>
          <p:cNvPicPr>
            <a:picLocks noChangeAspect="1"/>
          </p:cNvPicPr>
          <p:nvPr/>
        </p:nvPicPr>
        <p:blipFill>
          <a:blip r:embed="rId3"/>
          <a:stretch>
            <a:fillRect/>
          </a:stretch>
        </p:blipFill>
        <p:spPr>
          <a:xfrm>
            <a:off x="6317149" y="4481490"/>
            <a:ext cx="936392" cy="723322"/>
          </a:xfrm>
          <a:prstGeom prst="rect">
            <a:avLst/>
          </a:prstGeom>
        </p:spPr>
      </p:pic>
      <p:sp>
        <p:nvSpPr>
          <p:cNvPr id="4" name="TextBox 3"/>
          <p:cNvSpPr txBox="1"/>
          <p:nvPr/>
        </p:nvSpPr>
        <p:spPr>
          <a:xfrm>
            <a:off x="6022369" y="4372179"/>
            <a:ext cx="1452354" cy="923330"/>
          </a:xfrm>
          <a:prstGeom prst="rect">
            <a:avLst/>
          </a:prstGeom>
          <a:noFill/>
        </p:spPr>
        <p:txBody>
          <a:bodyPr wrap="square" rtlCol="0">
            <a:spAutoFit/>
          </a:bodyPr>
          <a:lstStyle/>
          <a:p>
            <a:pPr algn="ctr"/>
            <a:r>
              <a:rPr lang="en-GB" b="1" dirty="0">
                <a:solidFill>
                  <a:srgbClr val="C00000"/>
                </a:solidFill>
              </a:rPr>
              <a:t>A person who has and uses</a:t>
            </a:r>
          </a:p>
        </p:txBody>
      </p:sp>
      <p:pic>
        <p:nvPicPr>
          <p:cNvPr id="20" name="Picture 19"/>
          <p:cNvPicPr>
            <a:picLocks noChangeAspect="1"/>
          </p:cNvPicPr>
          <p:nvPr/>
        </p:nvPicPr>
        <p:blipFill>
          <a:blip r:embed="rId3"/>
          <a:stretch>
            <a:fillRect/>
          </a:stretch>
        </p:blipFill>
        <p:spPr>
          <a:xfrm>
            <a:off x="5612712" y="3115829"/>
            <a:ext cx="902388" cy="700451"/>
          </a:xfrm>
          <a:prstGeom prst="rect">
            <a:avLst/>
          </a:prstGeom>
        </p:spPr>
      </p:pic>
      <p:sp>
        <p:nvSpPr>
          <p:cNvPr id="7" name="TextBox 6"/>
          <p:cNvSpPr txBox="1"/>
          <p:nvPr/>
        </p:nvSpPr>
        <p:spPr>
          <a:xfrm>
            <a:off x="5572127" y="2988232"/>
            <a:ext cx="985837" cy="923330"/>
          </a:xfrm>
          <a:prstGeom prst="rect">
            <a:avLst/>
          </a:prstGeom>
          <a:noFill/>
        </p:spPr>
        <p:txBody>
          <a:bodyPr wrap="square" rtlCol="0">
            <a:spAutoFit/>
          </a:bodyPr>
          <a:lstStyle/>
          <a:p>
            <a:pPr algn="ctr"/>
            <a:r>
              <a:rPr lang="en-GB" b="1" dirty="0">
                <a:solidFill>
                  <a:srgbClr val="C00000"/>
                </a:solidFill>
              </a:rPr>
              <a:t>A person who has</a:t>
            </a:r>
          </a:p>
        </p:txBody>
      </p:sp>
      <p:pic>
        <p:nvPicPr>
          <p:cNvPr id="21" name="Picture 20"/>
          <p:cNvPicPr>
            <a:picLocks noChangeAspect="1"/>
          </p:cNvPicPr>
          <p:nvPr/>
        </p:nvPicPr>
        <p:blipFill>
          <a:blip r:embed="rId3"/>
          <a:stretch>
            <a:fillRect/>
          </a:stretch>
        </p:blipFill>
        <p:spPr>
          <a:xfrm>
            <a:off x="5961002" y="1632990"/>
            <a:ext cx="936392" cy="518515"/>
          </a:xfrm>
          <a:prstGeom prst="rect">
            <a:avLst/>
          </a:prstGeom>
        </p:spPr>
      </p:pic>
      <p:sp>
        <p:nvSpPr>
          <p:cNvPr id="6" name="TextBox 5"/>
          <p:cNvSpPr txBox="1"/>
          <p:nvPr/>
        </p:nvSpPr>
        <p:spPr>
          <a:xfrm>
            <a:off x="6002704" y="1330748"/>
            <a:ext cx="985837" cy="923330"/>
          </a:xfrm>
          <a:prstGeom prst="rect">
            <a:avLst/>
          </a:prstGeom>
          <a:noFill/>
        </p:spPr>
        <p:txBody>
          <a:bodyPr wrap="square" rtlCol="0">
            <a:spAutoFit/>
          </a:bodyPr>
          <a:lstStyle/>
          <a:p>
            <a:pPr algn="ctr"/>
            <a:r>
              <a:rPr lang="en-GB" b="1" dirty="0">
                <a:solidFill>
                  <a:srgbClr val="C00000"/>
                </a:solidFill>
              </a:rPr>
              <a:t>A person who has</a:t>
            </a:r>
          </a:p>
        </p:txBody>
      </p:sp>
    </p:spTree>
    <p:extLst>
      <p:ext uri="{BB962C8B-B14F-4D97-AF65-F5344CB8AC3E}">
        <p14:creationId xmlns:p14="http://schemas.microsoft.com/office/powerpoint/2010/main" val="3124773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95868" y="-731521"/>
            <a:ext cx="10326359" cy="8039243"/>
          </a:xfrm>
          <a:prstGeom prst="rect">
            <a:avLst/>
          </a:prstGeom>
        </p:spPr>
      </p:pic>
      <p:sp>
        <p:nvSpPr>
          <p:cNvPr id="3" name="TextBox 2"/>
          <p:cNvSpPr txBox="1"/>
          <p:nvPr/>
        </p:nvSpPr>
        <p:spPr>
          <a:xfrm>
            <a:off x="6923314" y="666206"/>
            <a:ext cx="4715692" cy="5078313"/>
          </a:xfrm>
          <a:prstGeom prst="rect">
            <a:avLst/>
          </a:prstGeom>
          <a:noFill/>
        </p:spPr>
        <p:txBody>
          <a:bodyPr wrap="square" rtlCol="0">
            <a:spAutoFit/>
          </a:bodyPr>
          <a:lstStyle/>
          <a:p>
            <a:r>
              <a:rPr lang="en-GB" dirty="0"/>
              <a:t>The graphic on the previous slide is an illustration of our curriculum at </a:t>
            </a:r>
            <a:r>
              <a:rPr lang="en-GB" dirty="0" err="1"/>
              <a:t>Markeaton</a:t>
            </a:r>
            <a:r>
              <a:rPr lang="en-GB" dirty="0"/>
              <a:t>.</a:t>
            </a:r>
          </a:p>
          <a:p>
            <a:endParaRPr lang="en-GB" dirty="0"/>
          </a:p>
          <a:p>
            <a:r>
              <a:rPr lang="en-GB" dirty="0"/>
              <a:t>In the centre we see our school, the children, our focus.</a:t>
            </a:r>
          </a:p>
          <a:p>
            <a:endParaRPr lang="en-GB" dirty="0"/>
          </a:p>
          <a:p>
            <a:r>
              <a:rPr lang="en-GB" dirty="0"/>
              <a:t>We see them surrounded by our MINDS skills.</a:t>
            </a:r>
          </a:p>
          <a:p>
            <a:r>
              <a:rPr lang="en-GB" dirty="0"/>
              <a:t>From here we see 4 sections, representing the 4 curriculum families.</a:t>
            </a:r>
          </a:p>
          <a:p>
            <a:endParaRPr lang="en-GB" dirty="0"/>
          </a:p>
          <a:p>
            <a:r>
              <a:rPr lang="en-GB" dirty="0"/>
              <a:t>On the outside we see our ambitions for the curriculum we provide at </a:t>
            </a:r>
            <a:r>
              <a:rPr lang="en-GB" dirty="0" err="1"/>
              <a:t>Markeaton</a:t>
            </a:r>
            <a:r>
              <a:rPr lang="en-GB" dirty="0"/>
              <a:t>.</a:t>
            </a:r>
          </a:p>
          <a:p>
            <a:endParaRPr lang="en-GB" dirty="0"/>
          </a:p>
          <a:p>
            <a:r>
              <a:rPr lang="en-GB" dirty="0"/>
              <a:t>This year, we have been undergoing a curriculum review but the principles driving our curriculum are still the things that we have always seen as essential to the </a:t>
            </a:r>
            <a:r>
              <a:rPr lang="en-GB" dirty="0" err="1"/>
              <a:t>Markeaton</a:t>
            </a:r>
            <a:r>
              <a:rPr lang="en-GB" dirty="0"/>
              <a:t> Curriculum we provide for our pupils.</a:t>
            </a:r>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l="35232" t="32660" r="36306" b="30780"/>
          <a:stretch/>
        </p:blipFill>
        <p:spPr>
          <a:xfrm>
            <a:off x="2137956" y="1896906"/>
            <a:ext cx="2939142" cy="2939144"/>
          </a:xfrm>
          <a:prstGeom prst="ellipse">
            <a:avLst/>
          </a:prstGeom>
        </p:spPr>
      </p:pic>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41044" t="40297" r="41985" b="37930"/>
          <a:stretch/>
        </p:blipFill>
        <p:spPr>
          <a:xfrm>
            <a:off x="2725784" y="2504330"/>
            <a:ext cx="1763485" cy="1750422"/>
          </a:xfrm>
          <a:prstGeom prst="ellipse">
            <a:avLst/>
          </a:prstGeom>
        </p:spPr>
      </p:pic>
    </p:spTree>
    <p:extLst>
      <p:ext uri="{BB962C8B-B14F-4D97-AF65-F5344CB8AC3E}">
        <p14:creationId xmlns:p14="http://schemas.microsoft.com/office/powerpoint/2010/main" val="944555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963655" y="303135"/>
            <a:ext cx="4715692" cy="5632311"/>
          </a:xfrm>
          <a:prstGeom prst="rect">
            <a:avLst/>
          </a:prstGeom>
          <a:noFill/>
        </p:spPr>
        <p:txBody>
          <a:bodyPr wrap="square" rtlCol="0">
            <a:spAutoFit/>
          </a:bodyPr>
          <a:lstStyle/>
          <a:p>
            <a:r>
              <a:rPr lang="en-GB" b="1" u="sng" dirty="0"/>
              <a:t>Curriculum Families</a:t>
            </a:r>
          </a:p>
          <a:p>
            <a:endParaRPr lang="en-GB" dirty="0"/>
          </a:p>
          <a:p>
            <a:r>
              <a:rPr lang="en-GB" dirty="0"/>
              <a:t>These have been in place for a number of years but due to a variety of reasons, never really showed their potential until this year.</a:t>
            </a:r>
          </a:p>
          <a:p>
            <a:r>
              <a:rPr lang="en-GB" dirty="0"/>
              <a:t>They are still in their infancy but have already demonstrated their importance in the development of our curriculum.</a:t>
            </a:r>
          </a:p>
          <a:p>
            <a:endParaRPr lang="en-GB" dirty="0"/>
          </a:p>
          <a:p>
            <a:pPr marL="342900" indent="-342900">
              <a:buAutoNum type="arabicPeriod"/>
            </a:pPr>
            <a:r>
              <a:rPr lang="en-GB" dirty="0"/>
              <a:t>They involve members of the teaching staff from all departments to ensure a whole school eye on a subject, its development and coverage.</a:t>
            </a:r>
          </a:p>
          <a:p>
            <a:pPr marL="342900" indent="-342900">
              <a:buAutoNum type="arabicPeriod"/>
            </a:pPr>
            <a:r>
              <a:rPr lang="en-GB" dirty="0"/>
              <a:t>They ensure professional dialogue around curriculum subjects.</a:t>
            </a:r>
          </a:p>
          <a:p>
            <a:pPr marL="342900" indent="-342900">
              <a:buAutoNum type="arabicPeriod"/>
            </a:pPr>
            <a:r>
              <a:rPr lang="en-GB" dirty="0"/>
              <a:t>They help to support less experienced curriculum leads to lead their subject effectively.</a:t>
            </a:r>
          </a:p>
          <a:p>
            <a:pPr marL="342900" indent="-342900">
              <a:buAutoNum type="arabicPeriod"/>
            </a:pPr>
            <a:r>
              <a:rPr lang="en-GB" dirty="0"/>
              <a:t>They help prevent pockets of good practise pooling in certain departments.</a:t>
            </a:r>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l="35232" t="32660" r="36306" b="30780"/>
          <a:stretch/>
        </p:blipFill>
        <p:spPr>
          <a:xfrm>
            <a:off x="1223557" y="1478894"/>
            <a:ext cx="4059755" cy="4059758"/>
          </a:xfrm>
          <a:prstGeom prst="ellipse">
            <a:avLst/>
          </a:prstGeom>
        </p:spPr>
      </p:pic>
      <p:sp>
        <p:nvSpPr>
          <p:cNvPr id="2" name="TextBox 1"/>
          <p:cNvSpPr txBox="1"/>
          <p:nvPr/>
        </p:nvSpPr>
        <p:spPr>
          <a:xfrm>
            <a:off x="4598126" y="561703"/>
            <a:ext cx="2037806" cy="1477328"/>
          </a:xfrm>
          <a:prstGeom prst="rect">
            <a:avLst/>
          </a:prstGeom>
          <a:noFill/>
        </p:spPr>
        <p:txBody>
          <a:bodyPr wrap="square" rtlCol="0">
            <a:spAutoFit/>
          </a:bodyPr>
          <a:lstStyle/>
          <a:p>
            <a:r>
              <a:rPr lang="en-GB" dirty="0"/>
              <a:t>Art</a:t>
            </a:r>
          </a:p>
          <a:p>
            <a:r>
              <a:rPr lang="en-GB" dirty="0"/>
              <a:t>Music</a:t>
            </a:r>
          </a:p>
          <a:p>
            <a:r>
              <a:rPr lang="en-GB" dirty="0"/>
              <a:t>Writing</a:t>
            </a:r>
          </a:p>
          <a:p>
            <a:r>
              <a:rPr lang="en-GB" dirty="0"/>
              <a:t>Reading</a:t>
            </a:r>
          </a:p>
          <a:p>
            <a:r>
              <a:rPr lang="en-GB" dirty="0"/>
              <a:t>Phonics</a:t>
            </a:r>
          </a:p>
        </p:txBody>
      </p:sp>
      <p:sp>
        <p:nvSpPr>
          <p:cNvPr id="7" name="TextBox 6"/>
          <p:cNvSpPr txBox="1"/>
          <p:nvPr/>
        </p:nvSpPr>
        <p:spPr>
          <a:xfrm>
            <a:off x="4925849" y="4735117"/>
            <a:ext cx="2037806" cy="1200329"/>
          </a:xfrm>
          <a:prstGeom prst="rect">
            <a:avLst/>
          </a:prstGeom>
          <a:noFill/>
        </p:spPr>
        <p:txBody>
          <a:bodyPr wrap="square" rtlCol="0">
            <a:spAutoFit/>
          </a:bodyPr>
          <a:lstStyle/>
          <a:p>
            <a:r>
              <a:rPr lang="en-GB" dirty="0"/>
              <a:t>History</a:t>
            </a:r>
          </a:p>
          <a:p>
            <a:r>
              <a:rPr lang="en-GB" dirty="0"/>
              <a:t>Geography</a:t>
            </a:r>
          </a:p>
          <a:p>
            <a:r>
              <a:rPr lang="en-GB" dirty="0"/>
              <a:t>RE</a:t>
            </a:r>
          </a:p>
          <a:p>
            <a:r>
              <a:rPr lang="en-GB" dirty="0"/>
              <a:t>MFL</a:t>
            </a:r>
          </a:p>
        </p:txBody>
      </p:sp>
      <p:sp>
        <p:nvSpPr>
          <p:cNvPr id="9" name="TextBox 8"/>
          <p:cNvSpPr txBox="1"/>
          <p:nvPr/>
        </p:nvSpPr>
        <p:spPr>
          <a:xfrm>
            <a:off x="879977" y="561703"/>
            <a:ext cx="2037806" cy="1200329"/>
          </a:xfrm>
          <a:prstGeom prst="rect">
            <a:avLst/>
          </a:prstGeom>
          <a:noFill/>
        </p:spPr>
        <p:txBody>
          <a:bodyPr wrap="square" rtlCol="0">
            <a:spAutoFit/>
          </a:bodyPr>
          <a:lstStyle/>
          <a:p>
            <a:r>
              <a:rPr lang="en-GB" dirty="0"/>
              <a:t>Science</a:t>
            </a:r>
          </a:p>
          <a:p>
            <a:r>
              <a:rPr lang="en-GB" dirty="0"/>
              <a:t>Design Technology</a:t>
            </a:r>
          </a:p>
          <a:p>
            <a:r>
              <a:rPr lang="en-GB" dirty="0"/>
              <a:t>Maths</a:t>
            </a:r>
          </a:p>
          <a:p>
            <a:r>
              <a:rPr lang="en-GB" dirty="0"/>
              <a:t>Computing</a:t>
            </a:r>
          </a:p>
        </p:txBody>
      </p:sp>
      <p:sp>
        <p:nvSpPr>
          <p:cNvPr id="12" name="TextBox 11"/>
          <p:cNvSpPr txBox="1"/>
          <p:nvPr/>
        </p:nvSpPr>
        <p:spPr>
          <a:xfrm>
            <a:off x="543261" y="5056054"/>
            <a:ext cx="2242457" cy="1200329"/>
          </a:xfrm>
          <a:prstGeom prst="rect">
            <a:avLst/>
          </a:prstGeom>
          <a:noFill/>
        </p:spPr>
        <p:txBody>
          <a:bodyPr wrap="square" rtlCol="0">
            <a:spAutoFit/>
          </a:bodyPr>
          <a:lstStyle/>
          <a:p>
            <a:r>
              <a:rPr lang="en-GB" dirty="0"/>
              <a:t>PE</a:t>
            </a:r>
          </a:p>
          <a:p>
            <a:r>
              <a:rPr lang="en-GB" dirty="0"/>
              <a:t>PSHE and Wellbeing</a:t>
            </a:r>
          </a:p>
          <a:p>
            <a:r>
              <a:rPr lang="en-GB" dirty="0"/>
              <a:t>Forest Schools</a:t>
            </a:r>
          </a:p>
          <a:p>
            <a:r>
              <a:rPr lang="en-GB" dirty="0"/>
              <a:t>SEND</a:t>
            </a:r>
          </a:p>
        </p:txBody>
      </p:sp>
    </p:spTree>
    <p:extLst>
      <p:ext uri="{BB962C8B-B14F-4D97-AF65-F5344CB8AC3E}">
        <p14:creationId xmlns:p14="http://schemas.microsoft.com/office/powerpoint/2010/main" val="274723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749" y="0"/>
            <a:ext cx="3348923" cy="2607193"/>
          </a:xfrm>
          <a:prstGeom prst="rect">
            <a:avLst/>
          </a:prstGeom>
        </p:spPr>
      </p:pic>
      <p:sp>
        <p:nvSpPr>
          <p:cNvPr id="3" name="TextBox 2"/>
          <p:cNvSpPr txBox="1"/>
          <p:nvPr/>
        </p:nvSpPr>
        <p:spPr>
          <a:xfrm>
            <a:off x="2649072" y="336176"/>
            <a:ext cx="9157446" cy="3139321"/>
          </a:xfrm>
          <a:prstGeom prst="rect">
            <a:avLst/>
          </a:prstGeom>
          <a:noFill/>
        </p:spPr>
        <p:txBody>
          <a:bodyPr wrap="square" rtlCol="0">
            <a:spAutoFit/>
          </a:bodyPr>
          <a:lstStyle/>
          <a:p>
            <a:r>
              <a:rPr lang="en-GB" b="1" u="sng" dirty="0"/>
              <a:t>Curriculum intent.</a:t>
            </a:r>
          </a:p>
          <a:p>
            <a:endParaRPr lang="en-GB" dirty="0"/>
          </a:p>
          <a:p>
            <a:r>
              <a:rPr lang="en-GB" dirty="0"/>
              <a:t>Our curriculum is being reviewed.</a:t>
            </a:r>
          </a:p>
          <a:p>
            <a:r>
              <a:rPr lang="en-GB" dirty="0"/>
              <a:t>As part of this review, we are looking at the subjects in a different way.</a:t>
            </a:r>
          </a:p>
          <a:p>
            <a:r>
              <a:rPr lang="en-GB" dirty="0"/>
              <a:t>Previously, we had adopted our curriculum from Focus Education and it was split into what we call ‘Small Steps’.  However, these felt more like a set of activities for children to undertake than a progressive map for the development of and revisiting of skills in subjects.</a:t>
            </a:r>
          </a:p>
          <a:p>
            <a:r>
              <a:rPr lang="en-GB" dirty="0"/>
              <a:t>To address this, we have been looking at ‘themes’ that run through each subject and how these themes are planned for, in each department, to ensure the progression of skills.</a:t>
            </a:r>
          </a:p>
          <a:p>
            <a:endParaRPr lang="en-GB" dirty="0"/>
          </a:p>
          <a:p>
            <a:r>
              <a:rPr lang="en-GB" dirty="0"/>
              <a:t>Let’s take art as an example.  How are we going to make our children Artists?</a:t>
            </a:r>
          </a:p>
        </p:txBody>
      </p:sp>
      <p:graphicFrame>
        <p:nvGraphicFramePr>
          <p:cNvPr id="4" name="Table 3"/>
          <p:cNvGraphicFramePr>
            <a:graphicFrameLocks noGrp="1"/>
          </p:cNvGraphicFramePr>
          <p:nvPr>
            <p:extLst>
              <p:ext uri="{D42A27DB-BD31-4B8C-83A1-F6EECF244321}">
                <p14:modId xmlns:p14="http://schemas.microsoft.com/office/powerpoint/2010/main" val="3268335601"/>
              </p:ext>
            </p:extLst>
          </p:nvPr>
        </p:nvGraphicFramePr>
        <p:xfrm>
          <a:off x="770964" y="3658486"/>
          <a:ext cx="10515600" cy="2666295"/>
        </p:xfrm>
        <a:graphic>
          <a:graphicData uri="http://schemas.openxmlformats.org/drawingml/2006/table">
            <a:tbl>
              <a:tblPr/>
              <a:tblGrid>
                <a:gridCol w="10515600">
                  <a:extLst>
                    <a:ext uri="{9D8B030D-6E8A-4147-A177-3AD203B41FA5}">
                      <a16:colId xmlns:a16="http://schemas.microsoft.com/office/drawing/2014/main" val="2801811859"/>
                    </a:ext>
                  </a:extLst>
                </a:gridCol>
              </a:tblGrid>
              <a:tr h="252086">
                <a:tc>
                  <a:txBody>
                    <a:bodyPr/>
                    <a:lstStyle/>
                    <a:p>
                      <a:pPr algn="ctr" fontAlgn="ctr"/>
                      <a:r>
                        <a:rPr lang="en-GB" sz="3200" b="1" i="0" u="none" strike="noStrike" dirty="0">
                          <a:solidFill>
                            <a:srgbClr val="000000"/>
                          </a:solidFill>
                          <a:effectLst/>
                          <a:latin typeface="Calibri" panose="020F0502020204030204" pitchFamily="34" charset="0"/>
                        </a:rPr>
                        <a:t>Art and Design National Curriculum KS1 Children will be taught:</a:t>
                      </a:r>
                    </a:p>
                  </a:txBody>
                  <a:tcPr marL="9003" marR="9003" marT="90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774640452"/>
                  </a:ext>
                </a:extLst>
              </a:tr>
              <a:tr h="189065">
                <a:tc>
                  <a:txBody>
                    <a:bodyPr/>
                    <a:lstStyle/>
                    <a:p>
                      <a:pPr algn="l" fontAlgn="b"/>
                      <a:r>
                        <a:rPr lang="en-GB" sz="1800" b="0" i="0" u="none" strike="noStrike">
                          <a:solidFill>
                            <a:srgbClr val="444444"/>
                          </a:solidFill>
                          <a:effectLst/>
                          <a:latin typeface="Calibri" panose="020F0502020204030204" pitchFamily="34" charset="0"/>
                        </a:rPr>
                        <a:t>To use a range of materials creatively to design and make products.</a:t>
                      </a:r>
                    </a:p>
                  </a:txBody>
                  <a:tcPr marL="9003" marR="9003" marT="9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1851490"/>
                  </a:ext>
                </a:extLst>
              </a:tr>
              <a:tr h="189065">
                <a:tc>
                  <a:txBody>
                    <a:bodyPr/>
                    <a:lstStyle/>
                    <a:p>
                      <a:pPr algn="l" fontAlgn="b"/>
                      <a:r>
                        <a:rPr lang="en-GB" sz="1800" b="0" i="0" u="none" strike="noStrike">
                          <a:solidFill>
                            <a:srgbClr val="444444"/>
                          </a:solidFill>
                          <a:effectLst/>
                          <a:latin typeface="Calibri" panose="020F0502020204030204" pitchFamily="34" charset="0"/>
                        </a:rPr>
                        <a:t>To use drawing, painting and sculpture to develop and and share their ideas, experiences and imagination</a:t>
                      </a:r>
                    </a:p>
                  </a:txBody>
                  <a:tcPr marL="9003" marR="9003" marT="9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749969373"/>
                  </a:ext>
                </a:extLst>
              </a:tr>
              <a:tr h="189065">
                <a:tc>
                  <a:txBody>
                    <a:bodyPr/>
                    <a:lstStyle/>
                    <a:p>
                      <a:pPr algn="l" fontAlgn="b"/>
                      <a:r>
                        <a:rPr lang="en-GB" sz="1800" b="0" i="0" u="none" strike="noStrike">
                          <a:solidFill>
                            <a:srgbClr val="444444"/>
                          </a:solidFill>
                          <a:effectLst/>
                          <a:latin typeface="Calibri" panose="020F0502020204030204" pitchFamily="34" charset="0"/>
                        </a:rPr>
                        <a:t>To develop a wide range of art and design techniques in using colour, pattern, texture, line, shape, form and space</a:t>
                      </a:r>
                    </a:p>
                  </a:txBody>
                  <a:tcPr marL="9003" marR="9003" marT="9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890122137"/>
                  </a:ext>
                </a:extLst>
              </a:tr>
              <a:tr h="189065">
                <a:tc>
                  <a:txBody>
                    <a:bodyPr/>
                    <a:lstStyle/>
                    <a:p>
                      <a:pPr algn="l" fontAlgn="ctr"/>
                      <a:r>
                        <a:rPr lang="en-GB" sz="1800" b="0" i="0" u="none" strike="noStrike" dirty="0">
                          <a:solidFill>
                            <a:srgbClr val="444444"/>
                          </a:solidFill>
                          <a:effectLst/>
                          <a:latin typeface="Calibri" panose="020F0502020204030204" pitchFamily="34" charset="0"/>
                        </a:rPr>
                        <a:t>About the work of a range of artists, craft makers and designers, describing the differences and similarities between different practices and disciplines, and making links to their own work.</a:t>
                      </a:r>
                    </a:p>
                  </a:txBody>
                  <a:tcPr marL="9003" marR="9003" marT="90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106495983"/>
                  </a:ext>
                </a:extLst>
              </a:tr>
            </a:tbl>
          </a:graphicData>
        </a:graphic>
      </p:graphicFrame>
    </p:spTree>
    <p:extLst>
      <p:ext uri="{BB962C8B-B14F-4D97-AF65-F5344CB8AC3E}">
        <p14:creationId xmlns:p14="http://schemas.microsoft.com/office/powerpoint/2010/main" val="3746019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74411"/>
          <a:stretch/>
        </p:blipFill>
        <p:spPr>
          <a:xfrm>
            <a:off x="1112088" y="264902"/>
            <a:ext cx="9967824" cy="1619316"/>
          </a:xfrm>
          <a:prstGeom prst="rect">
            <a:avLst/>
          </a:prstGeom>
        </p:spPr>
      </p:pic>
      <p:sp>
        <p:nvSpPr>
          <p:cNvPr id="3" name="TextBox 2"/>
          <p:cNvSpPr txBox="1"/>
          <p:nvPr/>
        </p:nvSpPr>
        <p:spPr>
          <a:xfrm>
            <a:off x="1112088" y="2064327"/>
            <a:ext cx="9967824" cy="3970318"/>
          </a:xfrm>
          <a:prstGeom prst="rect">
            <a:avLst/>
          </a:prstGeom>
          <a:noFill/>
        </p:spPr>
        <p:txBody>
          <a:bodyPr wrap="square" rtlCol="0">
            <a:spAutoFit/>
          </a:bodyPr>
          <a:lstStyle/>
          <a:p>
            <a:r>
              <a:rPr lang="en-GB" dirty="0"/>
              <a:t>We want to continue to work in ‘topics’ over the terms.  </a:t>
            </a:r>
          </a:p>
          <a:p>
            <a:r>
              <a:rPr lang="en-GB" dirty="0"/>
              <a:t>Each department has it’s own topics - they have a science, history or geography bias.  This allows us to create learning that is cohesive to the children and ensure they build ‘schemas’ of knowledge over the term, to create one big picture where learning from all the subjects interweaves.</a:t>
            </a:r>
          </a:p>
          <a:p>
            <a:endParaRPr lang="en-GB" dirty="0"/>
          </a:p>
          <a:p>
            <a:r>
              <a:rPr lang="en-GB" dirty="0"/>
              <a:t>It was important that we had an overview of the main art and design product and the artists that were to be studied and used as inspiration for the children’s own work to ensure coverage and not cross over.</a:t>
            </a:r>
          </a:p>
          <a:p>
            <a:endParaRPr lang="en-GB" dirty="0"/>
          </a:p>
          <a:p>
            <a:r>
              <a:rPr lang="en-GB" dirty="0"/>
              <a:t>You can see the ‘Making focus’ for each – although there are other processes involved.  ‘Making’ is one of the major themes for art.  It is studied in great depth in the topic outlined above but will also feature in other topics (e.g. The printed landscape in Knock, Knock also includes collage techniques.)</a:t>
            </a:r>
          </a:p>
          <a:p>
            <a:endParaRPr lang="en-GB" dirty="0"/>
          </a:p>
          <a:p>
            <a:r>
              <a:rPr lang="en-GB" dirty="0"/>
              <a:t>These ‘Making’ elements are revisited across the year groups but with a progressive expectation as the children travel through </a:t>
            </a:r>
            <a:r>
              <a:rPr lang="en-GB" dirty="0" err="1"/>
              <a:t>Markeaton</a:t>
            </a:r>
            <a:r>
              <a:rPr lang="en-GB" dirty="0"/>
              <a:t>.</a:t>
            </a:r>
          </a:p>
        </p:txBody>
      </p:sp>
    </p:spTree>
    <p:extLst>
      <p:ext uri="{BB962C8B-B14F-4D97-AF65-F5344CB8AC3E}">
        <p14:creationId xmlns:p14="http://schemas.microsoft.com/office/powerpoint/2010/main" val="1085166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30624"/>
          <a:stretch/>
        </p:blipFill>
        <p:spPr>
          <a:xfrm>
            <a:off x="1112088" y="264902"/>
            <a:ext cx="9967824" cy="4390225"/>
          </a:xfrm>
          <a:prstGeom prst="rect">
            <a:avLst/>
          </a:prstGeom>
        </p:spPr>
      </p:pic>
      <p:sp>
        <p:nvSpPr>
          <p:cNvPr id="3" name="TextBox 2"/>
          <p:cNvSpPr txBox="1"/>
          <p:nvPr/>
        </p:nvSpPr>
        <p:spPr>
          <a:xfrm>
            <a:off x="1112088" y="4807527"/>
            <a:ext cx="9967824" cy="923330"/>
          </a:xfrm>
          <a:prstGeom prst="rect">
            <a:avLst/>
          </a:prstGeom>
          <a:noFill/>
        </p:spPr>
        <p:txBody>
          <a:bodyPr wrap="square" rtlCol="0">
            <a:spAutoFit/>
          </a:bodyPr>
          <a:lstStyle/>
          <a:p>
            <a:r>
              <a:rPr lang="en-GB" dirty="0"/>
              <a:t>We have chosen 4 points to measure learning at:  end of EYFS, end of Y2, end of Y4 and end of Y6.</a:t>
            </a:r>
          </a:p>
          <a:p>
            <a:r>
              <a:rPr lang="en-GB" dirty="0"/>
              <a:t>These ‘Making’ expectations are for the end of Y2 and will be built upon in year 3/4 and then year 5/6 but will remain the elements within the theme of ‘Making’.</a:t>
            </a:r>
          </a:p>
        </p:txBody>
      </p:sp>
    </p:spTree>
    <p:extLst>
      <p:ext uri="{BB962C8B-B14F-4D97-AF65-F5344CB8AC3E}">
        <p14:creationId xmlns:p14="http://schemas.microsoft.com/office/powerpoint/2010/main" val="2044028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543" y="320320"/>
            <a:ext cx="9967824" cy="6328196"/>
          </a:xfrm>
          <a:prstGeom prst="rect">
            <a:avLst/>
          </a:prstGeom>
        </p:spPr>
      </p:pic>
      <p:sp>
        <p:nvSpPr>
          <p:cNvPr id="3" name="TextBox 2"/>
          <p:cNvSpPr txBox="1"/>
          <p:nvPr/>
        </p:nvSpPr>
        <p:spPr>
          <a:xfrm>
            <a:off x="10179367" y="320320"/>
            <a:ext cx="2012633" cy="6740307"/>
          </a:xfrm>
          <a:prstGeom prst="rect">
            <a:avLst/>
          </a:prstGeom>
          <a:noFill/>
        </p:spPr>
        <p:txBody>
          <a:bodyPr wrap="square" rtlCol="0">
            <a:spAutoFit/>
          </a:bodyPr>
          <a:lstStyle/>
          <a:p>
            <a:r>
              <a:rPr lang="en-GB" dirty="0"/>
              <a:t>As well as the theme, ‘Making’ we have also decided on:</a:t>
            </a:r>
          </a:p>
          <a:p>
            <a:endParaRPr lang="en-GB" dirty="0"/>
          </a:p>
          <a:p>
            <a:pPr marL="285750" indent="-285750">
              <a:buFont typeface="Arial" panose="020B0604020202020204" pitchFamily="34" charset="0"/>
              <a:buChar char="•"/>
            </a:pPr>
            <a:r>
              <a:rPr lang="en-GB" dirty="0"/>
              <a:t>Generating ideas</a:t>
            </a:r>
          </a:p>
          <a:p>
            <a:pPr marL="285750" indent="-285750">
              <a:buFont typeface="Arial" panose="020B0604020202020204" pitchFamily="34" charset="0"/>
              <a:buChar char="•"/>
            </a:pPr>
            <a:r>
              <a:rPr lang="en-GB" dirty="0"/>
              <a:t>Evaluating ideas</a:t>
            </a:r>
          </a:p>
          <a:p>
            <a:endParaRPr lang="en-GB" dirty="0"/>
          </a:p>
          <a:p>
            <a:r>
              <a:rPr lang="en-GB" dirty="0"/>
              <a:t>(Which run regardless of the ‘Making’ theme.)</a:t>
            </a:r>
          </a:p>
          <a:p>
            <a:endParaRPr lang="en-GB" dirty="0"/>
          </a:p>
          <a:p>
            <a:r>
              <a:rPr lang="en-GB" dirty="0"/>
              <a:t>These are skills that are revisited every term.  (We don’t just want to fill knowledge gaps if we are saying our curriculum is about skills)</a:t>
            </a:r>
          </a:p>
          <a:p>
            <a:endParaRPr lang="en-GB" dirty="0"/>
          </a:p>
          <a:p>
            <a:r>
              <a:rPr lang="en-GB" dirty="0"/>
              <a:t>Also…</a:t>
            </a:r>
          </a:p>
          <a:p>
            <a:endParaRPr lang="en-GB" dirty="0"/>
          </a:p>
        </p:txBody>
      </p:sp>
    </p:spTree>
    <p:extLst>
      <p:ext uri="{BB962C8B-B14F-4D97-AF65-F5344CB8AC3E}">
        <p14:creationId xmlns:p14="http://schemas.microsoft.com/office/powerpoint/2010/main" val="1519343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629797516"/>
              </p:ext>
            </p:extLst>
          </p:nvPr>
        </p:nvGraphicFramePr>
        <p:xfrm>
          <a:off x="354879" y="408998"/>
          <a:ext cx="10511833" cy="4695607"/>
        </p:xfrm>
        <a:graphic>
          <a:graphicData uri="http://schemas.openxmlformats.org/drawingml/2006/table">
            <a:tbl>
              <a:tblPr>
                <a:tableStyleId>{00A15C55-8517-42AA-B614-E9B94910E393}</a:tableStyleId>
              </a:tblPr>
              <a:tblGrid>
                <a:gridCol w="1504635">
                  <a:extLst>
                    <a:ext uri="{9D8B030D-6E8A-4147-A177-3AD203B41FA5}">
                      <a16:colId xmlns:a16="http://schemas.microsoft.com/office/drawing/2014/main" val="2140547696"/>
                    </a:ext>
                  </a:extLst>
                </a:gridCol>
                <a:gridCol w="1504635">
                  <a:extLst>
                    <a:ext uri="{9D8B030D-6E8A-4147-A177-3AD203B41FA5}">
                      <a16:colId xmlns:a16="http://schemas.microsoft.com/office/drawing/2014/main" val="1385863994"/>
                    </a:ext>
                  </a:extLst>
                </a:gridCol>
                <a:gridCol w="1504635">
                  <a:extLst>
                    <a:ext uri="{9D8B030D-6E8A-4147-A177-3AD203B41FA5}">
                      <a16:colId xmlns:a16="http://schemas.microsoft.com/office/drawing/2014/main" val="4033656379"/>
                    </a:ext>
                  </a:extLst>
                </a:gridCol>
                <a:gridCol w="1499482">
                  <a:extLst>
                    <a:ext uri="{9D8B030D-6E8A-4147-A177-3AD203B41FA5}">
                      <a16:colId xmlns:a16="http://schemas.microsoft.com/office/drawing/2014/main" val="3201674919"/>
                    </a:ext>
                  </a:extLst>
                </a:gridCol>
                <a:gridCol w="1499482">
                  <a:extLst>
                    <a:ext uri="{9D8B030D-6E8A-4147-A177-3AD203B41FA5}">
                      <a16:colId xmlns:a16="http://schemas.microsoft.com/office/drawing/2014/main" val="2093264644"/>
                    </a:ext>
                  </a:extLst>
                </a:gridCol>
                <a:gridCol w="1499482">
                  <a:extLst>
                    <a:ext uri="{9D8B030D-6E8A-4147-A177-3AD203B41FA5}">
                      <a16:colId xmlns:a16="http://schemas.microsoft.com/office/drawing/2014/main" val="3419799026"/>
                    </a:ext>
                  </a:extLst>
                </a:gridCol>
                <a:gridCol w="1499482">
                  <a:extLst>
                    <a:ext uri="{9D8B030D-6E8A-4147-A177-3AD203B41FA5}">
                      <a16:colId xmlns:a16="http://schemas.microsoft.com/office/drawing/2014/main" val="4206133453"/>
                    </a:ext>
                  </a:extLst>
                </a:gridCol>
              </a:tblGrid>
              <a:tr h="155962">
                <a:tc rowSpan="20">
                  <a:txBody>
                    <a:bodyPr/>
                    <a:lstStyle/>
                    <a:p>
                      <a:pPr algn="ctr" fontAlgn="ctr"/>
                      <a:r>
                        <a:rPr lang="en-GB" sz="900" u="none" strike="noStrike" dirty="0">
                          <a:effectLst/>
                        </a:rPr>
                        <a:t>Communication and Vocabulary</a:t>
                      </a:r>
                      <a:endParaRPr lang="en-GB" sz="900" b="1" i="0" u="none" strike="noStrike" dirty="0">
                        <a:solidFill>
                          <a:srgbClr val="000000"/>
                        </a:solidFill>
                        <a:effectLst/>
                        <a:latin typeface="Calibri" panose="020F0502020204030204" pitchFamily="34" charset="0"/>
                      </a:endParaRPr>
                    </a:p>
                  </a:txBody>
                  <a:tcPr marL="7798" marR="7798" marT="77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6">
                  <a:txBody>
                    <a:bodyPr/>
                    <a:lstStyle/>
                    <a:p>
                      <a:pPr algn="ctr" fontAlgn="ctr"/>
                      <a:r>
                        <a:rPr lang="en-GB" sz="900" u="none" strike="noStrike" dirty="0">
                          <a:effectLst/>
                        </a:rPr>
                        <a:t> </a:t>
                      </a:r>
                      <a:endParaRPr lang="en-GB" sz="900" b="0" i="0" u="none" strike="noStrike" dirty="0">
                        <a:solidFill>
                          <a:srgbClr val="000000"/>
                        </a:solidFill>
                        <a:effectLst/>
                        <a:latin typeface="Calibri" panose="020F0502020204030204" pitchFamily="34" charset="0"/>
                      </a:endParaRPr>
                    </a:p>
                  </a:txBody>
                  <a:tcPr marL="7798" marR="7798" marT="77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137595640"/>
                  </a:ext>
                </a:extLst>
              </a:tr>
              <a:tr h="155962">
                <a:tc vMerge="1">
                  <a:txBody>
                    <a:bodyPr/>
                    <a:lstStyle/>
                    <a:p>
                      <a:endParaRPr lang="en-GB"/>
                    </a:p>
                  </a:txBody>
                  <a:tcPr/>
                </a:tc>
                <a:tc>
                  <a:txBody>
                    <a:bodyPr/>
                    <a:lstStyle/>
                    <a:p>
                      <a:pPr algn="l" fontAlgn="b"/>
                      <a:r>
                        <a:rPr lang="en-GB" sz="800" u="none" strike="noStrike">
                          <a:effectLst/>
                        </a:rPr>
                        <a:t>primary / secondary colours </a:t>
                      </a:r>
                      <a:endParaRPr lang="en-GB" sz="800" b="0" i="0" u="none" strike="noStrike">
                        <a:solidFill>
                          <a:srgbClr val="000000"/>
                        </a:solidFill>
                        <a:effectLst/>
                        <a:latin typeface="Calibri" panose="020F0502020204030204" pitchFamily="34" charset="0"/>
                      </a:endParaRPr>
                    </a:p>
                  </a:txBody>
                  <a:tcPr marL="7798" marR="7798" marT="77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fontAlgn="b"/>
                      <a:r>
                        <a:rPr lang="en-GB" sz="800" u="none" strike="noStrike" dirty="0">
                          <a:effectLst/>
                        </a:rPr>
                        <a:t>hatching </a:t>
                      </a:r>
                      <a:endParaRPr lang="en-GB" sz="800" b="0" i="0" u="none" strike="noStrike" dirty="0">
                        <a:solidFill>
                          <a:srgbClr val="000000"/>
                        </a:solidFill>
                        <a:effectLst/>
                        <a:latin typeface="Calibri" panose="020F0502020204030204" pitchFamily="34" charset="0"/>
                      </a:endParaRPr>
                    </a:p>
                  </a:txBody>
                  <a:tcPr marL="7798" marR="7798" marT="77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7798" marR="7798" marT="77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7798" marR="7798" marT="77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7798" marR="7798" marT="77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7798" marR="7798" marT="77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736612212"/>
                  </a:ext>
                </a:extLst>
              </a:tr>
              <a:tr h="155962">
                <a:tc vMerge="1">
                  <a:txBody>
                    <a:bodyPr/>
                    <a:lstStyle/>
                    <a:p>
                      <a:endParaRPr lang="en-GB"/>
                    </a:p>
                  </a:txBody>
                  <a:tcPr/>
                </a:tc>
                <a:tc>
                  <a:txBody>
                    <a:bodyPr/>
                    <a:lstStyle/>
                    <a:p>
                      <a:pPr algn="l" fontAlgn="b"/>
                      <a:r>
                        <a:rPr lang="en-GB" sz="800" u="none" strike="noStrike">
                          <a:effectLst/>
                        </a:rPr>
                        <a:t>Block colours </a:t>
                      </a:r>
                      <a:endParaRPr lang="en-GB" sz="800" b="0" i="0" u="none" strike="noStrike">
                        <a:solidFill>
                          <a:srgbClr val="000000"/>
                        </a:solidFill>
                        <a:effectLst/>
                        <a:latin typeface="Calibri" panose="020F0502020204030204" pitchFamily="34" charset="0"/>
                      </a:endParaRPr>
                    </a:p>
                  </a:txBody>
                  <a:tcPr marL="7798" marR="7798" marT="77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en-GB" sz="800" u="none" strike="noStrike">
                          <a:effectLst/>
                        </a:rPr>
                        <a:t>smudging </a:t>
                      </a:r>
                      <a:endParaRPr lang="en-GB" sz="800" b="0" i="0" u="none" strike="noStrike">
                        <a:solidFill>
                          <a:srgbClr val="000000"/>
                        </a:solidFill>
                        <a:effectLst/>
                        <a:latin typeface="Calibri" panose="020F0502020204030204" pitchFamily="34" charset="0"/>
                      </a:endParaRPr>
                    </a:p>
                  </a:txBody>
                  <a:tcPr marL="7798" marR="7798" marT="77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7798" marR="7798" marT="77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7798" marR="7798" marT="77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7798" marR="7798" marT="77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7798" marR="7798" marT="77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39359251"/>
                  </a:ext>
                </a:extLst>
              </a:tr>
              <a:tr h="155962">
                <a:tc vMerge="1">
                  <a:txBody>
                    <a:bodyPr/>
                    <a:lstStyle/>
                    <a:p>
                      <a:endParaRPr lang="en-GB"/>
                    </a:p>
                  </a:txBody>
                  <a:tcPr/>
                </a:tc>
                <a:tc>
                  <a:txBody>
                    <a:bodyPr/>
                    <a:lstStyle/>
                    <a:p>
                      <a:pPr algn="l" fontAlgn="b"/>
                      <a:r>
                        <a:rPr lang="en-GB" sz="800" u="none" strike="noStrike">
                          <a:effectLst/>
                        </a:rPr>
                        <a:t>Pattern </a:t>
                      </a:r>
                      <a:endParaRPr lang="en-GB" sz="800" b="0" i="0" u="none" strike="noStrike">
                        <a:solidFill>
                          <a:srgbClr val="000000"/>
                        </a:solidFill>
                        <a:effectLst/>
                        <a:latin typeface="Calibri" panose="020F0502020204030204" pitchFamily="34" charset="0"/>
                      </a:endParaRPr>
                    </a:p>
                  </a:txBody>
                  <a:tcPr marL="7798" marR="7798" marT="77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en-GB" sz="800" u="none" strike="noStrike">
                          <a:effectLst/>
                        </a:rPr>
                        <a:t>blending </a:t>
                      </a:r>
                      <a:endParaRPr lang="en-GB" sz="800" b="0" i="0" u="none" strike="noStrike">
                        <a:solidFill>
                          <a:srgbClr val="000000"/>
                        </a:solidFill>
                        <a:effectLst/>
                        <a:latin typeface="Calibri" panose="020F0502020204030204" pitchFamily="34" charset="0"/>
                      </a:endParaRPr>
                    </a:p>
                  </a:txBody>
                  <a:tcPr marL="7798" marR="7798" marT="77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7798" marR="7798" marT="77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7798" marR="7798" marT="77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7798" marR="7798" marT="77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7798" marR="7798" marT="77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972649847"/>
                  </a:ext>
                </a:extLst>
              </a:tr>
              <a:tr h="155962">
                <a:tc vMerge="1">
                  <a:txBody>
                    <a:bodyPr/>
                    <a:lstStyle/>
                    <a:p>
                      <a:endParaRPr lang="en-GB"/>
                    </a:p>
                  </a:txBody>
                  <a:tcPr/>
                </a:tc>
                <a:tc>
                  <a:txBody>
                    <a:bodyPr/>
                    <a:lstStyle/>
                    <a:p>
                      <a:pPr algn="l" fontAlgn="b"/>
                      <a:r>
                        <a:rPr lang="en-GB" sz="800" u="none" strike="noStrike">
                          <a:effectLst/>
                        </a:rPr>
                        <a:t>Repeating pattern </a:t>
                      </a:r>
                      <a:endParaRPr lang="en-GB" sz="800" b="0" i="0" u="none" strike="noStrike">
                        <a:solidFill>
                          <a:srgbClr val="000000"/>
                        </a:solidFill>
                        <a:effectLst/>
                        <a:latin typeface="Calibri" panose="020F0502020204030204" pitchFamily="34" charset="0"/>
                      </a:endParaRPr>
                    </a:p>
                  </a:txBody>
                  <a:tcPr marL="7798" marR="7798" marT="77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en-GB" sz="800" u="none" strike="noStrike">
                          <a:effectLst/>
                        </a:rPr>
                        <a:t>scumbling </a:t>
                      </a:r>
                      <a:endParaRPr lang="en-GB" sz="800" b="0" i="0" u="none" strike="noStrike">
                        <a:solidFill>
                          <a:srgbClr val="000000"/>
                        </a:solidFill>
                        <a:effectLst/>
                        <a:latin typeface="Calibri" panose="020F0502020204030204" pitchFamily="34" charset="0"/>
                      </a:endParaRPr>
                    </a:p>
                  </a:txBody>
                  <a:tcPr marL="7798" marR="7798" marT="77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7798" marR="7798" marT="77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7798" marR="7798" marT="77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7798" marR="7798" marT="77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7798" marR="7798" marT="77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905184935"/>
                  </a:ext>
                </a:extLst>
              </a:tr>
              <a:tr h="155962">
                <a:tc vMerge="1">
                  <a:txBody>
                    <a:bodyPr/>
                    <a:lstStyle/>
                    <a:p>
                      <a:endParaRPr lang="en-GB"/>
                    </a:p>
                  </a:txBody>
                  <a:tcPr/>
                </a:tc>
                <a:tc>
                  <a:txBody>
                    <a:bodyPr/>
                    <a:lstStyle/>
                    <a:p>
                      <a:pPr algn="l" fontAlgn="b"/>
                      <a:r>
                        <a:rPr lang="en-GB" sz="800" u="none" strike="noStrike">
                          <a:effectLst/>
                        </a:rPr>
                        <a:t>shape </a:t>
                      </a:r>
                      <a:endParaRPr lang="en-GB" sz="800" b="0" i="0" u="none" strike="noStrike">
                        <a:solidFill>
                          <a:srgbClr val="000000"/>
                        </a:solidFill>
                        <a:effectLst/>
                        <a:latin typeface="Calibri" panose="020F0502020204030204" pitchFamily="34" charset="0"/>
                      </a:endParaRPr>
                    </a:p>
                  </a:txBody>
                  <a:tcPr marL="7798" marR="7798" marT="77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en-GB" sz="800" u="none" strike="noStrike">
                          <a:effectLst/>
                        </a:rPr>
                        <a:t>dark </a:t>
                      </a:r>
                      <a:endParaRPr lang="en-GB" sz="800" b="0" i="0" u="none" strike="noStrike">
                        <a:solidFill>
                          <a:srgbClr val="000000"/>
                        </a:solidFill>
                        <a:effectLst/>
                        <a:latin typeface="Calibri" panose="020F0502020204030204" pitchFamily="34" charset="0"/>
                      </a:endParaRPr>
                    </a:p>
                  </a:txBody>
                  <a:tcPr marL="7798" marR="7798" marT="77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7798" marR="7798" marT="77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7798" marR="7798" marT="77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7798" marR="7798" marT="77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7798" marR="7798" marT="77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40377310"/>
                  </a:ext>
                </a:extLst>
              </a:tr>
              <a:tr h="155962">
                <a:tc vMerge="1">
                  <a:txBody>
                    <a:bodyPr/>
                    <a:lstStyle/>
                    <a:p>
                      <a:endParaRPr lang="en-GB"/>
                    </a:p>
                  </a:txBody>
                  <a:tcPr/>
                </a:tc>
                <a:tc>
                  <a:txBody>
                    <a:bodyPr/>
                    <a:lstStyle/>
                    <a:p>
                      <a:pPr algn="l" fontAlgn="b"/>
                      <a:r>
                        <a:rPr lang="en-GB" sz="800" u="none" strike="noStrike">
                          <a:effectLst/>
                        </a:rPr>
                        <a:t>print </a:t>
                      </a:r>
                      <a:endParaRPr lang="en-GB" sz="800" b="0" i="0" u="none" strike="noStrike">
                        <a:solidFill>
                          <a:srgbClr val="000000"/>
                        </a:solidFill>
                        <a:effectLst/>
                        <a:latin typeface="Calibri" panose="020F0502020204030204" pitchFamily="34" charset="0"/>
                      </a:endParaRPr>
                    </a:p>
                  </a:txBody>
                  <a:tcPr marL="7798" marR="7798" marT="77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en-GB" sz="800" u="none" strike="noStrike">
                          <a:effectLst/>
                        </a:rPr>
                        <a:t>light </a:t>
                      </a:r>
                      <a:endParaRPr lang="en-GB" sz="800" b="0" i="0" u="none" strike="noStrike">
                        <a:solidFill>
                          <a:srgbClr val="000000"/>
                        </a:solidFill>
                        <a:effectLst/>
                        <a:latin typeface="Calibri" panose="020F0502020204030204" pitchFamily="34" charset="0"/>
                      </a:endParaRPr>
                    </a:p>
                  </a:txBody>
                  <a:tcPr marL="7798" marR="7798" marT="77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7798" marR="7798" marT="77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7798" marR="7798" marT="77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7798" marR="7798" marT="77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7798" marR="7798" marT="77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742882162"/>
                  </a:ext>
                </a:extLst>
              </a:tr>
              <a:tr h="163760">
                <a:tc vMerge="1">
                  <a:txBody>
                    <a:bodyPr/>
                    <a:lstStyle/>
                    <a:p>
                      <a:endParaRPr lang="en-GB"/>
                    </a:p>
                  </a:txBody>
                  <a:tcPr/>
                </a:tc>
                <a:tc>
                  <a:txBody>
                    <a:bodyPr/>
                    <a:lstStyle/>
                    <a:p>
                      <a:pPr algn="l" fontAlgn="b"/>
                      <a:r>
                        <a:rPr lang="en-GB" sz="800" u="none" strike="noStrike">
                          <a:effectLst/>
                        </a:rPr>
                        <a:t>collage </a:t>
                      </a:r>
                      <a:endParaRPr lang="en-GB" sz="800" b="0" i="0" u="none" strike="noStrike">
                        <a:solidFill>
                          <a:srgbClr val="000000"/>
                        </a:solidFill>
                        <a:effectLst/>
                        <a:latin typeface="Calibri" panose="020F0502020204030204" pitchFamily="34" charset="0"/>
                      </a:endParaRPr>
                    </a:p>
                  </a:txBody>
                  <a:tcPr marL="7798" marR="7798" marT="77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en-GB" sz="800" u="none" strike="noStrike">
                          <a:effectLst/>
                        </a:rPr>
                        <a:t>zoom </a:t>
                      </a:r>
                      <a:endParaRPr lang="en-GB" sz="800" b="0" i="0" u="none" strike="noStrike">
                        <a:solidFill>
                          <a:srgbClr val="000000"/>
                        </a:solidFill>
                        <a:effectLst/>
                        <a:latin typeface="Calibri" panose="020F0502020204030204" pitchFamily="34" charset="0"/>
                      </a:endParaRPr>
                    </a:p>
                  </a:txBody>
                  <a:tcPr marL="7798" marR="7798" marT="77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7798" marR="7798" marT="77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7798" marR="7798" marT="77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7798" marR="7798" marT="77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7798" marR="7798" marT="77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16366142"/>
                  </a:ext>
                </a:extLst>
              </a:tr>
              <a:tr h="163760">
                <a:tc vMerge="1">
                  <a:txBody>
                    <a:bodyPr/>
                    <a:lstStyle/>
                    <a:p>
                      <a:endParaRPr lang="en-GB"/>
                    </a:p>
                  </a:txBody>
                  <a:tcPr/>
                </a:tc>
                <a:tc>
                  <a:txBody>
                    <a:bodyPr/>
                    <a:lstStyle/>
                    <a:p>
                      <a:pPr algn="l" fontAlgn="b"/>
                      <a:r>
                        <a:rPr lang="en-GB" sz="800" u="none" strike="noStrike">
                          <a:effectLst/>
                        </a:rPr>
                        <a:t>roll / rolling </a:t>
                      </a:r>
                      <a:endParaRPr lang="en-GB" sz="800" b="0" i="0" u="none" strike="noStrike">
                        <a:solidFill>
                          <a:srgbClr val="000000"/>
                        </a:solidFill>
                        <a:effectLst/>
                        <a:latin typeface="Calibri" panose="020F0502020204030204" pitchFamily="34" charset="0"/>
                      </a:endParaRPr>
                    </a:p>
                  </a:txBody>
                  <a:tcPr marL="7798" marR="7798" marT="77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en-GB" sz="800" u="none" strike="noStrike">
                          <a:effectLst/>
                        </a:rPr>
                        <a:t>focus </a:t>
                      </a:r>
                      <a:endParaRPr lang="en-GB" sz="800" b="0" i="0" u="none" strike="noStrike">
                        <a:solidFill>
                          <a:srgbClr val="000000"/>
                        </a:solidFill>
                        <a:effectLst/>
                        <a:latin typeface="Calibri" panose="020F0502020204030204" pitchFamily="34" charset="0"/>
                      </a:endParaRPr>
                    </a:p>
                  </a:txBody>
                  <a:tcPr marL="7798" marR="7798" marT="77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7798" marR="7798" marT="77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7798" marR="7798" marT="77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7798" marR="7798" marT="77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7798" marR="7798" marT="77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813452796"/>
                  </a:ext>
                </a:extLst>
              </a:tr>
              <a:tr h="163760">
                <a:tc vMerge="1">
                  <a:txBody>
                    <a:bodyPr/>
                    <a:lstStyle/>
                    <a:p>
                      <a:endParaRPr lang="en-GB"/>
                    </a:p>
                  </a:txBody>
                  <a:tcPr/>
                </a:tc>
                <a:tc>
                  <a:txBody>
                    <a:bodyPr/>
                    <a:lstStyle/>
                    <a:p>
                      <a:pPr algn="l" fontAlgn="b"/>
                      <a:r>
                        <a:rPr lang="en-GB" sz="800" u="none" strike="noStrike">
                          <a:effectLst/>
                        </a:rPr>
                        <a:t>rub / rubbing </a:t>
                      </a:r>
                      <a:endParaRPr lang="en-GB" sz="800" b="0" i="0" u="none" strike="noStrike">
                        <a:solidFill>
                          <a:srgbClr val="000000"/>
                        </a:solidFill>
                        <a:effectLst/>
                        <a:latin typeface="Calibri" panose="020F0502020204030204" pitchFamily="34" charset="0"/>
                      </a:endParaRPr>
                    </a:p>
                  </a:txBody>
                  <a:tcPr marL="7798" marR="7798" marT="77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en-GB" sz="800" u="none" strike="noStrike">
                          <a:effectLst/>
                        </a:rPr>
                        <a:t>scale </a:t>
                      </a:r>
                      <a:endParaRPr lang="en-GB" sz="800" b="0" i="0" u="none" strike="noStrike">
                        <a:solidFill>
                          <a:srgbClr val="000000"/>
                        </a:solidFill>
                        <a:effectLst/>
                        <a:latin typeface="Calibri" panose="020F0502020204030204" pitchFamily="34" charset="0"/>
                      </a:endParaRPr>
                    </a:p>
                  </a:txBody>
                  <a:tcPr marL="7798" marR="7798" marT="77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7798" marR="7798" marT="77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7798" marR="7798" marT="77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7798" marR="7798" marT="77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7798" marR="7798" marT="77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462259511"/>
                  </a:ext>
                </a:extLst>
              </a:tr>
              <a:tr h="163760">
                <a:tc vMerge="1">
                  <a:txBody>
                    <a:bodyPr/>
                    <a:lstStyle/>
                    <a:p>
                      <a:endParaRPr lang="en-GB"/>
                    </a:p>
                  </a:txBody>
                  <a:tcPr/>
                </a:tc>
                <a:tc>
                  <a:txBody>
                    <a:bodyPr/>
                    <a:lstStyle/>
                    <a:p>
                      <a:pPr algn="l" fontAlgn="b"/>
                      <a:r>
                        <a:rPr lang="en-GB" sz="800" u="none" strike="noStrike">
                          <a:effectLst/>
                        </a:rPr>
                        <a:t>stamp / stamping </a:t>
                      </a:r>
                      <a:endParaRPr lang="en-GB" sz="800" b="0" i="0" u="none" strike="noStrike">
                        <a:solidFill>
                          <a:srgbClr val="000000"/>
                        </a:solidFill>
                        <a:effectLst/>
                        <a:latin typeface="Calibri" panose="020F0502020204030204" pitchFamily="34" charset="0"/>
                      </a:endParaRPr>
                    </a:p>
                  </a:txBody>
                  <a:tcPr marL="7798" marR="7798" marT="77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en-GB" sz="800" u="none" strike="noStrike">
                          <a:effectLst/>
                        </a:rPr>
                        <a:t>sketch </a:t>
                      </a:r>
                      <a:endParaRPr lang="en-GB" sz="800" b="0" i="0" u="none" strike="noStrike">
                        <a:solidFill>
                          <a:srgbClr val="000000"/>
                        </a:solidFill>
                        <a:effectLst/>
                        <a:latin typeface="Calibri" panose="020F0502020204030204" pitchFamily="34" charset="0"/>
                      </a:endParaRPr>
                    </a:p>
                  </a:txBody>
                  <a:tcPr marL="7798" marR="7798" marT="77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7798" marR="7798" marT="77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7798" marR="7798" marT="77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7798" marR="7798" marT="77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7798" marR="7798" marT="77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412385062"/>
                  </a:ext>
                </a:extLst>
              </a:tr>
              <a:tr h="163760">
                <a:tc vMerge="1">
                  <a:txBody>
                    <a:bodyPr/>
                    <a:lstStyle/>
                    <a:p>
                      <a:endParaRPr lang="en-GB"/>
                    </a:p>
                  </a:txBody>
                  <a:tcPr/>
                </a:tc>
                <a:tc>
                  <a:txBody>
                    <a:bodyPr/>
                    <a:lstStyle/>
                    <a:p>
                      <a:pPr algn="l" fontAlgn="b"/>
                      <a:r>
                        <a:rPr lang="en-GB" sz="800" u="none" strike="noStrike">
                          <a:effectLst/>
                        </a:rPr>
                        <a:t>Acrylic paint </a:t>
                      </a:r>
                      <a:endParaRPr lang="en-GB" sz="800" b="0" i="0" u="none" strike="noStrike">
                        <a:solidFill>
                          <a:srgbClr val="000000"/>
                        </a:solidFill>
                        <a:effectLst/>
                        <a:latin typeface="Calibri" panose="020F0502020204030204" pitchFamily="34" charset="0"/>
                      </a:endParaRPr>
                    </a:p>
                  </a:txBody>
                  <a:tcPr marL="7798" marR="7798" marT="77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en-GB" sz="800" u="none" strike="noStrike">
                          <a:effectLst/>
                        </a:rPr>
                        <a:t>observational </a:t>
                      </a:r>
                      <a:endParaRPr lang="en-GB" sz="800" b="0" i="0" u="none" strike="noStrike">
                        <a:solidFill>
                          <a:srgbClr val="000000"/>
                        </a:solidFill>
                        <a:effectLst/>
                        <a:latin typeface="Calibri" panose="020F0502020204030204" pitchFamily="34" charset="0"/>
                      </a:endParaRPr>
                    </a:p>
                  </a:txBody>
                  <a:tcPr marL="7798" marR="7798" marT="77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7798" marR="7798" marT="77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7798" marR="7798" marT="77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7798" marR="7798" marT="77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7798" marR="7798" marT="77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19123797"/>
                  </a:ext>
                </a:extLst>
              </a:tr>
              <a:tr h="163760">
                <a:tc vMerge="1">
                  <a:txBody>
                    <a:bodyPr/>
                    <a:lstStyle/>
                    <a:p>
                      <a:endParaRPr lang="en-GB"/>
                    </a:p>
                  </a:txBody>
                  <a:tcPr/>
                </a:tc>
                <a:tc>
                  <a:txBody>
                    <a:bodyPr/>
                    <a:lstStyle/>
                    <a:p>
                      <a:pPr algn="l" fontAlgn="b"/>
                      <a:r>
                        <a:rPr lang="en-GB" sz="800" u="none" strike="noStrike">
                          <a:effectLst/>
                        </a:rPr>
                        <a:t>Layers </a:t>
                      </a:r>
                      <a:endParaRPr lang="en-GB" sz="800" b="0" i="0" u="none" strike="noStrike">
                        <a:solidFill>
                          <a:srgbClr val="000000"/>
                        </a:solidFill>
                        <a:effectLst/>
                        <a:latin typeface="Calibri" panose="020F0502020204030204" pitchFamily="34" charset="0"/>
                      </a:endParaRPr>
                    </a:p>
                  </a:txBody>
                  <a:tcPr marL="7798" marR="7798" marT="77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en-GB" sz="800" u="none" strike="noStrike">
                          <a:effectLst/>
                        </a:rPr>
                        <a:t>tone </a:t>
                      </a:r>
                      <a:endParaRPr lang="en-GB" sz="800" b="0" i="0" u="none" strike="noStrike">
                        <a:solidFill>
                          <a:srgbClr val="000000"/>
                        </a:solidFill>
                        <a:effectLst/>
                        <a:latin typeface="Calibri" panose="020F0502020204030204" pitchFamily="34" charset="0"/>
                      </a:endParaRPr>
                    </a:p>
                  </a:txBody>
                  <a:tcPr marL="7798" marR="7798" marT="77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7798" marR="7798" marT="77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7798" marR="7798" marT="77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7798" marR="7798" marT="77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7798" marR="7798" marT="77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717690199"/>
                  </a:ext>
                </a:extLst>
              </a:tr>
              <a:tr h="163760">
                <a:tc vMerge="1">
                  <a:txBody>
                    <a:bodyPr/>
                    <a:lstStyle/>
                    <a:p>
                      <a:endParaRPr lang="en-GB"/>
                    </a:p>
                  </a:txBody>
                  <a:tcPr/>
                </a:tc>
                <a:tc>
                  <a:txBody>
                    <a:bodyPr/>
                    <a:lstStyle/>
                    <a:p>
                      <a:pPr algn="l" fontAlgn="b"/>
                      <a:r>
                        <a:rPr lang="en-GB" sz="800" u="none" strike="noStrike">
                          <a:effectLst/>
                        </a:rPr>
                        <a:t>Motif </a:t>
                      </a:r>
                      <a:endParaRPr lang="en-GB" sz="800" b="0" i="0" u="none" strike="noStrike">
                        <a:solidFill>
                          <a:srgbClr val="000000"/>
                        </a:solidFill>
                        <a:effectLst/>
                        <a:latin typeface="Calibri" panose="020F0502020204030204" pitchFamily="34" charset="0"/>
                      </a:endParaRPr>
                    </a:p>
                  </a:txBody>
                  <a:tcPr marL="7798" marR="7798" marT="77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en-GB" sz="800" u="none" strike="noStrike">
                          <a:effectLst/>
                        </a:rPr>
                        <a:t>texture </a:t>
                      </a:r>
                      <a:endParaRPr lang="en-GB" sz="800" b="0" i="0" u="none" strike="noStrike">
                        <a:solidFill>
                          <a:srgbClr val="000000"/>
                        </a:solidFill>
                        <a:effectLst/>
                        <a:latin typeface="Calibri" panose="020F0502020204030204" pitchFamily="34" charset="0"/>
                      </a:endParaRPr>
                    </a:p>
                  </a:txBody>
                  <a:tcPr marL="7798" marR="7798" marT="77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7798" marR="7798" marT="77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7798" marR="7798" marT="77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7798" marR="7798" marT="77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7798" marR="7798" marT="77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078314461"/>
                  </a:ext>
                </a:extLst>
              </a:tr>
              <a:tr h="163760">
                <a:tc vMerge="1">
                  <a:txBody>
                    <a:bodyPr/>
                    <a:lstStyle/>
                    <a:p>
                      <a:endParaRPr lang="en-GB"/>
                    </a:p>
                  </a:txBody>
                  <a:tcPr/>
                </a:tc>
                <a:tc>
                  <a:txBody>
                    <a:bodyPr/>
                    <a:lstStyle/>
                    <a:p>
                      <a:pPr algn="l" fontAlgn="b"/>
                      <a:r>
                        <a:rPr lang="en-GB" sz="800" u="none" strike="noStrike">
                          <a:effectLst/>
                        </a:rPr>
                        <a:t>perspective </a:t>
                      </a:r>
                      <a:endParaRPr lang="en-GB" sz="800" b="0" i="0" u="none" strike="noStrike">
                        <a:solidFill>
                          <a:srgbClr val="000000"/>
                        </a:solidFill>
                        <a:effectLst/>
                        <a:latin typeface="Calibri" panose="020F0502020204030204" pitchFamily="34" charset="0"/>
                      </a:endParaRPr>
                    </a:p>
                  </a:txBody>
                  <a:tcPr marL="7798" marR="7798" marT="77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en-GB" sz="800" u="none" strike="noStrike">
                          <a:effectLst/>
                        </a:rPr>
                        <a:t>effect </a:t>
                      </a:r>
                      <a:endParaRPr lang="en-GB" sz="800" b="0" i="0" u="none" strike="noStrike">
                        <a:solidFill>
                          <a:srgbClr val="000000"/>
                        </a:solidFill>
                        <a:effectLst/>
                        <a:latin typeface="Calibri" panose="020F0502020204030204" pitchFamily="34" charset="0"/>
                      </a:endParaRPr>
                    </a:p>
                  </a:txBody>
                  <a:tcPr marL="7798" marR="7798" marT="77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7798" marR="7798" marT="77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7798" marR="7798" marT="77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7798" marR="7798" marT="77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7798" marR="7798" marT="77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271714006"/>
                  </a:ext>
                </a:extLst>
              </a:tr>
              <a:tr h="319722">
                <a:tc vMerge="1">
                  <a:txBody>
                    <a:bodyPr/>
                    <a:lstStyle/>
                    <a:p>
                      <a:endParaRPr lang="en-GB"/>
                    </a:p>
                  </a:txBody>
                  <a:tcPr/>
                </a:tc>
                <a:tc>
                  <a:txBody>
                    <a:bodyPr/>
                    <a:lstStyle/>
                    <a:p>
                      <a:pPr algn="ctr" fontAlgn="ctr"/>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7798" marR="7798" marT="77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7798" marR="7798" marT="77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7798" marR="7798" marT="77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7798" marR="7798" marT="77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7798" marR="7798" marT="77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7798" marR="7798" marT="77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261053878"/>
                  </a:ext>
                </a:extLst>
              </a:tr>
              <a:tr h="163760">
                <a:tc vMerge="1">
                  <a:txBody>
                    <a:bodyPr/>
                    <a:lstStyle/>
                    <a:p>
                      <a:endParaRPr lang="en-GB"/>
                    </a:p>
                  </a:txBody>
                  <a:tcPr/>
                </a:tc>
                <a:tc>
                  <a:txBody>
                    <a:bodyPr/>
                    <a:lstStyle/>
                    <a:p>
                      <a:pPr algn="ctr" fontAlgn="ctr"/>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7798" marR="7798" marT="77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7798" marR="7798" marT="77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7798" marR="7798" marT="77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7798" marR="7798" marT="77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7798" marR="7798" marT="77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7798" marR="7798" marT="77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932109036"/>
                  </a:ext>
                </a:extLst>
              </a:tr>
              <a:tr h="163760">
                <a:tc vMerge="1">
                  <a:txBody>
                    <a:bodyPr/>
                    <a:lstStyle/>
                    <a:p>
                      <a:endParaRPr lang="en-GB"/>
                    </a:p>
                  </a:txBody>
                  <a:tcPr/>
                </a:tc>
                <a:tc>
                  <a:txBody>
                    <a:bodyPr/>
                    <a:lstStyle/>
                    <a:p>
                      <a:pPr algn="ctr" fontAlgn="ctr"/>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7798" marR="7798" marT="77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7798" marR="7798" marT="77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7798" marR="7798" marT="77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7798" marR="7798" marT="77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7798" marR="7798" marT="77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7798" marR="7798" marT="77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839476729"/>
                  </a:ext>
                </a:extLst>
              </a:tr>
              <a:tr h="0">
                <a:tc vMerge="1">
                  <a:txBody>
                    <a:bodyPr/>
                    <a:lstStyle/>
                    <a:p>
                      <a:endParaRPr lang="en-GB"/>
                    </a:p>
                  </a:txBody>
                  <a:tcPr/>
                </a:tc>
                <a:tc>
                  <a:txBody>
                    <a:bodyPr/>
                    <a:lstStyle/>
                    <a:p>
                      <a:pPr algn="ctr" fontAlgn="ctr"/>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7798" marR="7798" marT="77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7798" marR="7798" marT="77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7798" marR="7798" marT="77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7798" marR="7798" marT="77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7798" marR="7798" marT="77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7798" marR="7798" marT="77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74723749"/>
                  </a:ext>
                </a:extLst>
              </a:tr>
              <a:tr h="290115">
                <a:tc vMerge="1">
                  <a:txBody>
                    <a:bodyPr/>
                    <a:lstStyle/>
                    <a:p>
                      <a:endParaRPr lang="en-GB"/>
                    </a:p>
                  </a:txBody>
                  <a:tcPr/>
                </a:tc>
                <a:tc>
                  <a:txBody>
                    <a:bodyPr/>
                    <a:lstStyle/>
                    <a:p>
                      <a:pPr algn="ctr" fontAlgn="ctr"/>
                      <a:r>
                        <a:rPr lang="en-GB" sz="900" u="none" strike="noStrike" dirty="0">
                          <a:effectLst/>
                        </a:rPr>
                        <a:t> </a:t>
                      </a:r>
                      <a:endParaRPr lang="en-GB" sz="900" b="0" i="0" u="none" strike="noStrike" dirty="0">
                        <a:solidFill>
                          <a:srgbClr val="000000"/>
                        </a:solidFill>
                        <a:effectLst/>
                        <a:latin typeface="Calibri" panose="020F0502020204030204" pitchFamily="34" charset="0"/>
                      </a:endParaRPr>
                    </a:p>
                  </a:txBody>
                  <a:tcPr marL="7798" marR="7798" marT="77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fontAlgn="b"/>
                      <a:r>
                        <a:rPr lang="en-GB" sz="900" u="none" strike="noStrike" dirty="0">
                          <a:effectLst/>
                        </a:rPr>
                        <a:t> </a:t>
                      </a:r>
                      <a:endParaRPr lang="en-GB" sz="900" b="0" i="0" u="none" strike="noStrike" dirty="0">
                        <a:solidFill>
                          <a:srgbClr val="000000"/>
                        </a:solidFill>
                        <a:effectLst/>
                        <a:latin typeface="Calibri" panose="020F0502020204030204" pitchFamily="34" charset="0"/>
                      </a:endParaRPr>
                    </a:p>
                  </a:txBody>
                  <a:tcPr marL="7798" marR="7798" marT="77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fontAlgn="b"/>
                      <a:r>
                        <a:rPr lang="en-GB" sz="900" u="none" strike="noStrike" dirty="0">
                          <a:effectLst/>
                        </a:rPr>
                        <a:t> </a:t>
                      </a:r>
                      <a:endParaRPr lang="en-GB" sz="900" b="0" i="0" u="none" strike="noStrike" dirty="0">
                        <a:solidFill>
                          <a:srgbClr val="000000"/>
                        </a:solidFill>
                        <a:effectLst/>
                        <a:latin typeface="Calibri" panose="020F0502020204030204" pitchFamily="34" charset="0"/>
                      </a:endParaRPr>
                    </a:p>
                  </a:txBody>
                  <a:tcPr marL="7798" marR="7798" marT="77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fontAlgn="b"/>
                      <a:r>
                        <a:rPr lang="en-GB" sz="900" u="none" strike="noStrike" dirty="0">
                          <a:effectLst/>
                        </a:rPr>
                        <a:t> </a:t>
                      </a:r>
                      <a:endParaRPr lang="en-GB" sz="900" b="0" i="0" u="none" strike="noStrike" dirty="0">
                        <a:solidFill>
                          <a:srgbClr val="000000"/>
                        </a:solidFill>
                        <a:effectLst/>
                        <a:latin typeface="Calibri" panose="020F0502020204030204" pitchFamily="34" charset="0"/>
                      </a:endParaRPr>
                    </a:p>
                  </a:txBody>
                  <a:tcPr marL="7798" marR="7798" marT="77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fontAlgn="b"/>
                      <a:r>
                        <a:rPr lang="en-GB" sz="900" u="none" strike="noStrike" dirty="0">
                          <a:effectLst/>
                        </a:rPr>
                        <a:t> </a:t>
                      </a:r>
                      <a:endParaRPr lang="en-GB" sz="900" b="0" i="0" u="none" strike="noStrike" dirty="0">
                        <a:solidFill>
                          <a:srgbClr val="000000"/>
                        </a:solidFill>
                        <a:effectLst/>
                        <a:latin typeface="Calibri" panose="020F0502020204030204" pitchFamily="34" charset="0"/>
                      </a:endParaRPr>
                    </a:p>
                  </a:txBody>
                  <a:tcPr marL="7798" marR="7798" marT="77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fontAlgn="b"/>
                      <a:r>
                        <a:rPr lang="en-GB" sz="900" u="none" strike="noStrike" dirty="0">
                          <a:effectLst/>
                        </a:rPr>
                        <a:t> </a:t>
                      </a:r>
                      <a:endParaRPr lang="en-GB" sz="900" b="0" i="0" u="none" strike="noStrike" dirty="0">
                        <a:solidFill>
                          <a:srgbClr val="000000"/>
                        </a:solidFill>
                        <a:effectLst/>
                        <a:latin typeface="Calibri" panose="020F0502020204030204" pitchFamily="34" charset="0"/>
                      </a:endParaRPr>
                    </a:p>
                  </a:txBody>
                  <a:tcPr marL="7798" marR="7798" marT="77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55663632"/>
                  </a:ext>
                </a:extLst>
              </a:tr>
              <a:tr h="319722">
                <a:tc rowSpan="5">
                  <a:txBody>
                    <a:bodyPr/>
                    <a:lstStyle/>
                    <a:p>
                      <a:pPr algn="ctr" fontAlgn="ctr"/>
                      <a:r>
                        <a:rPr lang="en-GB" sz="900" u="none" strike="noStrike" dirty="0">
                          <a:effectLst/>
                        </a:rPr>
                        <a:t>Cross curricular Art opportunities</a:t>
                      </a:r>
                      <a:endParaRPr lang="en-GB" sz="900" b="1" i="0" u="none" strike="noStrike" dirty="0">
                        <a:solidFill>
                          <a:srgbClr val="000000"/>
                        </a:solidFill>
                        <a:effectLst/>
                        <a:latin typeface="Calibri" panose="020F0502020204030204" pitchFamily="34" charset="0"/>
                      </a:endParaRPr>
                    </a:p>
                  </a:txBody>
                  <a:tcPr marL="7798" marR="7798" marT="77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ctr"/>
                      <a:r>
                        <a:rPr lang="en-GB" sz="900" u="none" strike="noStrike" dirty="0">
                          <a:effectLst/>
                        </a:rPr>
                        <a:t>Lit</a:t>
                      </a:r>
                      <a:r>
                        <a:rPr lang="en-GB" sz="900" u="none" strike="noStrike" baseline="0" dirty="0">
                          <a:effectLst/>
                        </a:rPr>
                        <a:t> – Drawing an alarm machine for Grandma’s house.</a:t>
                      </a:r>
                      <a:r>
                        <a:rPr lang="en-GB" sz="900" u="none" strike="noStrike" dirty="0">
                          <a:effectLst/>
                        </a:rPr>
                        <a:t> </a:t>
                      </a:r>
                      <a:endParaRPr lang="en-GB" sz="900" b="0" i="0" u="none" strike="noStrike" dirty="0">
                        <a:solidFill>
                          <a:srgbClr val="000000"/>
                        </a:solidFill>
                        <a:effectLst/>
                        <a:latin typeface="Calibri" panose="020F0502020204030204" pitchFamily="34" charset="0"/>
                      </a:endParaRPr>
                    </a:p>
                  </a:txBody>
                  <a:tcPr marL="7798" marR="7798" marT="77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4">
                        <a:lumMod val="40000"/>
                        <a:lumOff val="60000"/>
                      </a:schemeClr>
                    </a:solidFill>
                  </a:tcPr>
                </a:tc>
                <a:tc>
                  <a:txBody>
                    <a:bodyPr/>
                    <a:lstStyle/>
                    <a:p>
                      <a:pPr algn="l" fontAlgn="b"/>
                      <a:r>
                        <a:rPr lang="en-GB" sz="900" u="none" strike="noStrike" dirty="0">
                          <a:effectLst/>
                        </a:rPr>
                        <a:t> </a:t>
                      </a:r>
                      <a:endParaRPr lang="en-GB" sz="900" b="0" i="0" u="none" strike="noStrike" dirty="0">
                        <a:solidFill>
                          <a:srgbClr val="000000"/>
                        </a:solidFill>
                        <a:effectLst/>
                        <a:latin typeface="Calibri" panose="020F0502020204030204" pitchFamily="34" charset="0"/>
                      </a:endParaRPr>
                    </a:p>
                  </a:txBody>
                  <a:tcPr marL="7798" marR="7798" marT="77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4">
                        <a:lumMod val="40000"/>
                        <a:lumOff val="60000"/>
                      </a:schemeClr>
                    </a:solidFill>
                  </a:tcPr>
                </a:tc>
                <a:tc>
                  <a:txBody>
                    <a:bodyPr/>
                    <a:lstStyle/>
                    <a:p>
                      <a:pPr algn="l" fontAlgn="b"/>
                      <a:r>
                        <a:rPr lang="en-GB" sz="900" u="none" strike="noStrike" dirty="0">
                          <a:effectLst/>
                        </a:rPr>
                        <a:t> </a:t>
                      </a:r>
                      <a:endParaRPr lang="en-GB" sz="900" b="0" i="0" u="none" strike="noStrike" dirty="0">
                        <a:solidFill>
                          <a:srgbClr val="000000"/>
                        </a:solidFill>
                        <a:effectLst/>
                        <a:latin typeface="Calibri" panose="020F0502020204030204" pitchFamily="34" charset="0"/>
                      </a:endParaRPr>
                    </a:p>
                  </a:txBody>
                  <a:tcPr marL="7798" marR="7798" marT="77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4">
                        <a:lumMod val="40000"/>
                        <a:lumOff val="60000"/>
                      </a:schemeClr>
                    </a:solidFill>
                  </a:tcPr>
                </a:tc>
                <a:tc>
                  <a:txBody>
                    <a:bodyPr/>
                    <a:lstStyle/>
                    <a:p>
                      <a:pPr algn="l" fontAlgn="b"/>
                      <a:r>
                        <a:rPr lang="en-GB" sz="900" u="none" strike="noStrike" dirty="0">
                          <a:effectLst/>
                        </a:rPr>
                        <a:t> </a:t>
                      </a:r>
                      <a:endParaRPr lang="en-GB" sz="900" b="0" i="0" u="none" strike="noStrike" dirty="0">
                        <a:solidFill>
                          <a:srgbClr val="000000"/>
                        </a:solidFill>
                        <a:effectLst/>
                        <a:latin typeface="Calibri" panose="020F0502020204030204" pitchFamily="34" charset="0"/>
                      </a:endParaRPr>
                    </a:p>
                  </a:txBody>
                  <a:tcPr marL="7798" marR="7798" marT="77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4">
                        <a:lumMod val="40000"/>
                        <a:lumOff val="60000"/>
                      </a:schemeClr>
                    </a:solidFill>
                  </a:tcPr>
                </a:tc>
                <a:tc>
                  <a:txBody>
                    <a:bodyPr/>
                    <a:lstStyle/>
                    <a:p>
                      <a:pPr algn="l" fontAlgn="b"/>
                      <a:r>
                        <a:rPr lang="en-GB" sz="900" u="none" strike="noStrike" dirty="0">
                          <a:effectLst/>
                        </a:rPr>
                        <a:t> </a:t>
                      </a:r>
                      <a:endParaRPr lang="en-GB" sz="900" b="0" i="0" u="none" strike="noStrike" dirty="0">
                        <a:solidFill>
                          <a:srgbClr val="000000"/>
                        </a:solidFill>
                        <a:effectLst/>
                        <a:latin typeface="Calibri" panose="020F0502020204030204" pitchFamily="34" charset="0"/>
                      </a:endParaRPr>
                    </a:p>
                  </a:txBody>
                  <a:tcPr marL="7798" marR="7798" marT="77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4">
                        <a:lumMod val="40000"/>
                        <a:lumOff val="60000"/>
                      </a:schemeClr>
                    </a:solidFill>
                  </a:tcPr>
                </a:tc>
                <a:tc>
                  <a:txBody>
                    <a:bodyPr/>
                    <a:lstStyle/>
                    <a:p>
                      <a:pPr algn="l" fontAlgn="b"/>
                      <a:r>
                        <a:rPr lang="en-GB" sz="900" u="none" strike="noStrike" dirty="0">
                          <a:effectLst/>
                        </a:rPr>
                        <a:t> </a:t>
                      </a:r>
                      <a:endParaRPr lang="en-GB" sz="900" b="0" i="0" u="none" strike="noStrike" dirty="0">
                        <a:solidFill>
                          <a:srgbClr val="000000"/>
                        </a:solidFill>
                        <a:effectLst/>
                        <a:latin typeface="Calibri" panose="020F0502020204030204" pitchFamily="34" charset="0"/>
                      </a:endParaRPr>
                    </a:p>
                  </a:txBody>
                  <a:tcPr marL="7798" marR="7798" marT="77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4">
                        <a:lumMod val="40000"/>
                        <a:lumOff val="60000"/>
                      </a:schemeClr>
                    </a:solidFill>
                  </a:tcPr>
                </a:tc>
                <a:extLst>
                  <a:ext uri="{0D108BD9-81ED-4DB2-BD59-A6C34878D82A}">
                    <a16:rowId xmlns:a16="http://schemas.microsoft.com/office/drawing/2014/main" val="194087550"/>
                  </a:ext>
                </a:extLst>
              </a:tr>
              <a:tr h="163760">
                <a:tc vMerge="1">
                  <a:txBody>
                    <a:bodyPr/>
                    <a:lstStyle/>
                    <a:p>
                      <a:endParaRPr lang="en-GB"/>
                    </a:p>
                  </a:txBody>
                  <a:tcPr/>
                </a:tc>
                <a:tc>
                  <a:txBody>
                    <a:bodyPr/>
                    <a:lstStyle/>
                    <a:p>
                      <a:pPr algn="ctr" fontAlgn="ctr"/>
                      <a:r>
                        <a:rPr lang="en-GB" sz="900" u="none" strike="noStrike" dirty="0" err="1">
                          <a:effectLst/>
                        </a:rPr>
                        <a:t>Geog</a:t>
                      </a:r>
                      <a:r>
                        <a:rPr lang="en-GB" sz="900" u="none" strike="noStrike" dirty="0">
                          <a:effectLst/>
                        </a:rPr>
                        <a:t> - Painting pics of nearby buildings and shops </a:t>
                      </a:r>
                      <a:endParaRPr lang="en-GB" sz="900" b="0" i="0" u="none" strike="noStrike" dirty="0">
                        <a:solidFill>
                          <a:srgbClr val="000000"/>
                        </a:solidFill>
                        <a:effectLst/>
                        <a:latin typeface="Calibri" panose="020F0502020204030204" pitchFamily="34" charset="0"/>
                      </a:endParaRPr>
                    </a:p>
                  </a:txBody>
                  <a:tcPr marL="7798" marR="7798" marT="77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4">
                        <a:lumMod val="40000"/>
                        <a:lumOff val="60000"/>
                      </a:schemeClr>
                    </a:solidFill>
                  </a:tcPr>
                </a:tc>
                <a:tc>
                  <a:txBody>
                    <a:bodyPr/>
                    <a:lstStyle/>
                    <a:p>
                      <a:pPr algn="l" fontAlgn="b"/>
                      <a:r>
                        <a:rPr lang="en-GB" sz="900" u="none" strike="noStrike" dirty="0">
                          <a:effectLst/>
                        </a:rPr>
                        <a:t> </a:t>
                      </a:r>
                      <a:endParaRPr lang="en-GB" sz="900" b="0" i="0" u="none" strike="noStrike" dirty="0">
                        <a:solidFill>
                          <a:srgbClr val="000000"/>
                        </a:solidFill>
                        <a:effectLst/>
                        <a:latin typeface="Calibri" panose="020F0502020204030204" pitchFamily="34" charset="0"/>
                      </a:endParaRPr>
                    </a:p>
                  </a:txBody>
                  <a:tcPr marL="7798" marR="7798" marT="77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4">
                        <a:lumMod val="40000"/>
                        <a:lumOff val="60000"/>
                      </a:schemeClr>
                    </a:solidFill>
                  </a:tcPr>
                </a:tc>
                <a:tc>
                  <a:txBody>
                    <a:bodyPr/>
                    <a:lstStyle/>
                    <a:p>
                      <a:pPr algn="l" fontAlgn="b"/>
                      <a:r>
                        <a:rPr lang="en-GB" sz="900" u="none" strike="noStrike" dirty="0">
                          <a:effectLst/>
                        </a:rPr>
                        <a:t> </a:t>
                      </a:r>
                      <a:endParaRPr lang="en-GB" sz="900" b="0" i="0" u="none" strike="noStrike" dirty="0">
                        <a:solidFill>
                          <a:srgbClr val="000000"/>
                        </a:solidFill>
                        <a:effectLst/>
                        <a:latin typeface="Calibri" panose="020F0502020204030204" pitchFamily="34" charset="0"/>
                      </a:endParaRPr>
                    </a:p>
                  </a:txBody>
                  <a:tcPr marL="7798" marR="7798" marT="77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4">
                        <a:lumMod val="40000"/>
                        <a:lumOff val="60000"/>
                      </a:schemeClr>
                    </a:solidFill>
                  </a:tcPr>
                </a:tc>
                <a:tc>
                  <a:txBody>
                    <a:bodyPr/>
                    <a:lstStyle/>
                    <a:p>
                      <a:pPr algn="l" fontAlgn="b"/>
                      <a:r>
                        <a:rPr lang="en-GB" sz="900" u="none" strike="noStrike" dirty="0">
                          <a:effectLst/>
                        </a:rPr>
                        <a:t> </a:t>
                      </a:r>
                      <a:endParaRPr lang="en-GB" sz="900" b="0" i="0" u="none" strike="noStrike" dirty="0">
                        <a:solidFill>
                          <a:srgbClr val="000000"/>
                        </a:solidFill>
                        <a:effectLst/>
                        <a:latin typeface="Calibri" panose="020F0502020204030204" pitchFamily="34" charset="0"/>
                      </a:endParaRPr>
                    </a:p>
                  </a:txBody>
                  <a:tcPr marL="7798" marR="7798" marT="77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4">
                        <a:lumMod val="40000"/>
                        <a:lumOff val="60000"/>
                      </a:schemeClr>
                    </a:solidFill>
                  </a:tcPr>
                </a:tc>
                <a:tc>
                  <a:txBody>
                    <a:bodyPr/>
                    <a:lstStyle/>
                    <a:p>
                      <a:pPr algn="l" fontAlgn="b"/>
                      <a:r>
                        <a:rPr lang="en-GB" sz="900" u="none" strike="noStrike" dirty="0">
                          <a:effectLst/>
                        </a:rPr>
                        <a:t> </a:t>
                      </a:r>
                      <a:endParaRPr lang="en-GB" sz="900" b="0" i="0" u="none" strike="noStrike" dirty="0">
                        <a:solidFill>
                          <a:srgbClr val="000000"/>
                        </a:solidFill>
                        <a:effectLst/>
                        <a:latin typeface="Calibri" panose="020F0502020204030204" pitchFamily="34" charset="0"/>
                      </a:endParaRPr>
                    </a:p>
                  </a:txBody>
                  <a:tcPr marL="7798" marR="7798" marT="77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4">
                        <a:lumMod val="40000"/>
                        <a:lumOff val="60000"/>
                      </a:schemeClr>
                    </a:solidFill>
                  </a:tcPr>
                </a:tc>
                <a:tc>
                  <a:txBody>
                    <a:bodyPr/>
                    <a:lstStyle/>
                    <a:p>
                      <a:pPr algn="l" fontAlgn="b"/>
                      <a:r>
                        <a:rPr lang="en-GB" sz="900" u="none" strike="noStrike" dirty="0">
                          <a:effectLst/>
                        </a:rPr>
                        <a:t> </a:t>
                      </a:r>
                      <a:endParaRPr lang="en-GB" sz="900" b="0" i="0" u="none" strike="noStrike" dirty="0">
                        <a:solidFill>
                          <a:srgbClr val="000000"/>
                        </a:solidFill>
                        <a:effectLst/>
                        <a:latin typeface="Calibri" panose="020F0502020204030204" pitchFamily="34" charset="0"/>
                      </a:endParaRPr>
                    </a:p>
                  </a:txBody>
                  <a:tcPr marL="7798" marR="7798" marT="77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4">
                        <a:lumMod val="40000"/>
                        <a:lumOff val="60000"/>
                      </a:schemeClr>
                    </a:solidFill>
                  </a:tcPr>
                </a:tc>
                <a:extLst>
                  <a:ext uri="{0D108BD9-81ED-4DB2-BD59-A6C34878D82A}">
                    <a16:rowId xmlns:a16="http://schemas.microsoft.com/office/drawing/2014/main" val="4088785596"/>
                  </a:ext>
                </a:extLst>
              </a:tr>
              <a:tr h="163760">
                <a:tc vMerge="1">
                  <a:txBody>
                    <a:bodyPr/>
                    <a:lstStyle/>
                    <a:p>
                      <a:endParaRPr lang="en-GB"/>
                    </a:p>
                  </a:txBody>
                  <a:tcPr/>
                </a:tc>
                <a:tc>
                  <a:txBody>
                    <a:bodyPr/>
                    <a:lstStyle/>
                    <a:p>
                      <a:pPr algn="ctr" fontAlgn="ctr"/>
                      <a:r>
                        <a:rPr lang="en-GB" sz="900" u="none" strike="noStrike" dirty="0">
                          <a:effectLst/>
                        </a:rPr>
                        <a:t>RE – drawing</a:t>
                      </a:r>
                      <a:r>
                        <a:rPr lang="en-GB" sz="900" u="none" strike="noStrike" baseline="0" dirty="0">
                          <a:effectLst/>
                        </a:rPr>
                        <a:t> wedding cakes</a:t>
                      </a:r>
                      <a:r>
                        <a:rPr lang="en-GB" sz="900" u="none" strike="noStrike" dirty="0">
                          <a:effectLst/>
                        </a:rPr>
                        <a:t> </a:t>
                      </a:r>
                      <a:endParaRPr lang="en-GB" sz="900" b="0" i="0" u="none" strike="noStrike" dirty="0">
                        <a:solidFill>
                          <a:srgbClr val="000000"/>
                        </a:solidFill>
                        <a:effectLst/>
                        <a:latin typeface="Calibri" panose="020F0502020204030204" pitchFamily="34" charset="0"/>
                      </a:endParaRPr>
                    </a:p>
                  </a:txBody>
                  <a:tcPr marL="7798" marR="7798" marT="77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4">
                        <a:lumMod val="40000"/>
                        <a:lumOff val="60000"/>
                      </a:schemeClr>
                    </a:solidFill>
                  </a:tcPr>
                </a:tc>
                <a:tc>
                  <a:txBody>
                    <a:bodyPr/>
                    <a:lstStyle/>
                    <a:p>
                      <a:pPr algn="l" fontAlgn="b"/>
                      <a:r>
                        <a:rPr lang="en-GB" sz="900" u="none" strike="noStrike" dirty="0">
                          <a:effectLst/>
                        </a:rPr>
                        <a:t> </a:t>
                      </a:r>
                      <a:endParaRPr lang="en-GB" sz="900" b="0" i="0" u="none" strike="noStrike" dirty="0">
                        <a:solidFill>
                          <a:srgbClr val="000000"/>
                        </a:solidFill>
                        <a:effectLst/>
                        <a:latin typeface="Calibri" panose="020F0502020204030204" pitchFamily="34" charset="0"/>
                      </a:endParaRPr>
                    </a:p>
                  </a:txBody>
                  <a:tcPr marL="7798" marR="7798" marT="77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4">
                        <a:lumMod val="40000"/>
                        <a:lumOff val="60000"/>
                      </a:schemeClr>
                    </a:solidFill>
                  </a:tcPr>
                </a:tc>
                <a:tc>
                  <a:txBody>
                    <a:bodyPr/>
                    <a:lstStyle/>
                    <a:p>
                      <a:pPr algn="l" fontAlgn="b"/>
                      <a:r>
                        <a:rPr lang="en-GB" sz="900" u="none" strike="noStrike" dirty="0">
                          <a:effectLst/>
                        </a:rPr>
                        <a:t> </a:t>
                      </a:r>
                      <a:endParaRPr lang="en-GB" sz="900" b="0" i="0" u="none" strike="noStrike" dirty="0">
                        <a:solidFill>
                          <a:srgbClr val="000000"/>
                        </a:solidFill>
                        <a:effectLst/>
                        <a:latin typeface="Calibri" panose="020F0502020204030204" pitchFamily="34" charset="0"/>
                      </a:endParaRPr>
                    </a:p>
                  </a:txBody>
                  <a:tcPr marL="7798" marR="7798" marT="77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4">
                        <a:lumMod val="40000"/>
                        <a:lumOff val="60000"/>
                      </a:schemeClr>
                    </a:solidFill>
                  </a:tcPr>
                </a:tc>
                <a:tc>
                  <a:txBody>
                    <a:bodyPr/>
                    <a:lstStyle/>
                    <a:p>
                      <a:pPr algn="l" fontAlgn="b"/>
                      <a:r>
                        <a:rPr lang="en-GB" sz="900" u="none" strike="noStrike" dirty="0">
                          <a:effectLst/>
                        </a:rPr>
                        <a:t> </a:t>
                      </a:r>
                      <a:endParaRPr lang="en-GB" sz="900" b="0" i="0" u="none" strike="noStrike" dirty="0">
                        <a:solidFill>
                          <a:srgbClr val="000000"/>
                        </a:solidFill>
                        <a:effectLst/>
                        <a:latin typeface="Calibri" panose="020F0502020204030204" pitchFamily="34" charset="0"/>
                      </a:endParaRPr>
                    </a:p>
                  </a:txBody>
                  <a:tcPr marL="7798" marR="7798" marT="77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4">
                        <a:lumMod val="40000"/>
                        <a:lumOff val="60000"/>
                      </a:schemeClr>
                    </a:solidFill>
                  </a:tcPr>
                </a:tc>
                <a:tc>
                  <a:txBody>
                    <a:bodyPr/>
                    <a:lstStyle/>
                    <a:p>
                      <a:pPr algn="l" fontAlgn="b"/>
                      <a:r>
                        <a:rPr lang="en-GB" sz="900" u="none" strike="noStrike" dirty="0">
                          <a:effectLst/>
                        </a:rPr>
                        <a:t> </a:t>
                      </a:r>
                      <a:endParaRPr lang="en-GB" sz="900" b="0" i="0" u="none" strike="noStrike" dirty="0">
                        <a:solidFill>
                          <a:srgbClr val="000000"/>
                        </a:solidFill>
                        <a:effectLst/>
                        <a:latin typeface="Calibri" panose="020F0502020204030204" pitchFamily="34" charset="0"/>
                      </a:endParaRPr>
                    </a:p>
                  </a:txBody>
                  <a:tcPr marL="7798" marR="7798" marT="77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4">
                        <a:lumMod val="40000"/>
                        <a:lumOff val="60000"/>
                      </a:schemeClr>
                    </a:solidFill>
                  </a:tcPr>
                </a:tc>
                <a:tc>
                  <a:txBody>
                    <a:bodyPr/>
                    <a:lstStyle/>
                    <a:p>
                      <a:pPr algn="l" fontAlgn="b"/>
                      <a:r>
                        <a:rPr lang="en-GB" sz="900" u="none" strike="noStrike" dirty="0">
                          <a:effectLst/>
                        </a:rPr>
                        <a:t> </a:t>
                      </a:r>
                      <a:endParaRPr lang="en-GB" sz="900" b="0" i="0" u="none" strike="noStrike" dirty="0">
                        <a:solidFill>
                          <a:srgbClr val="000000"/>
                        </a:solidFill>
                        <a:effectLst/>
                        <a:latin typeface="Calibri" panose="020F0502020204030204" pitchFamily="34" charset="0"/>
                      </a:endParaRPr>
                    </a:p>
                  </a:txBody>
                  <a:tcPr marL="7798" marR="7798" marT="77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4">
                        <a:lumMod val="40000"/>
                        <a:lumOff val="60000"/>
                      </a:schemeClr>
                    </a:solidFill>
                  </a:tcPr>
                </a:tc>
                <a:extLst>
                  <a:ext uri="{0D108BD9-81ED-4DB2-BD59-A6C34878D82A}">
                    <a16:rowId xmlns:a16="http://schemas.microsoft.com/office/drawing/2014/main" val="2572746294"/>
                  </a:ext>
                </a:extLst>
              </a:tr>
              <a:tr h="163760">
                <a:tc vMerge="1">
                  <a:txBody>
                    <a:bodyPr/>
                    <a:lstStyle/>
                    <a:p>
                      <a:endParaRPr lang="en-GB"/>
                    </a:p>
                  </a:txBody>
                  <a:tcPr/>
                </a:tc>
                <a:tc>
                  <a:txBody>
                    <a:bodyPr/>
                    <a:lstStyle/>
                    <a:p>
                      <a:pPr algn="ctr" fontAlgn="ctr"/>
                      <a:r>
                        <a:rPr lang="en-GB" sz="900" u="none" strike="noStrike" dirty="0">
                          <a:effectLst/>
                        </a:rPr>
                        <a:t> </a:t>
                      </a:r>
                      <a:r>
                        <a:rPr lang="en-GB" sz="900" u="none" strike="noStrike" dirty="0" err="1">
                          <a:effectLst/>
                        </a:rPr>
                        <a:t>Hist</a:t>
                      </a:r>
                      <a:r>
                        <a:rPr lang="en-GB" sz="900" u="none" strike="noStrike" dirty="0">
                          <a:effectLst/>
                        </a:rPr>
                        <a:t> – collage of old and new items in a house</a:t>
                      </a:r>
                      <a:endParaRPr lang="en-GB" sz="900" b="0" i="0" u="none" strike="noStrike" dirty="0">
                        <a:solidFill>
                          <a:srgbClr val="000000"/>
                        </a:solidFill>
                        <a:effectLst/>
                        <a:latin typeface="Calibri" panose="020F0502020204030204" pitchFamily="34" charset="0"/>
                      </a:endParaRPr>
                    </a:p>
                  </a:txBody>
                  <a:tcPr marL="7798" marR="7798" marT="77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4">
                        <a:lumMod val="40000"/>
                        <a:lumOff val="60000"/>
                      </a:schemeClr>
                    </a:solidFill>
                  </a:tcPr>
                </a:tc>
                <a:tc>
                  <a:txBody>
                    <a:bodyPr/>
                    <a:lstStyle/>
                    <a:p>
                      <a:pPr algn="l" fontAlgn="b"/>
                      <a:r>
                        <a:rPr lang="en-GB" sz="900" u="none" strike="noStrike" dirty="0">
                          <a:effectLst/>
                        </a:rPr>
                        <a:t> </a:t>
                      </a:r>
                      <a:endParaRPr lang="en-GB" sz="900" b="0" i="0" u="none" strike="noStrike" dirty="0">
                        <a:solidFill>
                          <a:srgbClr val="000000"/>
                        </a:solidFill>
                        <a:effectLst/>
                        <a:latin typeface="Calibri" panose="020F0502020204030204" pitchFamily="34" charset="0"/>
                      </a:endParaRPr>
                    </a:p>
                  </a:txBody>
                  <a:tcPr marL="7798" marR="7798" marT="77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4">
                        <a:lumMod val="40000"/>
                        <a:lumOff val="60000"/>
                      </a:schemeClr>
                    </a:solidFill>
                  </a:tcPr>
                </a:tc>
                <a:tc>
                  <a:txBody>
                    <a:bodyPr/>
                    <a:lstStyle/>
                    <a:p>
                      <a:pPr algn="l" fontAlgn="b"/>
                      <a:r>
                        <a:rPr lang="en-GB" sz="900" u="none" strike="noStrike" dirty="0">
                          <a:effectLst/>
                        </a:rPr>
                        <a:t> </a:t>
                      </a:r>
                      <a:endParaRPr lang="en-GB" sz="900" b="0" i="0" u="none" strike="noStrike" dirty="0">
                        <a:solidFill>
                          <a:srgbClr val="000000"/>
                        </a:solidFill>
                        <a:effectLst/>
                        <a:latin typeface="Calibri" panose="020F0502020204030204" pitchFamily="34" charset="0"/>
                      </a:endParaRPr>
                    </a:p>
                  </a:txBody>
                  <a:tcPr marL="7798" marR="7798" marT="77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4">
                        <a:lumMod val="40000"/>
                        <a:lumOff val="60000"/>
                      </a:schemeClr>
                    </a:solidFill>
                  </a:tcPr>
                </a:tc>
                <a:tc>
                  <a:txBody>
                    <a:bodyPr/>
                    <a:lstStyle/>
                    <a:p>
                      <a:pPr algn="l" fontAlgn="b"/>
                      <a:r>
                        <a:rPr lang="en-GB" sz="900" u="none" strike="noStrike" dirty="0">
                          <a:effectLst/>
                        </a:rPr>
                        <a:t> </a:t>
                      </a:r>
                      <a:endParaRPr lang="en-GB" sz="900" b="0" i="0" u="none" strike="noStrike" dirty="0">
                        <a:solidFill>
                          <a:srgbClr val="000000"/>
                        </a:solidFill>
                        <a:effectLst/>
                        <a:latin typeface="Calibri" panose="020F0502020204030204" pitchFamily="34" charset="0"/>
                      </a:endParaRPr>
                    </a:p>
                  </a:txBody>
                  <a:tcPr marL="7798" marR="7798" marT="77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4">
                        <a:lumMod val="40000"/>
                        <a:lumOff val="60000"/>
                      </a:schemeClr>
                    </a:solidFill>
                  </a:tcPr>
                </a:tc>
                <a:tc>
                  <a:txBody>
                    <a:bodyPr/>
                    <a:lstStyle/>
                    <a:p>
                      <a:pPr algn="l" fontAlgn="b"/>
                      <a:r>
                        <a:rPr lang="en-GB" sz="900" u="none" strike="noStrike" dirty="0">
                          <a:effectLst/>
                        </a:rPr>
                        <a:t> </a:t>
                      </a:r>
                      <a:endParaRPr lang="en-GB" sz="900" b="0" i="0" u="none" strike="noStrike" dirty="0">
                        <a:solidFill>
                          <a:srgbClr val="000000"/>
                        </a:solidFill>
                        <a:effectLst/>
                        <a:latin typeface="Calibri" panose="020F0502020204030204" pitchFamily="34" charset="0"/>
                      </a:endParaRPr>
                    </a:p>
                  </a:txBody>
                  <a:tcPr marL="7798" marR="7798" marT="77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4">
                        <a:lumMod val="40000"/>
                        <a:lumOff val="60000"/>
                      </a:schemeClr>
                    </a:solidFill>
                  </a:tcPr>
                </a:tc>
                <a:tc>
                  <a:txBody>
                    <a:bodyPr/>
                    <a:lstStyle/>
                    <a:p>
                      <a:pPr algn="l" fontAlgn="b"/>
                      <a:r>
                        <a:rPr lang="en-GB" sz="900" u="none" strike="noStrike" dirty="0">
                          <a:effectLst/>
                        </a:rPr>
                        <a:t> </a:t>
                      </a:r>
                      <a:endParaRPr lang="en-GB" sz="900" b="0" i="0" u="none" strike="noStrike" dirty="0">
                        <a:solidFill>
                          <a:srgbClr val="000000"/>
                        </a:solidFill>
                        <a:effectLst/>
                        <a:latin typeface="Calibri" panose="020F0502020204030204" pitchFamily="34" charset="0"/>
                      </a:endParaRPr>
                    </a:p>
                  </a:txBody>
                  <a:tcPr marL="7798" marR="7798" marT="77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4">
                        <a:lumMod val="40000"/>
                        <a:lumOff val="60000"/>
                      </a:schemeClr>
                    </a:solidFill>
                  </a:tcPr>
                </a:tc>
                <a:extLst>
                  <a:ext uri="{0D108BD9-81ED-4DB2-BD59-A6C34878D82A}">
                    <a16:rowId xmlns:a16="http://schemas.microsoft.com/office/drawing/2014/main" val="1369231900"/>
                  </a:ext>
                </a:extLst>
              </a:tr>
              <a:tr h="163760">
                <a:tc vMerge="1">
                  <a:txBody>
                    <a:bodyPr/>
                    <a:lstStyle/>
                    <a:p>
                      <a:endParaRPr lang="en-GB"/>
                    </a:p>
                  </a:txBody>
                  <a:tcPr/>
                </a:tc>
                <a:tc>
                  <a:txBody>
                    <a:bodyPr/>
                    <a:lstStyle/>
                    <a:p>
                      <a:pPr algn="ctr" fontAlgn="ctr"/>
                      <a:r>
                        <a:rPr lang="en-GB" sz="900" u="none" strike="noStrike" dirty="0">
                          <a:effectLst/>
                        </a:rPr>
                        <a:t> </a:t>
                      </a:r>
                      <a:endParaRPr lang="en-GB" sz="900" b="0" i="0" u="none" strike="noStrike" dirty="0">
                        <a:solidFill>
                          <a:srgbClr val="000000"/>
                        </a:solidFill>
                        <a:effectLst/>
                        <a:latin typeface="Calibri" panose="020F0502020204030204" pitchFamily="34" charset="0"/>
                      </a:endParaRPr>
                    </a:p>
                  </a:txBody>
                  <a:tcPr marL="7798" marR="7798" marT="77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fontAlgn="b"/>
                      <a:r>
                        <a:rPr lang="en-GB" sz="900" u="none" strike="noStrike" dirty="0">
                          <a:effectLst/>
                        </a:rPr>
                        <a:t> </a:t>
                      </a:r>
                      <a:endParaRPr lang="en-GB" sz="900" b="0" i="0" u="none" strike="noStrike" dirty="0">
                        <a:solidFill>
                          <a:srgbClr val="000000"/>
                        </a:solidFill>
                        <a:effectLst/>
                        <a:latin typeface="Calibri" panose="020F0502020204030204" pitchFamily="34" charset="0"/>
                      </a:endParaRPr>
                    </a:p>
                  </a:txBody>
                  <a:tcPr marL="7798" marR="7798" marT="77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fontAlgn="b"/>
                      <a:r>
                        <a:rPr lang="en-GB" sz="900" u="none" strike="noStrike" dirty="0">
                          <a:effectLst/>
                        </a:rPr>
                        <a:t> </a:t>
                      </a:r>
                      <a:endParaRPr lang="en-GB" sz="900" b="0" i="0" u="none" strike="noStrike" dirty="0">
                        <a:solidFill>
                          <a:srgbClr val="000000"/>
                        </a:solidFill>
                        <a:effectLst/>
                        <a:latin typeface="Calibri" panose="020F0502020204030204" pitchFamily="34" charset="0"/>
                      </a:endParaRPr>
                    </a:p>
                  </a:txBody>
                  <a:tcPr marL="7798" marR="7798" marT="77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fontAlgn="b"/>
                      <a:r>
                        <a:rPr lang="en-GB" sz="900" u="none" strike="noStrike" dirty="0">
                          <a:effectLst/>
                        </a:rPr>
                        <a:t> </a:t>
                      </a:r>
                      <a:endParaRPr lang="en-GB" sz="900" b="0" i="0" u="none" strike="noStrike" dirty="0">
                        <a:solidFill>
                          <a:srgbClr val="000000"/>
                        </a:solidFill>
                        <a:effectLst/>
                        <a:latin typeface="Calibri" panose="020F0502020204030204" pitchFamily="34" charset="0"/>
                      </a:endParaRPr>
                    </a:p>
                  </a:txBody>
                  <a:tcPr marL="7798" marR="7798" marT="77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fontAlgn="b"/>
                      <a:r>
                        <a:rPr lang="en-GB" sz="900" u="none" strike="noStrike" dirty="0">
                          <a:effectLst/>
                        </a:rPr>
                        <a:t> </a:t>
                      </a:r>
                      <a:endParaRPr lang="en-GB" sz="900" b="0" i="0" u="none" strike="noStrike" dirty="0">
                        <a:solidFill>
                          <a:srgbClr val="000000"/>
                        </a:solidFill>
                        <a:effectLst/>
                        <a:latin typeface="Calibri" panose="020F0502020204030204" pitchFamily="34" charset="0"/>
                      </a:endParaRPr>
                    </a:p>
                  </a:txBody>
                  <a:tcPr marL="7798" marR="7798" marT="77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fontAlgn="b"/>
                      <a:r>
                        <a:rPr lang="en-GB" sz="900" u="none" strike="noStrike" dirty="0">
                          <a:effectLst/>
                        </a:rPr>
                        <a:t> </a:t>
                      </a:r>
                      <a:endParaRPr lang="en-GB" sz="900" b="0" i="0" u="none" strike="noStrike" dirty="0">
                        <a:solidFill>
                          <a:srgbClr val="000000"/>
                        </a:solidFill>
                        <a:effectLst/>
                        <a:latin typeface="Calibri" panose="020F0502020204030204" pitchFamily="34" charset="0"/>
                      </a:endParaRPr>
                    </a:p>
                  </a:txBody>
                  <a:tcPr marL="7798" marR="7798" marT="779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740419017"/>
                  </a:ext>
                </a:extLst>
              </a:tr>
            </a:tbl>
          </a:graphicData>
        </a:graphic>
      </p:graphicFrame>
      <p:sp>
        <p:nvSpPr>
          <p:cNvPr id="3" name="TextBox 2"/>
          <p:cNvSpPr txBox="1"/>
          <p:nvPr/>
        </p:nvSpPr>
        <p:spPr>
          <a:xfrm>
            <a:off x="354879" y="5104605"/>
            <a:ext cx="10511833" cy="1477328"/>
          </a:xfrm>
          <a:prstGeom prst="rect">
            <a:avLst/>
          </a:prstGeom>
          <a:noFill/>
        </p:spPr>
        <p:txBody>
          <a:bodyPr wrap="square" rtlCol="0">
            <a:spAutoFit/>
          </a:bodyPr>
          <a:lstStyle/>
          <a:p>
            <a:r>
              <a:rPr lang="en-GB" dirty="0"/>
              <a:t>This bit is still being made…</a:t>
            </a:r>
          </a:p>
          <a:p>
            <a:r>
              <a:rPr lang="en-GB" dirty="0"/>
              <a:t>We also want to show progression in the vocabulary we are using with the children and ensure that words are introduced at the right times and then built upon over subsequent topics and years.</a:t>
            </a:r>
          </a:p>
          <a:p>
            <a:r>
              <a:rPr lang="en-GB" dirty="0"/>
              <a:t>Art isn’t just for a couple of weeks each topic.  We want to make sure there are other artistic opportunities running throughout the topic to help bring learning to life and establish cross curricular links.</a:t>
            </a:r>
          </a:p>
        </p:txBody>
      </p:sp>
    </p:spTree>
    <p:extLst>
      <p:ext uri="{BB962C8B-B14F-4D97-AF65-F5344CB8AC3E}">
        <p14:creationId xmlns:p14="http://schemas.microsoft.com/office/powerpoint/2010/main" val="719522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8764" y="387927"/>
            <a:ext cx="4793672" cy="5909310"/>
          </a:xfrm>
          <a:prstGeom prst="rect">
            <a:avLst/>
          </a:prstGeom>
          <a:noFill/>
        </p:spPr>
        <p:txBody>
          <a:bodyPr wrap="square" rtlCol="0">
            <a:spAutoFit/>
          </a:bodyPr>
          <a:lstStyle/>
          <a:p>
            <a:r>
              <a:rPr lang="en-GB" dirty="0"/>
              <a:t>These curriculum maps will look similar across all subjects.  They run on the same principles.</a:t>
            </a:r>
          </a:p>
          <a:p>
            <a:r>
              <a:rPr lang="en-GB" dirty="0"/>
              <a:t>They will all have themes that may break down into elements or run throughout.</a:t>
            </a:r>
          </a:p>
          <a:p>
            <a:r>
              <a:rPr lang="en-GB" dirty="0"/>
              <a:t>They will all have vocabulary and cross curricular sections.</a:t>
            </a:r>
          </a:p>
          <a:p>
            <a:endParaRPr lang="en-GB" dirty="0"/>
          </a:p>
          <a:p>
            <a:r>
              <a:rPr lang="en-GB" dirty="0"/>
              <a:t>But that is not all we do at </a:t>
            </a:r>
            <a:r>
              <a:rPr lang="en-GB" dirty="0" err="1"/>
              <a:t>Markeaton</a:t>
            </a:r>
            <a:r>
              <a:rPr lang="en-GB" dirty="0"/>
              <a:t>!  All of our learning also goes through our </a:t>
            </a:r>
            <a:r>
              <a:rPr lang="en-GB" dirty="0" err="1"/>
              <a:t>Markeaton</a:t>
            </a:r>
            <a:r>
              <a:rPr lang="en-GB" dirty="0"/>
              <a:t> MINDS lenses.</a:t>
            </a:r>
          </a:p>
          <a:p>
            <a:endParaRPr lang="en-GB" dirty="0"/>
          </a:p>
          <a:p>
            <a:r>
              <a:rPr lang="en-GB" dirty="0"/>
              <a:t>(This graphic is not quite the finished article yet.)</a:t>
            </a:r>
          </a:p>
          <a:p>
            <a:endParaRPr lang="en-GB" dirty="0"/>
          </a:p>
          <a:p>
            <a:r>
              <a:rPr lang="en-GB" dirty="0"/>
              <a:t>At </a:t>
            </a:r>
            <a:r>
              <a:rPr lang="en-GB" dirty="0" err="1"/>
              <a:t>Markeaton</a:t>
            </a:r>
            <a:r>
              <a:rPr lang="en-GB" dirty="0"/>
              <a:t> as well as wanting children to be increasingly excellent artists / historians / mathematicians and so on, we also want them to be increasingly excellent people – citizens of the future.</a:t>
            </a:r>
          </a:p>
          <a:p>
            <a:endParaRPr lang="en-GB" dirty="0"/>
          </a:p>
          <a:p>
            <a:r>
              <a:rPr lang="en-GB" dirty="0"/>
              <a:t>Our </a:t>
            </a:r>
            <a:r>
              <a:rPr lang="en-GB" dirty="0" err="1"/>
              <a:t>Markeaton</a:t>
            </a:r>
            <a:r>
              <a:rPr lang="en-GB" dirty="0"/>
              <a:t> MINDS are designed to help achieve this.</a:t>
            </a:r>
          </a:p>
        </p:txBody>
      </p:sp>
      <p:pic>
        <p:nvPicPr>
          <p:cNvPr id="5" name="Picture 4"/>
          <p:cNvPicPr>
            <a:picLocks noChangeAspect="1"/>
          </p:cNvPicPr>
          <p:nvPr/>
        </p:nvPicPr>
        <p:blipFill>
          <a:blip r:embed="rId2"/>
          <a:stretch>
            <a:fillRect/>
          </a:stretch>
        </p:blipFill>
        <p:spPr>
          <a:xfrm>
            <a:off x="5627976" y="502286"/>
            <a:ext cx="5591175" cy="5495925"/>
          </a:xfrm>
          <a:prstGeom prst="rect">
            <a:avLst/>
          </a:prstGeom>
        </p:spPr>
      </p:pic>
    </p:spTree>
    <p:extLst>
      <p:ext uri="{BB962C8B-B14F-4D97-AF65-F5344CB8AC3E}">
        <p14:creationId xmlns:p14="http://schemas.microsoft.com/office/powerpoint/2010/main" val="9132289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TotalTime>
  <Words>1442</Words>
  <Application>Microsoft Office PowerPoint</Application>
  <PresentationFormat>Widescreen</PresentationFormat>
  <Paragraphs>253</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dc:creator>
  <cp:lastModifiedBy>Markeaton Head</cp:lastModifiedBy>
  <cp:revision>19</cp:revision>
  <dcterms:created xsi:type="dcterms:W3CDTF">2022-05-25T17:22:08Z</dcterms:created>
  <dcterms:modified xsi:type="dcterms:W3CDTF">2022-09-08T14:45:46Z</dcterms:modified>
</cp:coreProperties>
</file>