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1</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7.6899999999999996E-2</c:v>
                </c:pt>
              </c:numCache>
            </c:numRef>
          </c:val>
          <c:extLst>
            <c:ext xmlns:c16="http://schemas.microsoft.com/office/drawing/2014/chart" uri="{C3380CC4-5D6E-409C-BE32-E72D297353CC}">
              <c16:uniqueId val="{00000000-C149-47E4-A634-86154447824E}"/>
            </c:ext>
          </c:extLst>
        </c:ser>
        <c:ser>
          <c:idx val="1"/>
          <c:order val="1"/>
          <c:tx>
            <c:strRef>
              <c:f>Sheet1!$C$1</c:f>
              <c:strCache>
                <c:ptCount val="1"/>
                <c:pt idx="0">
                  <c:v>2</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0.13189999999999999</c:v>
                </c:pt>
              </c:numCache>
            </c:numRef>
          </c:val>
          <c:extLst>
            <c:ext xmlns:c16="http://schemas.microsoft.com/office/drawing/2014/chart" uri="{C3380CC4-5D6E-409C-BE32-E72D297353CC}">
              <c16:uniqueId val="{00000001-C149-47E4-A634-86154447824E}"/>
            </c:ext>
          </c:extLst>
        </c:ser>
        <c:ser>
          <c:idx val="2"/>
          <c:order val="2"/>
          <c:tx>
            <c:strRef>
              <c:f>Sheet1!$D$1</c:f>
              <c:strCache>
                <c:ptCount val="1"/>
                <c:pt idx="0">
                  <c:v>3</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0.35160000000000002</c:v>
                </c:pt>
              </c:numCache>
            </c:numRef>
          </c:val>
          <c:extLst>
            <c:ext xmlns:c16="http://schemas.microsoft.com/office/drawing/2014/chart" uri="{C3380CC4-5D6E-409C-BE32-E72D297353CC}">
              <c16:uniqueId val="{00000002-C149-47E4-A634-86154447824E}"/>
            </c:ext>
          </c:extLst>
        </c:ser>
        <c:ser>
          <c:idx val="3"/>
          <c:order val="3"/>
          <c:tx>
            <c:strRef>
              <c:f>Sheet1!$E$1</c:f>
              <c:strCache>
                <c:ptCount val="1"/>
                <c:pt idx="0">
                  <c:v>4</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0.35160000000000002</c:v>
                </c:pt>
              </c:numCache>
            </c:numRef>
          </c:val>
          <c:extLst>
            <c:ext xmlns:c16="http://schemas.microsoft.com/office/drawing/2014/chart" uri="{C3380CC4-5D6E-409C-BE32-E72D297353CC}">
              <c16:uniqueId val="{00000003-C149-47E4-A634-86154447824E}"/>
            </c:ext>
          </c:extLst>
        </c:ser>
        <c:ser>
          <c:idx val="4"/>
          <c:order val="4"/>
          <c:tx>
            <c:strRef>
              <c:f>Sheet1!$F$1</c:f>
              <c:strCache>
                <c:ptCount val="1"/>
                <c:pt idx="0">
                  <c:v>5</c:v>
                </c:pt>
              </c:strCache>
            </c:strRef>
          </c:tx>
          <c:spPr>
            <a:solidFill>
              <a:srgbClr val="FF8B4F"/>
            </a:solidFill>
          </c:spPr>
          <c:invertIfNegative val="0"/>
          <c:cat>
            <c:strRef>
              <c:f>Sheet1!$A$2:$A$2</c:f>
              <c:strCache>
                <c:ptCount val="1"/>
                <c:pt idx="0">
                  <c:v> </c:v>
                </c:pt>
              </c:strCache>
            </c:strRef>
          </c:cat>
          <c:val>
            <c:numRef>
              <c:f>Sheet1!$F$2:$F$2</c:f>
              <c:numCache>
                <c:formatCode>0.00%</c:formatCode>
                <c:ptCount val="1"/>
                <c:pt idx="0">
                  <c:v>8.7900000000000006E-2</c:v>
                </c:pt>
              </c:numCache>
            </c:numRef>
          </c:val>
          <c:extLst>
            <c:ext xmlns:c16="http://schemas.microsoft.com/office/drawing/2014/chart" uri="{C3380CC4-5D6E-409C-BE32-E72D297353CC}">
              <c16:uniqueId val="{00000004-C149-47E4-A634-86154447824E}"/>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C64-4069-9782-AD6D7E73F3F5}"/>
              </c:ext>
            </c:extLst>
          </c:dPt>
          <c:dPt>
            <c:idx val="1"/>
            <c:invertIfNegative val="0"/>
            <c:bubble3D val="0"/>
            <c:spPr>
              <a:solidFill>
                <a:srgbClr val="507CB6"/>
              </a:solidFill>
              <a:ln w="0">
                <a:noFill/>
              </a:ln>
            </c:spPr>
            <c:extLst>
              <c:ext xmlns:c16="http://schemas.microsoft.com/office/drawing/2014/chart" uri="{C3380CC4-5D6E-409C-BE32-E72D297353CC}">
                <c16:uniqueId val="{00000003-2C64-4069-9782-AD6D7E73F3F5}"/>
              </c:ext>
            </c:extLst>
          </c:dPt>
          <c:dPt>
            <c:idx val="2"/>
            <c:invertIfNegative val="0"/>
            <c:bubble3D val="0"/>
            <c:spPr>
              <a:solidFill>
                <a:srgbClr val="F9BE00"/>
              </a:solidFill>
              <a:ln w="0">
                <a:noFill/>
              </a:ln>
            </c:spPr>
            <c:extLst>
              <c:ext xmlns:c16="http://schemas.microsoft.com/office/drawing/2014/chart" uri="{C3380CC4-5D6E-409C-BE32-E72D297353CC}">
                <c16:uniqueId val="{00000005-2C64-4069-9782-AD6D7E73F3F5}"/>
              </c:ext>
            </c:extLst>
          </c:dPt>
          <c:cat>
            <c:strRef>
              <c:f>Sheet1!$A$2:$A$4</c:f>
              <c:strCache>
                <c:ptCount val="3"/>
                <c:pt idx="0">
                  <c:v>Yes</c:v>
                </c:pt>
                <c:pt idx="1">
                  <c:v>No</c:v>
                </c:pt>
                <c:pt idx="2">
                  <c:v>Don't mind either way</c:v>
                </c:pt>
              </c:strCache>
            </c:strRef>
          </c:cat>
          <c:val>
            <c:numRef>
              <c:f>Sheet1!$B$2:$B$4</c:f>
              <c:numCache>
                <c:formatCode>0.00%</c:formatCode>
                <c:ptCount val="3"/>
                <c:pt idx="0">
                  <c:v>0.1648</c:v>
                </c:pt>
                <c:pt idx="1">
                  <c:v>0.26369999999999999</c:v>
                </c:pt>
                <c:pt idx="2">
                  <c:v>0.57140000000000002</c:v>
                </c:pt>
              </c:numCache>
            </c:numRef>
          </c:val>
          <c:extLst>
            <c:ext xmlns:c16="http://schemas.microsoft.com/office/drawing/2014/chart" uri="{C3380CC4-5D6E-409C-BE32-E72D297353CC}">
              <c16:uniqueId val="{00000006-2C64-4069-9782-AD6D7E73F3F5}"/>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590-47DD-A745-7A7DEB1BD2E8}"/>
              </c:ext>
            </c:extLst>
          </c:dPt>
          <c:dPt>
            <c:idx val="1"/>
            <c:invertIfNegative val="0"/>
            <c:bubble3D val="0"/>
            <c:spPr>
              <a:solidFill>
                <a:srgbClr val="507CB6"/>
              </a:solidFill>
              <a:ln w="0">
                <a:noFill/>
              </a:ln>
            </c:spPr>
            <c:extLst>
              <c:ext xmlns:c16="http://schemas.microsoft.com/office/drawing/2014/chart" uri="{C3380CC4-5D6E-409C-BE32-E72D297353CC}">
                <c16:uniqueId val="{00000003-7590-47DD-A745-7A7DEB1BD2E8}"/>
              </c:ext>
            </c:extLst>
          </c:dPt>
          <c:dPt>
            <c:idx val="2"/>
            <c:invertIfNegative val="0"/>
            <c:bubble3D val="0"/>
            <c:spPr>
              <a:solidFill>
                <a:srgbClr val="F9BE00"/>
              </a:solidFill>
              <a:ln w="0">
                <a:noFill/>
              </a:ln>
            </c:spPr>
            <c:extLst>
              <c:ext xmlns:c16="http://schemas.microsoft.com/office/drawing/2014/chart" uri="{C3380CC4-5D6E-409C-BE32-E72D297353CC}">
                <c16:uniqueId val="{00000005-7590-47DD-A745-7A7DEB1BD2E8}"/>
              </c:ext>
            </c:extLst>
          </c:dPt>
          <c:cat>
            <c:strRef>
              <c:f>Sheet1!$A$2:$A$4</c:f>
              <c:strCache>
                <c:ptCount val="3"/>
                <c:pt idx="0">
                  <c:v>Yes</c:v>
                </c:pt>
                <c:pt idx="1">
                  <c:v>No</c:v>
                </c:pt>
                <c:pt idx="2">
                  <c:v>Don't mind either way</c:v>
                </c:pt>
              </c:strCache>
            </c:strRef>
          </c:cat>
          <c:val>
            <c:numRef>
              <c:f>Sheet1!$B$2:$B$4</c:f>
              <c:numCache>
                <c:formatCode>0.00%</c:formatCode>
                <c:ptCount val="3"/>
                <c:pt idx="0">
                  <c:v>0.83330000000000004</c:v>
                </c:pt>
                <c:pt idx="1">
                  <c:v>6.6699999999999995E-2</c:v>
                </c:pt>
                <c:pt idx="2">
                  <c:v>0.1</c:v>
                </c:pt>
              </c:numCache>
            </c:numRef>
          </c:val>
          <c:extLst>
            <c:ext xmlns:c16="http://schemas.microsoft.com/office/drawing/2014/chart" uri="{C3380CC4-5D6E-409C-BE32-E72D297353CC}">
              <c16:uniqueId val="{00000006-7590-47DD-A745-7A7DEB1BD2E8}"/>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025-406F-B962-14C92171F14C}"/>
              </c:ext>
            </c:extLst>
          </c:dPt>
          <c:dPt>
            <c:idx val="1"/>
            <c:invertIfNegative val="0"/>
            <c:bubble3D val="0"/>
            <c:spPr>
              <a:solidFill>
                <a:srgbClr val="507CB6"/>
              </a:solidFill>
              <a:ln w="0">
                <a:noFill/>
              </a:ln>
            </c:spPr>
            <c:extLst>
              <c:ext xmlns:c16="http://schemas.microsoft.com/office/drawing/2014/chart" uri="{C3380CC4-5D6E-409C-BE32-E72D297353CC}">
                <c16:uniqueId val="{00000003-7025-406F-B962-14C92171F14C}"/>
              </c:ext>
            </c:extLst>
          </c:dPt>
          <c:cat>
            <c:strRef>
              <c:f>Sheet1!$A$2:$A$3</c:f>
              <c:strCache>
                <c:ptCount val="2"/>
                <c:pt idx="0">
                  <c:v>Yes</c:v>
                </c:pt>
                <c:pt idx="1">
                  <c:v>No</c:v>
                </c:pt>
              </c:strCache>
            </c:strRef>
          </c:cat>
          <c:val>
            <c:numRef>
              <c:f>Sheet1!$B$2:$B$3</c:f>
              <c:numCache>
                <c:formatCode>0.00%</c:formatCode>
                <c:ptCount val="2"/>
                <c:pt idx="0">
                  <c:v>0.3372</c:v>
                </c:pt>
                <c:pt idx="1">
                  <c:v>0.66279999999999994</c:v>
                </c:pt>
              </c:numCache>
            </c:numRef>
          </c:val>
          <c:extLst>
            <c:ext xmlns:c16="http://schemas.microsoft.com/office/drawing/2014/chart" uri="{C3380CC4-5D6E-409C-BE32-E72D297353CC}">
              <c16:uniqueId val="{00000004-7025-406F-B962-14C92171F14C}"/>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51E-4A1B-A352-88A9477D23F3}"/>
              </c:ext>
            </c:extLst>
          </c:dPt>
          <c:dPt>
            <c:idx val="1"/>
            <c:invertIfNegative val="0"/>
            <c:bubble3D val="0"/>
            <c:spPr>
              <a:solidFill>
                <a:srgbClr val="507CB6"/>
              </a:solidFill>
              <a:ln w="0">
                <a:noFill/>
              </a:ln>
            </c:spPr>
            <c:extLst>
              <c:ext xmlns:c16="http://schemas.microsoft.com/office/drawing/2014/chart" uri="{C3380CC4-5D6E-409C-BE32-E72D297353CC}">
                <c16:uniqueId val="{00000003-751E-4A1B-A352-88A9477D23F3}"/>
              </c:ext>
            </c:extLst>
          </c:dPt>
          <c:dPt>
            <c:idx val="2"/>
            <c:invertIfNegative val="0"/>
            <c:bubble3D val="0"/>
            <c:spPr>
              <a:solidFill>
                <a:srgbClr val="F9BE00"/>
              </a:solidFill>
              <a:ln w="0">
                <a:noFill/>
              </a:ln>
            </c:spPr>
            <c:extLst>
              <c:ext xmlns:c16="http://schemas.microsoft.com/office/drawing/2014/chart" uri="{C3380CC4-5D6E-409C-BE32-E72D297353CC}">
                <c16:uniqueId val="{00000005-751E-4A1B-A352-88A9477D23F3}"/>
              </c:ext>
            </c:extLst>
          </c:dPt>
          <c:cat>
            <c:strRef>
              <c:f>Sheet1!$A$2:$A$4</c:f>
              <c:strCache>
                <c:ptCount val="3"/>
                <c:pt idx="0">
                  <c:v>Yes</c:v>
                </c:pt>
                <c:pt idx="1">
                  <c:v>No</c:v>
                </c:pt>
                <c:pt idx="2">
                  <c:v>Maybe</c:v>
                </c:pt>
              </c:strCache>
            </c:strRef>
          </c:cat>
          <c:val>
            <c:numRef>
              <c:f>Sheet1!$B$2:$B$4</c:f>
              <c:numCache>
                <c:formatCode>0.00%</c:formatCode>
                <c:ptCount val="3"/>
                <c:pt idx="0">
                  <c:v>0.51649999999999996</c:v>
                </c:pt>
                <c:pt idx="1">
                  <c:v>0.15379999999999999</c:v>
                </c:pt>
                <c:pt idx="2">
                  <c:v>0.32969999999999999</c:v>
                </c:pt>
              </c:numCache>
            </c:numRef>
          </c:val>
          <c:extLst>
            <c:ext xmlns:c16="http://schemas.microsoft.com/office/drawing/2014/chart" uri="{C3380CC4-5D6E-409C-BE32-E72D297353CC}">
              <c16:uniqueId val="{00000006-751E-4A1B-A352-88A9477D23F3}"/>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Cost of Living 2022 Survey</a:t>
            </a:r>
            <a:endParaRPr dirty="0"/>
          </a:p>
        </p:txBody>
      </p:sp>
      <p:sp>
        <p:nvSpPr>
          <p:cNvPr id="3" name="Text Placeholder 2"/>
          <p:cNvSpPr>
            <a:spLocks noGrp="1"/>
          </p:cNvSpPr>
          <p:nvPr>
            <p:ph type="body" sz="quarter" idx="12"/>
          </p:nvPr>
        </p:nvSpPr>
        <p:spPr/>
        <p:txBody>
          <a:bodyPr/>
          <a:lstStyle/>
          <a:p>
            <a:r>
              <a:rPr lang="en-GB" dirty="0"/>
              <a:t>Tuesday, November 01, 2022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Would you be interested in helping us with the ‘great welly sort out’ (best name we could come up with!)?  If so, when would be a good time?</a:t>
            </a:r>
            <a:endParaRPr dirty="0"/>
          </a:p>
        </p:txBody>
      </p:sp>
      <p:sp>
        <p:nvSpPr>
          <p:cNvPr id="3" name="Title"/>
          <p:cNvSpPr>
            <a:spLocks noGrp="1"/>
          </p:cNvSpPr>
          <p:nvPr>
            <p:ph type="body" sz="quarter" idx="14"/>
          </p:nvPr>
        </p:nvSpPr>
        <p:spPr/>
        <p:txBody>
          <a:bodyPr/>
          <a:lstStyle/>
          <a:p>
            <a:r>
              <a:rPr lang="en-GB" dirty="0"/>
              <a:t>Answered: 86   Skipped: 5</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33.72%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86</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Morley's, our school uniform provider, want to use Markeaton as a pilot school for re-selling second hand uniform from their shop on Nottingham Rd, Derby.  If they sold second hand uniform (with a logo) would you consider buying it?</a:t>
            </a:r>
            <a:endParaRPr dirty="0"/>
          </a:p>
        </p:txBody>
      </p:sp>
      <p:sp>
        <p:nvSpPr>
          <p:cNvPr id="3" name="Title"/>
          <p:cNvSpPr>
            <a:spLocks noGrp="1"/>
          </p:cNvSpPr>
          <p:nvPr>
            <p:ph type="body" sz="quarter" idx="14"/>
          </p:nvPr>
        </p:nvSpPr>
        <p:spPr/>
        <p:txBody>
          <a:bodyPr/>
          <a:lstStyle/>
          <a:p>
            <a:r>
              <a:rPr lang="en-GB" dirty="0"/>
              <a:t>Answered: 91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Morley's, our school uniform provider, want to use Markeaton as a pilot school for re-selling second hand uniform from their shop on Nottingham Rd, Derby.  If they sold second hand uniform (with a logo) would you consider buying it?</a:t>
            </a:r>
            <a:endParaRPr dirty="0"/>
          </a:p>
        </p:txBody>
      </p:sp>
      <p:sp>
        <p:nvSpPr>
          <p:cNvPr id="3" name="Title"/>
          <p:cNvSpPr>
            <a:spLocks noGrp="1"/>
          </p:cNvSpPr>
          <p:nvPr>
            <p:ph type="body" sz="quarter" idx="14"/>
          </p:nvPr>
        </p:nvSpPr>
        <p:spPr/>
        <p:txBody>
          <a:bodyPr/>
          <a:lstStyle/>
          <a:p>
            <a:r>
              <a:rPr lang="en-GB" dirty="0"/>
              <a:t>Answered: 91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51.65%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15.38%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Maybe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32.97%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91</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t>Date Created: Thursday, September 29, 2022</a:t>
            </a:r>
            <a:endParaRPr dirty="0"/>
          </a:p>
        </p:txBody>
      </p:sp>
      <p:sp>
        <p:nvSpPr>
          <p:cNvPr id="3" name="Title 2"/>
          <p:cNvSpPr>
            <a:spLocks noGrp="1"/>
          </p:cNvSpPr>
          <p:nvPr>
            <p:ph type="title"/>
          </p:nvPr>
        </p:nvSpPr>
        <p:spPr/>
        <p:txBody>
          <a:bodyPr/>
          <a:lstStyle/>
          <a:p>
            <a:r>
              <a:rPr lang="en-GB" dirty="0"/>
              <a:t>91</a:t>
            </a:r>
            <a:endParaRPr dirty="0"/>
          </a:p>
        </p:txBody>
      </p:sp>
      <p:sp>
        <p:nvSpPr>
          <p:cNvPr id="4" name="Text Placaholder 3"/>
          <p:cNvSpPr>
            <a:spLocks noGrp="1"/>
          </p:cNvSpPr>
          <p:nvPr>
            <p:ph type="body" sz="quarter" idx="17"/>
          </p:nvPr>
        </p:nvSpPr>
        <p:spPr/>
        <p:txBody>
          <a:bodyPr/>
          <a:lstStyle/>
          <a:p>
            <a:r>
              <a:rPr lang="en-GB" dirty="0"/>
              <a:t>Total Responses</a:t>
            </a:r>
            <a:endParaRPr dirty="0"/>
          </a:p>
        </p:txBody>
      </p:sp>
      <p:sp>
        <p:nvSpPr>
          <p:cNvPr id="5" name="Text Placaholder 4"/>
          <p:cNvSpPr>
            <a:spLocks noGrp="1"/>
          </p:cNvSpPr>
          <p:nvPr>
            <p:ph type="body" sz="quarter" idx="18"/>
          </p:nvPr>
        </p:nvSpPr>
        <p:spPr/>
        <p:txBody>
          <a:bodyPr/>
          <a:lstStyle/>
          <a:p>
            <a:r>
              <a:rPr lang="en-GB" dirty="0"/>
              <a:t>Complete Responses: 91</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How worried are you (1 not worried, 5 extremely worried) about the financial impact of the cost of living rises to your family?</a:t>
            </a:r>
            <a:endParaRPr dirty="0"/>
          </a:p>
        </p:txBody>
      </p:sp>
      <p:sp>
        <p:nvSpPr>
          <p:cNvPr id="3" name="Title"/>
          <p:cNvSpPr>
            <a:spLocks noGrp="1"/>
          </p:cNvSpPr>
          <p:nvPr>
            <p:ph type="body" sz="quarter" idx="14"/>
          </p:nvPr>
        </p:nvSpPr>
        <p:spPr/>
        <p:txBody>
          <a:bodyPr/>
          <a:lstStyle/>
          <a:p>
            <a:r>
              <a:rPr lang="en-GB" dirty="0"/>
              <a:t>Answered: 91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How worried are you (1 not worried, 5 extremely worried) about the financial impact of the cost of living rises to your family?</a:t>
            </a:r>
            <a:endParaRPr dirty="0"/>
          </a:p>
        </p:txBody>
      </p:sp>
      <p:sp>
        <p:nvSpPr>
          <p:cNvPr id="3" name="Title"/>
          <p:cNvSpPr>
            <a:spLocks noGrp="1"/>
          </p:cNvSpPr>
          <p:nvPr>
            <p:ph type="body" sz="quarter" idx="14"/>
          </p:nvPr>
        </p:nvSpPr>
        <p:spPr/>
        <p:txBody>
          <a:bodyPr/>
          <a:lstStyle/>
          <a:p>
            <a:r>
              <a:rPr lang="en-GB" dirty="0"/>
              <a:t>Answered: 91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875000">
                  <a:extLst>
                    <a:ext uri="{9D8B030D-6E8A-4147-A177-3AD203B41FA5}">
                      <a16:colId xmlns:a16="http://schemas.microsoft.com/office/drawing/2014/main" val="20000"/>
                    </a:ext>
                  </a:extLst>
                </a:gridCol>
                <a:gridCol w="875000">
                  <a:extLst>
                    <a:ext uri="{9D8B030D-6E8A-4147-A177-3AD203B41FA5}">
                      <a16:colId xmlns:a16="http://schemas.microsoft.com/office/drawing/2014/main" val="20001"/>
                    </a:ext>
                  </a:extLst>
                </a:gridCol>
                <a:gridCol w="875000">
                  <a:extLst>
                    <a:ext uri="{9D8B030D-6E8A-4147-A177-3AD203B41FA5}">
                      <a16:colId xmlns:a16="http://schemas.microsoft.com/office/drawing/2014/main" val="20002"/>
                    </a:ext>
                  </a:extLst>
                </a:gridCol>
                <a:gridCol w="875000">
                  <a:extLst>
                    <a:ext uri="{9D8B030D-6E8A-4147-A177-3AD203B41FA5}">
                      <a16:colId xmlns:a16="http://schemas.microsoft.com/office/drawing/2014/main" val="20003"/>
                    </a:ext>
                  </a:extLst>
                </a:gridCol>
                <a:gridCol w="875000">
                  <a:extLst>
                    <a:ext uri="{9D8B030D-6E8A-4147-A177-3AD203B41FA5}">
                      <a16:colId xmlns:a16="http://schemas.microsoft.com/office/drawing/2014/main" val="20004"/>
                    </a:ext>
                  </a:extLst>
                </a:gridCol>
                <a:gridCol w="875000">
                  <a:extLst>
                    <a:ext uri="{9D8B030D-6E8A-4147-A177-3AD203B41FA5}">
                      <a16:colId xmlns:a16="http://schemas.microsoft.com/office/drawing/2014/main" val="20005"/>
                    </a:ext>
                  </a:extLst>
                </a:gridCol>
                <a:gridCol w="875000">
                  <a:extLst>
                    <a:ext uri="{9D8B030D-6E8A-4147-A177-3AD203B41FA5}">
                      <a16:colId xmlns:a16="http://schemas.microsoft.com/office/drawing/2014/main" val="20006"/>
                    </a:ext>
                  </a:extLst>
                </a:gridCol>
                <a:gridCol w="875000">
                  <a:extLst>
                    <a:ext uri="{9D8B030D-6E8A-4147-A177-3AD203B41FA5}">
                      <a16:colId xmlns:a16="http://schemas.microsoft.com/office/drawing/2014/main" val="20007"/>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2</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3</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4</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5</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7.69%
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13.19%
12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35.16%
32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35.16%
32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8.79%
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3.24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Would you mind if your child(ren) had fewer school trips this year and more visitors to school (meaning less spent on coach travel and therefore a lower cost)?</a:t>
            </a:r>
            <a:endParaRPr dirty="0"/>
          </a:p>
        </p:txBody>
      </p:sp>
      <p:sp>
        <p:nvSpPr>
          <p:cNvPr id="3" name="Title"/>
          <p:cNvSpPr>
            <a:spLocks noGrp="1"/>
          </p:cNvSpPr>
          <p:nvPr>
            <p:ph type="body" sz="quarter" idx="14"/>
          </p:nvPr>
        </p:nvSpPr>
        <p:spPr/>
        <p:txBody>
          <a:bodyPr/>
          <a:lstStyle/>
          <a:p>
            <a:r>
              <a:rPr lang="en-GB" dirty="0"/>
              <a:t>Answered: 91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Would you mind if your child(ren) had fewer school trips this year and more visitors to school (meaning less spent on coach travel and therefore a lower cost)?</a:t>
            </a:r>
            <a:endParaRPr dirty="0"/>
          </a:p>
        </p:txBody>
      </p:sp>
      <p:sp>
        <p:nvSpPr>
          <p:cNvPr id="3" name="Title"/>
          <p:cNvSpPr>
            <a:spLocks noGrp="1"/>
          </p:cNvSpPr>
          <p:nvPr>
            <p:ph type="body" sz="quarter" idx="14"/>
          </p:nvPr>
        </p:nvSpPr>
        <p:spPr/>
        <p:txBody>
          <a:bodyPr/>
          <a:lstStyle/>
          <a:p>
            <a:r>
              <a:rPr lang="en-GB" dirty="0"/>
              <a:t>Answered: 91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16.48%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Don't mind either way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57.14%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91</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To avoid families having to buy another pair of wellies, we are going to arrange what we have in school into size order and redistribute them to the children.  Would you be ok with this?  Assuming your child's feet have grown of course!!</a:t>
            </a:r>
            <a:endParaRPr dirty="0"/>
          </a:p>
        </p:txBody>
      </p:sp>
      <p:sp>
        <p:nvSpPr>
          <p:cNvPr id="3" name="Title"/>
          <p:cNvSpPr>
            <a:spLocks noGrp="1"/>
          </p:cNvSpPr>
          <p:nvPr>
            <p:ph type="body" sz="quarter" idx="14"/>
          </p:nvPr>
        </p:nvSpPr>
        <p:spPr/>
        <p:txBody>
          <a:bodyPr/>
          <a:lstStyle/>
          <a:p>
            <a:r>
              <a:rPr lang="en-GB" dirty="0"/>
              <a:t>Answered: 90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To avoid families having to buy another pair of wellies, we are going to arrange what we have in school into size order and redistribute them to the children.  Would you be ok with this?  Assuming your child's feet have grown of course!!</a:t>
            </a:r>
            <a:endParaRPr dirty="0"/>
          </a:p>
        </p:txBody>
      </p:sp>
      <p:sp>
        <p:nvSpPr>
          <p:cNvPr id="3" name="Title"/>
          <p:cNvSpPr>
            <a:spLocks noGrp="1"/>
          </p:cNvSpPr>
          <p:nvPr>
            <p:ph type="body" sz="quarter" idx="14"/>
          </p:nvPr>
        </p:nvSpPr>
        <p:spPr/>
        <p:txBody>
          <a:bodyPr/>
          <a:lstStyle/>
          <a:p>
            <a:r>
              <a:rPr lang="en-GB" dirty="0"/>
              <a:t>Answered: 90   Skipped: 1</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83.33%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6.67%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Don't mind either way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90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Would you be interested in helping us with the ‘great welly sort out’ (best name we could come up with!)?  If so, when would be a good time?</a:t>
            </a:r>
            <a:endParaRPr dirty="0"/>
          </a:p>
        </p:txBody>
      </p:sp>
      <p:sp>
        <p:nvSpPr>
          <p:cNvPr id="3" name="Title"/>
          <p:cNvSpPr>
            <a:spLocks noGrp="1"/>
          </p:cNvSpPr>
          <p:nvPr>
            <p:ph type="body" sz="quarter" idx="14"/>
          </p:nvPr>
        </p:nvSpPr>
        <p:spPr/>
        <p:txBody>
          <a:bodyPr/>
          <a:lstStyle/>
          <a:p>
            <a:r>
              <a:rPr lang="en-GB" dirty="0"/>
              <a:t>Answered: 86   Skipped: 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598</Words>
  <Application>Microsoft Office PowerPoint</Application>
  <PresentationFormat>On-screen Show (16:9)</PresentationFormat>
  <Paragraphs>90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Helvetica Neue</vt:lpstr>
      <vt:lpstr>Data slides</vt:lpstr>
      <vt:lpstr>PowerPoint Presentation</vt:lpstr>
      <vt:lpstr>91</vt:lpstr>
      <vt:lpstr>Q1: How worried are you (1 not worried, 5 extremely worried) about the financial impact of the cost of living rises to your family?</vt:lpstr>
      <vt:lpstr>Q1: How worried are you (1 not worried, 5 extremely worried) about the financial impact of the cost of living rises to your family?</vt:lpstr>
      <vt:lpstr>Q2: Would you mind if your child(ren) had fewer school trips this year and more visitors to school (meaning less spent on coach travel and therefore a lower cost)?</vt:lpstr>
      <vt:lpstr>Q2: Would you mind if your child(ren) had fewer school trips this year and more visitors to school (meaning less spent on coach travel and therefore a lower cost)?</vt:lpstr>
      <vt:lpstr>Q3: To avoid families having to buy another pair of wellies, we are going to arrange what we have in school into size order and redistribute them to the children.  Would you be ok with this?  Assuming your child's feet have grown of course!!</vt:lpstr>
      <vt:lpstr>Q3: To avoid families having to buy another pair of wellies, we are going to arrange what we have in school into size order and redistribute them to the children.  Would you be ok with this?  Assuming your child's feet have grown of course!!</vt:lpstr>
      <vt:lpstr>Q4: Would you be interested in helping us with the ‘great welly sort out’ (best name we could come up with!)?  If so, when would be a good time?</vt:lpstr>
      <vt:lpstr>Q4: Would you be interested in helping us with the ‘great welly sort out’ (best name we could come up with!)?  If so, when would be a good time?</vt:lpstr>
      <vt:lpstr>Q5: Morley's, our school uniform provider, want to use Markeaton as a pilot school for re-selling second hand uniform from their shop on Nottingham Rd, Derby.  If they sold second hand uniform (with a logo) would you consider buying it?</vt:lpstr>
      <vt:lpstr>Q5: Morley's, our school uniform provider, want to use Markeaton as a pilot school for re-selling second hand uniform from their shop on Nottingham Rd, Derby.  If they sold second hand uniform (with a logo) would you consider buying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Markeaton Head</dc:creator>
  <cp:lastModifiedBy>Markeaton Head</cp:lastModifiedBy>
  <cp:revision>1</cp:revision>
  <dcterms:modified xsi:type="dcterms:W3CDTF">2022-11-01T09:45:34Z</dcterms:modified>
</cp:coreProperties>
</file>