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9" r:id="rId2"/>
    <p:sldId id="324" r:id="rId3"/>
    <p:sldId id="325" r:id="rId4"/>
    <p:sldId id="300" r:id="rId5"/>
    <p:sldId id="301" r:id="rId6"/>
    <p:sldId id="302" r:id="rId7"/>
    <p:sldId id="303" r:id="rId8"/>
    <p:sldId id="305" r:id="rId9"/>
    <p:sldId id="308" r:id="rId10"/>
    <p:sldId id="306" r:id="rId11"/>
    <p:sldId id="307" r:id="rId12"/>
    <p:sldId id="326" r:id="rId13"/>
    <p:sldId id="309" r:id="rId14"/>
    <p:sldId id="314" r:id="rId15"/>
    <p:sldId id="315" r:id="rId16"/>
    <p:sldId id="316" r:id="rId17"/>
    <p:sldId id="317" r:id="rId18"/>
    <p:sldId id="318" r:id="rId19"/>
    <p:sldId id="321" r:id="rId20"/>
    <p:sldId id="322" r:id="rId21"/>
    <p:sldId id="319" r:id="rId22"/>
    <p:sldId id="320" r:id="rId23"/>
    <p:sldId id="310" r:id="rId24"/>
    <p:sldId id="311" r:id="rId25"/>
    <p:sldId id="31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7423" autoAdjust="0"/>
  </p:normalViewPr>
  <p:slideViewPr>
    <p:cSldViewPr>
      <p:cViewPr varScale="1">
        <p:scale>
          <a:sx n="76" d="100"/>
          <a:sy n="76" d="100"/>
        </p:scale>
        <p:origin x="11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F230F-7055-44AA-B907-88F3986CA53C}" type="datetimeFigureOut">
              <a:rPr lang="en-GB" smtClean="0"/>
              <a:pPr/>
              <a:t>12/11/2021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DD96-75A1-492C-9BE0-ADB5283F4B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51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2F2971-4BA9-4814-8F58-0C43ED259FF4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D22AA6-090D-4C8D-BF41-BB680947CD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17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Dark</a:t>
            </a:r>
            <a:r>
              <a:rPr lang="en-GB" dirty="0" smtClean="0"/>
              <a:t> : Reflective, light clothes </a:t>
            </a:r>
          </a:p>
          <a:p>
            <a:r>
              <a:rPr lang="en-GB" b="1" dirty="0" smtClean="0"/>
              <a:t>Daytime</a:t>
            </a:r>
            <a:r>
              <a:rPr lang="en-GB" dirty="0" smtClean="0"/>
              <a:t> : Bright, colourful clothes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61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87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What other things should you think about</a:t>
            </a:r>
            <a:r>
              <a:rPr lang="en-GB" b="1" baseline="0" dirty="0" smtClean="0"/>
              <a:t> when cycling, walking or scooting in the autumn / winter?</a:t>
            </a:r>
          </a:p>
          <a:p>
            <a:r>
              <a:rPr lang="en-GB" b="1" dirty="0" smtClean="0"/>
              <a:t>Wet leave</a:t>
            </a:r>
            <a:r>
              <a:rPr lang="en-GB" dirty="0" smtClean="0"/>
              <a:t>s = slip during braking, turning. </a:t>
            </a:r>
          </a:p>
          <a:p>
            <a:r>
              <a:rPr lang="en-GB" b="1" dirty="0" smtClean="0"/>
              <a:t>Leaves</a:t>
            </a:r>
            <a:r>
              <a:rPr lang="en-GB" b="1" baseline="0" dirty="0" smtClean="0"/>
              <a:t> or slush on side of road </a:t>
            </a:r>
            <a:r>
              <a:rPr lang="en-GB" baseline="0" dirty="0" smtClean="0"/>
              <a:t>= loss of cycle lanes. </a:t>
            </a:r>
          </a:p>
          <a:p>
            <a:r>
              <a:rPr lang="en-GB" b="1" dirty="0" smtClean="0"/>
              <a:t>Low sun </a:t>
            </a:r>
            <a:r>
              <a:rPr lang="en-GB" dirty="0" smtClean="0"/>
              <a:t>= zero</a:t>
            </a:r>
            <a:r>
              <a:rPr lang="en-GB" baseline="0" dirty="0" smtClean="0"/>
              <a:t> visibility at times. </a:t>
            </a:r>
          </a:p>
          <a:p>
            <a:r>
              <a:rPr lang="en-GB" b="1" baseline="0" dirty="0" smtClean="0"/>
              <a:t>Heavy cloud or fog</a:t>
            </a:r>
            <a:r>
              <a:rPr lang="en-GB" baseline="0" dirty="0" smtClean="0"/>
              <a:t> = low visibility. </a:t>
            </a:r>
          </a:p>
          <a:p>
            <a:r>
              <a:rPr lang="en-GB" b="1" baseline="0" dirty="0" smtClean="0"/>
              <a:t>Windy</a:t>
            </a:r>
            <a:r>
              <a:rPr lang="en-GB" baseline="0" dirty="0" smtClean="0"/>
              <a:t> = loss of control. </a:t>
            </a:r>
          </a:p>
          <a:p>
            <a:r>
              <a:rPr lang="en-GB" b="1" baseline="0" dirty="0" smtClean="0"/>
              <a:t>Frost, ice or snow </a:t>
            </a:r>
            <a:r>
              <a:rPr lang="en-GB" baseline="0" dirty="0" smtClean="0"/>
              <a:t>= loss of control.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243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45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261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803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74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GAME</a:t>
            </a:r>
          </a:p>
          <a:p>
            <a:endParaRPr lang="en-GB" dirty="0" smtClean="0"/>
          </a:p>
          <a:p>
            <a:r>
              <a:rPr lang="en-GB" dirty="0" smtClean="0"/>
              <a:t>Ask for three volunteers and give them each a bag of clothes. </a:t>
            </a:r>
          </a:p>
          <a:p>
            <a:endParaRPr lang="en-GB" dirty="0" smtClean="0"/>
          </a:p>
          <a:p>
            <a:r>
              <a:rPr lang="en-GB" dirty="0" smtClean="0"/>
              <a:t>Give them three minutes to put on everything they can in their bag: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one bag contains only black clothes (t shirt, scarf, hat, gloves),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one contains colourful clothes (nothing reflective)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one contains clothes with reflective and fluorescent qualities (high vis jacket, lights, slap bands).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Once they are dressed, ask questions and get the school to put their hands up to agree.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Who is the best dressed to go out in the day?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Who is the best dressed to go out at night?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What properties does the third volunteer’s clothes have?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Many pupils think the bright clothes are good for dark nights (they actually don’t make much difference) so if the hall can be made really dark you can shine a light across the volunteers to highlight the role of reflective materials. At the end, put a couple of reflective things onto the pupil in black to show you can wear your normal clothes with the addition of a reflective strip or high visibility jacket. Also, encourage pupils to look at their own winter jackets and backpacks as many of them have a subtle bit of reflective trim somewhere on them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</a:t>
            </a:r>
            <a:r>
              <a:rPr lang="en-GB" baseline="0" dirty="0" smtClean="0"/>
              <a:t> the winter, rain, cold and darkness make cycling more hazardous</a:t>
            </a:r>
          </a:p>
          <a:p>
            <a:r>
              <a:rPr lang="en-GB" baseline="0" dirty="0" smtClean="0"/>
              <a:t>It’s still </a:t>
            </a:r>
            <a:r>
              <a:rPr lang="en-GB" baseline="0" dirty="0" err="1" smtClean="0"/>
              <a:t>impotant</a:t>
            </a:r>
            <a:r>
              <a:rPr lang="en-GB" baseline="0" dirty="0" smtClean="0"/>
              <a:t> to stay active, so we need to be bright to be seen</a:t>
            </a:r>
          </a:p>
          <a:p>
            <a:r>
              <a:rPr lang="en-GB" baseline="0" dirty="0" smtClean="0"/>
              <a:t>Animals are pretty smart, and some of them make themselves very bright to be seen</a:t>
            </a:r>
          </a:p>
          <a:p>
            <a:r>
              <a:rPr lang="en-GB" baseline="0" dirty="0" smtClean="0"/>
              <a:t>Can you think of any brightly coloured animals?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6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r>
              <a:rPr lang="en-GB" baseline="0" dirty="0" smtClean="0"/>
              <a:t> it is getting darker before and after school its really important to wear bright, reflective clothing when walking, cycling or scooting.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nature many animals are brightly coloured to help them be seen – here are a few examples. </a:t>
            </a:r>
          </a:p>
          <a:p>
            <a:r>
              <a:rPr lang="en-GB" b="1" baseline="0" dirty="0" smtClean="0"/>
              <a:t>Peacock, Bowerbird, Green anole lizard, 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Wilson's bird-of-paradise,</a:t>
            </a:r>
            <a:r>
              <a:rPr lang="en-GB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Maratus</a:t>
            </a:r>
            <a:r>
              <a:rPr lang="en-GB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volans</a:t>
            </a:r>
            <a:r>
              <a:rPr lang="en-GB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(peacock spider)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78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Another example of being well seen are superheroes,</a:t>
            </a:r>
            <a:r>
              <a:rPr lang="en-GB" baseline="0" dirty="0" smtClean="0"/>
              <a:t> they dress in bright colours and the baddies are in dark colours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WHAT HEROES CAN YOU THINK OF IN EVERYDAY LIFE WHO WEAR BRIGHT CLOTHES??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8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Its not just about bright clothing, it also needs to be reflective – when a light is shined on it </a:t>
            </a:r>
            <a:r>
              <a:rPr lang="en-GB" dirty="0" err="1" smtClean="0"/>
              <a:t>it</a:t>
            </a:r>
            <a:r>
              <a:rPr lang="en-GB" dirty="0" smtClean="0"/>
              <a:t> glows.</a:t>
            </a:r>
          </a:p>
          <a:p>
            <a:endParaRPr lang="en-GB" dirty="0" smtClean="0"/>
          </a:p>
          <a:p>
            <a:r>
              <a:rPr lang="en-GB" dirty="0" smtClean="0"/>
              <a:t>Why do these people wear bright,</a:t>
            </a:r>
            <a:r>
              <a:rPr lang="en-GB" baseline="0" dirty="0" smtClean="0"/>
              <a:t> reflective clothes?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work on</a:t>
            </a:r>
            <a:r>
              <a:rPr lang="en-GB" baseline="0" dirty="0" smtClean="0"/>
              <a:t> or near the road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so that cars can clearly see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it keeps them safe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38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you see the cyclist?</a:t>
            </a:r>
          </a:p>
          <a:p>
            <a:endParaRPr lang="en-GB" dirty="0" smtClean="0"/>
          </a:p>
          <a:p>
            <a:r>
              <a:rPr lang="en-GB" baseline="0" dirty="0" smtClean="0"/>
              <a:t>Its in-front of the white car? (circle appears to show location)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Why can’t we see this cyclist?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26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b="0" i="0" dirty="0" smtClean="0"/>
              <a:t>Can you see the person walking in front of the</a:t>
            </a:r>
            <a:r>
              <a:rPr lang="en-GB" altLang="en-US" b="0" i="0" baseline="0" dirty="0" smtClean="0"/>
              <a:t> car?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="0" i="0" baseline="0" dirty="0" smtClean="0"/>
              <a:t>When it is dark and this is what the driver sees if the person is not wearing reflective clothing.</a:t>
            </a:r>
            <a:endParaRPr lang="en-GB" altLang="en-US" b="0" i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186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Put on some reflective arm bands…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Can we see him now?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The pedestrian has put on  fluorescent waist coat with reflective stripes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Much more visible / easier for the driver to see.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22AA6-090D-4C8D-BF41-BB680947CD0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72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DBA7-5AA1-47BC-82E1-2A04A9779158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6F81-43AA-4698-8278-DE56B8440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4EB8-C05D-4F2C-A592-54EFD103E956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F329-E83C-42C2-89EF-DF7F436AF1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43EB-31CD-4531-87CD-BAE9FE59137F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7ABE-9EBD-4E29-87D0-5FA05E3ACE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Title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6" y="5253203"/>
            <a:ext cx="1606704" cy="119015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51000"/>
            <a:ext cx="4392000" cy="69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51000"/>
            <a:ext cx="468000" cy="69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581" y="1110198"/>
            <a:ext cx="3634979" cy="212678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 smtClean="0"/>
              <a:t>Title or speaker over up to three lines at most</a:t>
            </a:r>
            <a:endParaRPr lang="en-GB" noProof="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6" y="3429000"/>
            <a:ext cx="3635375" cy="1056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 smtClean="0"/>
              <a:t>Subtitle over up to three lines.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921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1920262-CD62-4982-8CC2-38CB0D2F19F2}"/>
              </a:ext>
            </a:extLst>
          </p:cNvPr>
          <p:cNvSpPr/>
          <p:nvPr userDrawn="1"/>
        </p:nvSpPr>
        <p:spPr>
          <a:xfrm>
            <a:off x="-108520" y="-51000"/>
            <a:ext cx="468000" cy="6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 Placeholder 8">
            <a:extLst>
              <a:ext uri="{FF2B5EF4-FFF2-40B4-BE49-F238E27FC236}">
                <a16:creationId xmlns="" xmlns:a16="http://schemas.microsoft.com/office/drawing/2014/main" id="{21ADB2AF-D221-4E35-AF73-D72B6F1B5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4" y="6168000"/>
            <a:ext cx="5615837" cy="2373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 smtClean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091805-907E-411F-8F67-405448922C9C}"/>
              </a:ext>
            </a:extLst>
          </p:cNvPr>
          <p:cNvSpPr txBox="1"/>
          <p:nvPr userDrawn="1"/>
        </p:nvSpPr>
        <p:spPr>
          <a:xfrm>
            <a:off x="8028384" y="6111405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8A7D6D6-31D4-46DA-8A7F-3429B1F3B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727998"/>
            <a:ext cx="6120000" cy="150898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4000" b="1">
                <a:solidFill>
                  <a:schemeClr val="accent3"/>
                </a:solidFill>
                <a:latin typeface="+mj-lt"/>
              </a:defRPr>
            </a:lvl2pPr>
            <a:lvl3pPr marL="311079" indent="0">
              <a:buNone/>
              <a:defRPr sz="4000" b="1">
                <a:solidFill>
                  <a:schemeClr val="accent3"/>
                </a:solidFill>
                <a:latin typeface="+mj-lt"/>
              </a:defRPr>
            </a:lvl3pPr>
            <a:lvl4pPr marL="466618" indent="0">
              <a:buNone/>
              <a:defRPr sz="4000" b="1">
                <a:solidFill>
                  <a:schemeClr val="accent3"/>
                </a:solidFill>
                <a:latin typeface="+mj-lt"/>
              </a:defRPr>
            </a:lvl4pPr>
            <a:lvl5pPr marL="622157" indent="0">
              <a:buNone/>
              <a:defRPr sz="40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 noProof="0" dirty="0" smtClean="0"/>
              <a:t>Divider slide title over two lines at most</a:t>
            </a:r>
            <a:endParaRPr lang="en-GB" noProof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DF9C5557-11E1-4ADD-809B-6D3924A9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3744000"/>
            <a:ext cx="6119999" cy="1039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 smtClean="0"/>
              <a:t>Subtitle over three lines at most.</a:t>
            </a:r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548680"/>
            <a:ext cx="1223672" cy="7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-off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15" y="4916105"/>
            <a:ext cx="2039232" cy="1510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51000"/>
            <a:ext cx="468000" cy="69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4" y="852850"/>
            <a:ext cx="4098047" cy="38252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en-GB" sz="1648" noProof="0" dirty="0" smtClean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Sustrans is the charity making it easier for people to walk and cycle.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 smtClean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 smtClean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We connect people and places, create liveable neighbourhoods, transform the school run and deliver a happier, healthier commute.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 smtClean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 smtClean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Join us on our journey.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4" y="5324211"/>
            <a:ext cx="5118047" cy="6843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en-GB" sz="1648" b="1" noProof="0" dirty="0" smtClean="0">
                <a:solidFill>
                  <a:schemeClr val="accent4"/>
                </a:solidFill>
                <a:latin typeface="Arial" charset="77"/>
                <a:ea typeface="Arial" charset="77"/>
                <a:cs typeface="Arial" charset="77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 dirty="0">
              <a:solidFill>
                <a:schemeClr val="accent4"/>
              </a:solidFill>
              <a:latin typeface="Arial" charset="77"/>
              <a:ea typeface="Arial" charset="77"/>
              <a:cs typeface="Arial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5880734"/>
            <a:ext cx="5118046" cy="3679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GB" sz="800" noProof="0" dirty="0" smtClean="0">
                <a:solidFill>
                  <a:schemeClr val="accent4"/>
                </a:solidFill>
                <a:latin typeface="Arial Regular" charset="77"/>
                <a:ea typeface="Arial Regular" charset="77"/>
                <a:cs typeface="Arial Regular" charset="77"/>
              </a:rPr>
              <a:t>Registered Charity No. 326550 (England and Wales) SC039263 (Scotland)</a:t>
            </a:r>
          </a:p>
          <a:p>
            <a:pPr>
              <a:lnSpc>
                <a:spcPts val="1200"/>
              </a:lnSpc>
              <a:defRPr lang="en-US"/>
            </a:pPr>
            <a:r>
              <a:rPr lang="en-GB" sz="800" noProof="0" dirty="0" smtClean="0">
                <a:solidFill>
                  <a:schemeClr val="accent4"/>
                </a:solidFill>
                <a:latin typeface="Arial Regular" charset="77"/>
                <a:ea typeface="Arial Regular" charset="77"/>
                <a:cs typeface="Arial Regular" charset="77"/>
              </a:rPr>
              <a:t>VAT Registration No. 416740656.</a:t>
            </a:r>
            <a:endParaRPr lang="en-GB" sz="800" noProof="0" dirty="0">
              <a:solidFill>
                <a:schemeClr val="accent4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406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6CEF-B22F-454A-8EB1-A2131655EF75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3C6C8-E3F3-4834-ABE2-903C59DB93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6A4E3-F6BE-4929-A266-7D6305067389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8E1A5-27E3-45BF-88CC-2F9F78A1A3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932E0-3CF8-4F93-97B3-FDBD2F613A3F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44FE-1346-479D-91A2-632192D5F3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BDC4-C923-41EE-82D7-277C792F895D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3A98-C328-45DC-8D80-FCC6B95BA9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E11D6-A49F-430D-A73B-8544872A7EBC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C8161-FF47-48D5-ACAB-D8B8701980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470B-AEF1-4508-A1C5-6B7417832A5E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FF4B-DB59-45B1-BF93-4B44C5BB36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A04A-56F8-4F16-9B4A-FCBD415FFF81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72939-F2D4-4FB9-8C2F-650FDEF618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91294-8E73-480E-9B39-E4285AF344ED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D7B5E-C50D-4C0B-BFF2-C0D4F63224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FA10AB-65C7-495E-BBFE-0E2A97CACA19}" type="datetimeFigureOut">
              <a:rPr lang="en-GB"/>
              <a:pPr>
                <a:defRPr/>
              </a:pPr>
              <a:t>12/11/2021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0FC852-20B5-4859-AB37-B1F70536C5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73" r:id="rId12"/>
    <p:sldLayoutId id="2147483674" r:id="rId13"/>
    <p:sldLayoutId id="21474836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hyperlink" Target="https://www.google.co.uk/imgres?imgurl=http://www.scientificamerican.com/sciam/cache/file/88C8B910-7693-4C5E-998C4197C0347ED8.gif&amp;imgrefurl=http://www.scientificamerican.com/slideshow/animal-courtship-valentines/&amp;docid=OvEG-k01C-x70M&amp;tbnid=sK0Ru0z7Fdz5MM:&amp;w=200&amp;h=260&amp;ei=7_xAVMmtOo_taIaygPAM&amp;ved=0CAIQxiAwAA&amp;iact=c" TargetMode="Externa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D102854B-93AF-4019-9B4A-38E37E3FE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2" r="4278"/>
          <a:stretch/>
        </p:blipFill>
        <p:spPr>
          <a:xfrm>
            <a:off x="4472677" y="-52137"/>
            <a:ext cx="5966088" cy="709084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88" y="620688"/>
            <a:ext cx="10782853" cy="71836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52536" y="-115976"/>
            <a:ext cx="10801200" cy="1188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42" y="6008087"/>
            <a:ext cx="2218826" cy="494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09120"/>
            <a:ext cx="2569590" cy="14275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3E7FC9-F5BF-4565-98F1-A8D5FA286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552" y="908720"/>
            <a:ext cx="8616648" cy="1135281"/>
          </a:xfrm>
        </p:spPr>
        <p:txBody>
          <a:bodyPr/>
          <a:lstStyle/>
          <a:p>
            <a:r>
              <a:rPr lang="en-GB" sz="7200" dirty="0" smtClean="0">
                <a:latin typeface="Helvetica 55 Roman" panose="020B0500000000000000" pitchFamily="34" charset="0"/>
              </a:rPr>
              <a:t>Be Bright, Be Seen </a:t>
            </a:r>
            <a:endParaRPr lang="en-GB" sz="7200" dirty="0">
              <a:latin typeface="Helvetica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/>
          </p:cNvPicPr>
          <p:nvPr/>
        </p:nvPicPr>
        <p:blipFill>
          <a:blip r:embed="rId3" cstate="print"/>
          <a:srcRect l="4266" t="21849" r="6680" b="-64"/>
          <a:stretch>
            <a:fillRect/>
          </a:stretch>
        </p:blipFill>
        <p:spPr>
          <a:xfrm>
            <a:off x="323528" y="2347200"/>
            <a:ext cx="9001000" cy="45108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2178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 driver sees </a:t>
            </a:r>
            <a:endParaRPr lang="en-GB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30" y="3573016"/>
            <a:ext cx="3035152" cy="30351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6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 b="407"/>
          <a:stretch/>
        </p:blipFill>
        <p:spPr bwMode="auto">
          <a:xfrm>
            <a:off x="360040" y="2420887"/>
            <a:ext cx="8820472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2178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ould you wear?</a:t>
            </a:r>
            <a:endParaRPr lang="en-GB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91998" y="2132856"/>
            <a:ext cx="7668433" cy="2493090"/>
          </a:xfrm>
        </p:spPr>
        <p:txBody>
          <a:bodyPr/>
          <a:lstStyle/>
          <a:p>
            <a:r>
              <a:rPr lang="en-GB" sz="5400" dirty="0" smtClean="0">
                <a:solidFill>
                  <a:srgbClr val="FFFF00"/>
                </a:solidFill>
                <a:latin typeface="Helvetica 55 Roman" panose="020B0500000000000000" pitchFamily="34" charset="0"/>
              </a:rPr>
              <a:t>What could you do to your bike so it can be seen more clearly?</a:t>
            </a:r>
            <a:endParaRPr lang="en-GB" sz="5400" dirty="0">
              <a:solidFill>
                <a:srgbClr val="FFFF00"/>
              </a:solidFill>
              <a:latin typeface="Helvetica 55 Roman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3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 descr="http://1010uk.a.cdnify.io/cdn/farfuture/OOlbkYztpT8ORLJtIOMwa-IQKRSm3AEMXjiaG3tKIZk/mtime:1420729444/sites/default/files/thumbnails/image/late-autumn-cycling-finsbury-park-500-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3" b="11215"/>
          <a:stretch/>
        </p:blipFill>
        <p:spPr bwMode="auto">
          <a:xfrm>
            <a:off x="364976" y="2321496"/>
            <a:ext cx="917557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2178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and winter </a:t>
            </a:r>
            <a:endParaRPr lang="en-GB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/>
          <a:stretch/>
        </p:blipFill>
        <p:spPr bwMode="auto">
          <a:xfrm>
            <a:off x="331222" y="-114300"/>
            <a:ext cx="9929410" cy="707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7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4"/>
          <p:cNvSpPr>
            <a:spLocks noChangeArrowheads="1"/>
          </p:cNvSpPr>
          <p:nvPr/>
        </p:nvSpPr>
        <p:spPr bwMode="auto">
          <a:xfrm>
            <a:off x="457200" y="609600"/>
            <a:ext cx="8229600" cy="55626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1016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GB" altLang="en-US" sz="8000" b="1" smtClean="0"/>
              <a:t>The</a:t>
            </a:r>
            <a:br>
              <a:rPr lang="en-GB" altLang="en-US" sz="8000" b="1" smtClean="0"/>
            </a:br>
            <a:r>
              <a:rPr lang="en-GB" altLang="en-US" sz="8000" b="1" smtClean="0"/>
              <a:t>Really Bright </a:t>
            </a:r>
            <a:br>
              <a:rPr lang="en-GB" altLang="en-US" sz="8000" b="1" smtClean="0"/>
            </a:br>
            <a:r>
              <a:rPr lang="en-GB" altLang="en-US" sz="8000" b="1" smtClean="0"/>
              <a:t>Game Show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6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098" grpId="2"/>
      <p:bldP spid="409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Question 1: What type of colour is best for being seen?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988840"/>
            <a:ext cx="49685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000" dirty="0" smtClean="0">
                <a:solidFill>
                  <a:schemeClr val="bg1"/>
                </a:solidFill>
              </a:rPr>
              <a:t>A. </a:t>
            </a:r>
            <a:r>
              <a:rPr lang="en-GB" altLang="en-US" sz="4000" dirty="0">
                <a:solidFill>
                  <a:schemeClr val="bg1"/>
                </a:solidFill>
              </a:rPr>
              <a:t>Pastels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458" y="2852936"/>
            <a:ext cx="349166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4000" dirty="0" smtClean="0">
                <a:solidFill>
                  <a:schemeClr val="bg1"/>
                </a:solidFill>
              </a:rPr>
              <a:t>B. </a:t>
            </a:r>
            <a:r>
              <a:rPr lang="en-GB" altLang="en-US" sz="4000" dirty="0">
                <a:solidFill>
                  <a:schemeClr val="bg1"/>
                </a:solidFill>
              </a:rPr>
              <a:t>Fluorescent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30458" y="3725060"/>
            <a:ext cx="18662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4000" dirty="0" smtClean="0">
                <a:solidFill>
                  <a:schemeClr val="bg1"/>
                </a:solidFill>
              </a:rPr>
              <a:t>C. </a:t>
            </a:r>
            <a:r>
              <a:rPr lang="en-GB" altLang="en-US" sz="4000" dirty="0">
                <a:solidFill>
                  <a:schemeClr val="bg1"/>
                </a:solidFill>
              </a:rPr>
              <a:t>Blue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53944" y="4589156"/>
            <a:ext cx="19239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4000" dirty="0" smtClean="0">
                <a:solidFill>
                  <a:schemeClr val="bg1"/>
                </a:solidFill>
              </a:rPr>
              <a:t>D. </a:t>
            </a:r>
            <a:r>
              <a:rPr lang="en-GB" altLang="en-US" sz="4000" dirty="0">
                <a:solidFill>
                  <a:schemeClr val="bg1"/>
                </a:solidFill>
              </a:rPr>
              <a:t>Dark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4"/>
          <p:cNvSpPr>
            <a:spLocks noChangeArrowheads="1"/>
          </p:cNvSpPr>
          <p:nvPr/>
        </p:nvSpPr>
        <p:spPr bwMode="auto">
          <a:xfrm>
            <a:off x="381000" y="2819400"/>
            <a:ext cx="8229600" cy="1066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endParaRPr lang="en-GB" altLang="en-US" smtClean="0"/>
          </a:p>
          <a:p>
            <a:pPr marL="609600" indent="-609600" eaLnBrk="1" hangingPunct="1"/>
            <a:endParaRPr lang="en-GB" altLang="en-US" smtClean="0"/>
          </a:p>
          <a:p>
            <a:pPr marL="609600" indent="-609600" eaLnBrk="1" hangingPunct="1">
              <a:buFontTx/>
              <a:buNone/>
            </a:pPr>
            <a:r>
              <a:rPr lang="en-GB" altLang="en-US" sz="5400" smtClean="0"/>
              <a:t>b) Fluorescent</a:t>
            </a:r>
          </a:p>
        </p:txBody>
      </p:sp>
      <p:pic>
        <p:nvPicPr>
          <p:cNvPr id="4100" name="Picture 5" descr="MC900340274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26781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46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Question 2: When should I wear bright clothes?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1988840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A. Never</a:t>
            </a:r>
            <a:endParaRPr lang="en-GB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744" y="2852936"/>
            <a:ext cx="5660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B. Winter </a:t>
            </a:r>
            <a:r>
              <a:rPr lang="en-GB" altLang="en-US" sz="4000" dirty="0">
                <a:solidFill>
                  <a:schemeClr val="bg1"/>
                </a:solidFill>
              </a:rPr>
              <a:t>and night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44" y="3717032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C. My </a:t>
            </a:r>
            <a:r>
              <a:rPr lang="en-GB" altLang="en-US" sz="4000" dirty="0">
                <a:solidFill>
                  <a:schemeClr val="bg1"/>
                </a:solidFill>
              </a:rPr>
              <a:t>birthday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407" y="4581128"/>
            <a:ext cx="3606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D. Only </a:t>
            </a:r>
            <a:r>
              <a:rPr lang="en-GB" altLang="en-US" sz="4000" dirty="0">
                <a:solidFill>
                  <a:schemeClr val="bg1"/>
                </a:solidFill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27517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/>
          <p:cNvSpPr>
            <a:spLocks noChangeArrowheads="1"/>
          </p:cNvSpPr>
          <p:nvPr/>
        </p:nvSpPr>
        <p:spPr bwMode="auto">
          <a:xfrm>
            <a:off x="381000" y="2819400"/>
            <a:ext cx="8229600" cy="1066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>
              <a:buFontTx/>
              <a:buNone/>
            </a:pPr>
            <a:r>
              <a:rPr lang="en-GB" altLang="en-US" sz="5400" smtClean="0"/>
              <a:t>b) Winter and night time</a:t>
            </a:r>
          </a:p>
        </p:txBody>
      </p:sp>
      <p:pic>
        <p:nvPicPr>
          <p:cNvPr id="6148" name="Picture 5" descr="MC91021597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422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MC900059265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2438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1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Question </a:t>
            </a:r>
            <a:r>
              <a:rPr lang="en-GB" altLang="en-US" sz="4000" dirty="0" smtClean="0">
                <a:solidFill>
                  <a:schemeClr val="bg1"/>
                </a:solidFill>
              </a:rPr>
              <a:t>3: </a:t>
            </a:r>
            <a:r>
              <a:rPr lang="en-GB" altLang="en-US" sz="4000" dirty="0" smtClean="0">
                <a:solidFill>
                  <a:schemeClr val="bg1"/>
                </a:solidFill>
              </a:rPr>
              <a:t>What colour is the front and back light on a bicycle?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5976" y="2001034"/>
            <a:ext cx="5944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A. Front</a:t>
            </a:r>
            <a:r>
              <a:rPr lang="en-GB" altLang="en-US" sz="4000" dirty="0">
                <a:solidFill>
                  <a:schemeClr val="bg1"/>
                </a:solidFill>
              </a:rPr>
              <a:t>: red, Back: white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7578" y="2865130"/>
            <a:ext cx="5716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B. Front</a:t>
            </a:r>
            <a:r>
              <a:rPr lang="en-GB" altLang="en-US" sz="4000" dirty="0">
                <a:solidFill>
                  <a:schemeClr val="bg1"/>
                </a:solidFill>
              </a:rPr>
              <a:t>: blue, Back: red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122" y="3729226"/>
            <a:ext cx="5973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C. Front</a:t>
            </a:r>
            <a:r>
              <a:rPr lang="en-GB" altLang="en-US" sz="4000" dirty="0">
                <a:solidFill>
                  <a:schemeClr val="bg1"/>
                </a:solidFill>
              </a:rPr>
              <a:t>: white, Back: 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687122" y="4593322"/>
            <a:ext cx="6088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D. Front</a:t>
            </a:r>
            <a:r>
              <a:rPr lang="en-GB" altLang="en-US" sz="4000" dirty="0">
                <a:solidFill>
                  <a:schemeClr val="bg1"/>
                </a:solidFill>
              </a:rPr>
              <a:t>: green, Back: red</a:t>
            </a:r>
          </a:p>
        </p:txBody>
      </p:sp>
    </p:spTree>
    <p:extLst>
      <p:ext uri="{BB962C8B-B14F-4D97-AF65-F5344CB8AC3E}">
        <p14:creationId xmlns:p14="http://schemas.microsoft.com/office/powerpoint/2010/main" val="7259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A picture containing text, swimming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530225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 noChangeArrowheads="1"/>
          </p:cNvSpPr>
          <p:nvPr>
            <p:ph type="ctrTitle"/>
          </p:nvPr>
        </p:nvSpPr>
        <p:spPr>
          <a:xfrm>
            <a:off x="647700" y="0"/>
            <a:ext cx="7772400" cy="577850"/>
          </a:xfrm>
        </p:spPr>
        <p:txBody>
          <a:bodyPr/>
          <a:lstStyle/>
          <a:p>
            <a:r>
              <a:rPr lang="en-GB" alt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is, Active Travel?</a:t>
            </a:r>
          </a:p>
        </p:txBody>
      </p:sp>
      <p:sp>
        <p:nvSpPr>
          <p:cNvPr id="6148" name="AutoShape 9" descr="Image result for the word fun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149" name="AutoShape 11" descr="Image result for the word fun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150" name="Picture 2" descr="Two children walking on a road&#10;&#10;Description automatically generated with low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30225"/>
            <a:ext cx="2487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A group of people walking down a sidewalk&#10;&#10;Description automatically generated with low conf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969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A picture containing grass, sky, outdoor, person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802188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A picture containing grass, outdoor, sport, playing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4749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 descr="A child jumping in the air&#10;&#10;Description automatically generated with low confiden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103438"/>
            <a:ext cx="27527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3" descr="A picture containing sky, person, outdoor, transport&#10;&#10;Description automatically gener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9129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3" descr="A picture containing outdoor&#10;&#10;Description automatically genera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8768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5" descr="Two kids on scooters&#10;&#10;Description automatically generated with medium confiden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19002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7" descr="A group of people riding bikes&#10;&#10;Description automatically generated with medium confiden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459163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9" descr="A group of kids wearing helmets and roller skates&#10;&#10;Description automatically generated with medium confidenc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5000625"/>
            <a:ext cx="3086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/>
          <p:cNvSpPr>
            <a:spLocks noChangeArrowheads="1"/>
          </p:cNvSpPr>
          <p:nvPr/>
        </p:nvSpPr>
        <p:spPr bwMode="auto">
          <a:xfrm>
            <a:off x="381000" y="3429000"/>
            <a:ext cx="8229600" cy="1066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>
              <a:buFontTx/>
              <a:buNone/>
            </a:pPr>
            <a:r>
              <a:rPr lang="en-GB" altLang="en-US" sz="5400" dirty="0" smtClean="0"/>
              <a:t>c) Front: white, Back: red</a:t>
            </a:r>
          </a:p>
        </p:txBody>
      </p:sp>
      <p:pic>
        <p:nvPicPr>
          <p:cNvPr id="12292" name="Picture 6" descr="Bike Lights 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8014"/>
          <a:stretch>
            <a:fillRect/>
          </a:stretch>
        </p:blipFill>
        <p:spPr bwMode="auto">
          <a:xfrm>
            <a:off x="5638800" y="0"/>
            <a:ext cx="2984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2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Question </a:t>
            </a:r>
            <a:r>
              <a:rPr lang="en-GB" altLang="en-US" sz="4000" dirty="0" smtClean="0">
                <a:solidFill>
                  <a:schemeClr val="bg1"/>
                </a:solidFill>
              </a:rPr>
              <a:t>4: </a:t>
            </a:r>
            <a:r>
              <a:rPr lang="en-GB" altLang="en-US" sz="4000" dirty="0" smtClean="0">
                <a:solidFill>
                  <a:schemeClr val="bg1"/>
                </a:solidFill>
              </a:rPr>
              <a:t>What can stop a car from seeing you at night on a bicycle?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41343" y="2060848"/>
            <a:ext cx="42627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A. Dirty </a:t>
            </a:r>
            <a:r>
              <a:rPr lang="en-GB" altLang="en-US" sz="4000" dirty="0">
                <a:solidFill>
                  <a:schemeClr val="bg1"/>
                </a:solidFill>
              </a:rPr>
              <a:t>reflectors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576" y="2924944"/>
            <a:ext cx="2807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B. No </a:t>
            </a:r>
            <a:r>
              <a:rPr lang="en-GB" altLang="en-US" sz="4000" dirty="0">
                <a:solidFill>
                  <a:schemeClr val="bg1"/>
                </a:solidFill>
              </a:rPr>
              <a:t>lights</a:t>
            </a:r>
          </a:p>
        </p:txBody>
      </p:sp>
      <p:sp>
        <p:nvSpPr>
          <p:cNvPr id="4" name="Rectangle 3"/>
          <p:cNvSpPr/>
          <p:nvPr/>
        </p:nvSpPr>
        <p:spPr>
          <a:xfrm>
            <a:off x="729292" y="3794332"/>
            <a:ext cx="3692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C. Dark </a:t>
            </a:r>
            <a:r>
              <a:rPr lang="en-GB" altLang="en-US" sz="4000" dirty="0">
                <a:solidFill>
                  <a:schemeClr val="bg1"/>
                </a:solidFill>
              </a:rPr>
              <a:t>clothes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352" y="4658428"/>
            <a:ext cx="4348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</a:rPr>
              <a:t>D. All </a:t>
            </a:r>
            <a:r>
              <a:rPr lang="en-GB" altLang="en-US" sz="4000" dirty="0">
                <a:solidFill>
                  <a:schemeClr val="bg1"/>
                </a:solidFill>
              </a:rPr>
              <a:t>of the above</a:t>
            </a:r>
          </a:p>
        </p:txBody>
      </p:sp>
    </p:spTree>
    <p:extLst>
      <p:ext uri="{BB962C8B-B14F-4D97-AF65-F5344CB8AC3E}">
        <p14:creationId xmlns:p14="http://schemas.microsoft.com/office/powerpoint/2010/main" val="31110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381000" y="5105400"/>
            <a:ext cx="8229600" cy="1066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762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>
              <a:buFontTx/>
              <a:buNone/>
            </a:pPr>
            <a:endParaRPr lang="en-GB" altLang="en-US" smtClean="0"/>
          </a:p>
          <a:p>
            <a:pPr eaLnBrk="1" hangingPunct="1">
              <a:buFontTx/>
              <a:buNone/>
            </a:pPr>
            <a:r>
              <a:rPr lang="en-GB" altLang="en-US" sz="5400" smtClean="0"/>
              <a:t>d) All of the above</a:t>
            </a:r>
          </a:p>
        </p:txBody>
      </p:sp>
      <p:pic>
        <p:nvPicPr>
          <p:cNvPr id="14340" name="Picture 6" descr="vi502d5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638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68" y="2492896"/>
            <a:ext cx="2208512" cy="333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2" y="2707345"/>
            <a:ext cx="3365858" cy="305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9"/>
          <a:stretch/>
        </p:blipFill>
        <p:spPr bwMode="auto">
          <a:xfrm>
            <a:off x="3957806" y="2707345"/>
            <a:ext cx="2272811" cy="307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2178" y="404664"/>
            <a:ext cx="8229600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5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bright is Mark</a:t>
            </a:r>
            <a:r>
              <a:rPr lang="en-GB" sz="5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6345" y="1357608"/>
            <a:ext cx="392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 a scale from 1 to 10</a:t>
            </a:r>
            <a:endParaRPr lang="en-GB" sz="28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Bling your bike! | Year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65" r="13112" b="-65"/>
          <a:stretch/>
        </p:blipFill>
        <p:spPr bwMode="auto">
          <a:xfrm>
            <a:off x="3527442" y="3934788"/>
            <a:ext cx="2448272" cy="26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7" y="2762837"/>
            <a:ext cx="2875243" cy="38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89" y="3179872"/>
            <a:ext cx="2562467" cy="34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216" r="56" b="-216"/>
          <a:stretch/>
        </p:blipFill>
        <p:spPr bwMode="auto">
          <a:xfrm>
            <a:off x="6084447" y="194746"/>
            <a:ext cx="2592009" cy="28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day was €˜Bling Your Bike – Halloween Day!€™ | Hedworth Lane Primary  Schoo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170" r="6673" b="-170"/>
          <a:stretch/>
        </p:blipFill>
        <p:spPr bwMode="auto">
          <a:xfrm>
            <a:off x="3527443" y="194746"/>
            <a:ext cx="2449434" cy="35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sbaldwick Primary Academy » Bling your bike 15th Decemb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r="10081"/>
          <a:stretch/>
        </p:blipFill>
        <p:spPr bwMode="auto">
          <a:xfrm>
            <a:off x="517636" y="194746"/>
            <a:ext cx="2902236" cy="2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603" y="2550104"/>
            <a:ext cx="8182853" cy="138468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BLING YOUR BIKE / SCOOTER</a:t>
            </a:r>
            <a:endParaRPr lang="en-GB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777875"/>
            <a:ext cx="3381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S:\Bike It\03 Projects\Bike It Plus\Officers Folders\Rachel\Resources\5 Reasons\heart ti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41400"/>
            <a:ext cx="28860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/>
          <p:cNvSpPr>
            <a:spLocks noGrp="1" noChangeArrowheads="1"/>
          </p:cNvSpPr>
          <p:nvPr>
            <p:ph type="ctrTitle"/>
          </p:nvPr>
        </p:nvSpPr>
        <p:spPr>
          <a:xfrm>
            <a:off x="647700" y="0"/>
            <a:ext cx="7772400" cy="1079500"/>
          </a:xfrm>
        </p:spPr>
        <p:txBody>
          <a:bodyPr/>
          <a:lstStyle/>
          <a:p>
            <a:r>
              <a:rPr lang="en-GB" alt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being active so great?</a:t>
            </a:r>
          </a:p>
        </p:txBody>
      </p:sp>
      <p:sp>
        <p:nvSpPr>
          <p:cNvPr id="7173" name="AutoShape 9" descr="Image result for the word fun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4" name="AutoShape 11" descr="Image result for the word fun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4052888"/>
            <a:ext cx="28067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2473325"/>
            <a:ext cx="26574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722313"/>
            <a:ext cx="20574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5086350"/>
            <a:ext cx="142557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3027363"/>
            <a:ext cx="1830387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35" name="Picture 15" descr="http://static4.depositphotos.com/1030387/399/v/950/depositphotos_3993921-Traffic-ja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40225"/>
            <a:ext cx="31226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965450"/>
            <a:ext cx="142557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9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596336" y="413477"/>
            <a:ext cx="1375642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pic>
        <p:nvPicPr>
          <p:cNvPr id="7" name="Picture 44" descr="Romantic Animal Bower Bird"/>
          <p:cNvPicPr>
            <a:picLocks noChangeAspect="1" noChangeArrowheads="1"/>
          </p:cNvPicPr>
          <p:nvPr/>
        </p:nvPicPr>
        <p:blipFill rotWithShape="1">
          <a:blip r:embed="rId3" cstate="print"/>
          <a:srcRect l="6962" t="10591"/>
          <a:stretch/>
        </p:blipFill>
        <p:spPr bwMode="auto">
          <a:xfrm>
            <a:off x="4769902" y="548680"/>
            <a:ext cx="4103743" cy="27410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8" descr="https://encrypted-tbn2.gstatic.com/images?q=tbn:ANd9GcR6kz0MOvj6XRToDQqju37OzjQ6zfj2FcRBiGBV1iwj-dMTPKfEM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783" y="549399"/>
            <a:ext cx="3838575" cy="27403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8" descr="https://encrypted-tbn1.gstatic.com/images?q=tbn:ANd9GcSC1TQ-D2621QNPpEyBtnpOpLiT9jk_90_Zw6juCUpWfOnJ9jD7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229" t="5783" r="2980" b="2905"/>
          <a:stretch/>
        </p:blipFill>
        <p:spPr bwMode="auto">
          <a:xfrm>
            <a:off x="632783" y="3519364"/>
            <a:ext cx="2343368" cy="29339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42" descr="https://encrypted-tbn2.gstatic.com/images?q=tbn:ANd9GcTHspa0FjivUYqqEG_vK-ZvhDmrzW8chegSaeJaxIXwwLs0ihcX"/>
          <p:cNvPicPr>
            <a:picLocks noChangeAspect="1" noChangeArrowheads="1"/>
          </p:cNvPicPr>
          <p:nvPr/>
        </p:nvPicPr>
        <p:blipFill rotWithShape="1">
          <a:blip r:embed="rId7" cstate="print"/>
          <a:srcRect l="18273" r="23086"/>
          <a:stretch/>
        </p:blipFill>
        <p:spPr bwMode="auto">
          <a:xfrm rot="16200000">
            <a:off x="3100935" y="3686127"/>
            <a:ext cx="2930136" cy="26042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46" descr="https://encrypted-tbn1.gstatic.com/images?q=tbn:ANd9GcSp6R-oIf6sQVDG9QnMu3pFQfTZhHnYg4NksApi8gCeWodiU2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1295" y="3519364"/>
            <a:ext cx="2782350" cy="29480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06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Be Bright, Be Seen|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43608" y="121313"/>
            <a:ext cx="7294250" cy="10034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want to be?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48" y="3789040"/>
            <a:ext cx="5083332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74"/>
          <a:stretch/>
        </p:blipFill>
        <p:spPr bwMode="auto">
          <a:xfrm>
            <a:off x="641732" y="1012812"/>
            <a:ext cx="5315625" cy="257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/>
          <a:stretch/>
        </p:blipFill>
        <p:spPr bwMode="auto">
          <a:xfrm>
            <a:off x="2530493" y="3933056"/>
            <a:ext cx="4320480" cy="26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 bwMode="auto">
          <a:xfrm>
            <a:off x="4412224" y="1484784"/>
            <a:ext cx="4300824" cy="22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 bwMode="auto">
          <a:xfrm>
            <a:off x="611560" y="1484784"/>
            <a:ext cx="3610259" cy="22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43608" y="121313"/>
            <a:ext cx="7294250" cy="10034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these people </a:t>
            </a:r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</a:t>
            </a:r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clothes?</a:t>
            </a:r>
            <a:endParaRPr lang="en-GB" sz="4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2" descr="http://sfcitizen.com/blog/wp-content/uploads/2014/08/7J7C6027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4"/>
          <a:stretch/>
        </p:blipFill>
        <p:spPr bwMode="auto">
          <a:xfrm>
            <a:off x="323528" y="1268760"/>
            <a:ext cx="893266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591" y="25942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spot the cyclist?</a:t>
            </a:r>
          </a:p>
        </p:txBody>
      </p:sp>
      <p:sp>
        <p:nvSpPr>
          <p:cNvPr id="7" name="Oval 6"/>
          <p:cNvSpPr/>
          <p:nvPr/>
        </p:nvSpPr>
        <p:spPr>
          <a:xfrm>
            <a:off x="6156176" y="2060848"/>
            <a:ext cx="1656184" cy="1800200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24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3" cstate="print"/>
          <a:srcRect l="6123" t="23117" r="7791"/>
          <a:stretch>
            <a:fillRect/>
          </a:stretch>
        </p:blipFill>
        <p:spPr>
          <a:xfrm>
            <a:off x="323528" y="2348880"/>
            <a:ext cx="8874043" cy="45091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2178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 driver sees </a:t>
            </a:r>
            <a:endParaRPr lang="en-GB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/>
          </p:cNvPicPr>
          <p:nvPr/>
        </p:nvPicPr>
        <p:blipFill>
          <a:blip r:embed="rId3" cstate="print"/>
          <a:srcRect l="3339" t="22166" r="6680" b="-63"/>
          <a:stretch>
            <a:fillRect/>
          </a:stretch>
        </p:blipFill>
        <p:spPr>
          <a:xfrm>
            <a:off x="323528" y="2359460"/>
            <a:ext cx="8874043" cy="4510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A809F-9339-4AB8-ABC5-728119C0D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Document title | </a:t>
            </a:r>
            <a:fld id="{DEC52B34-4675-4365-9D97-45A6EC7468C9}" type="datetime4">
              <a:rPr lang="en-GB" smtClean="0"/>
              <a:pPr/>
              <a:t>12 November 2021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404664"/>
            <a:ext cx="1584176" cy="1022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2178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 driver sees </a:t>
            </a:r>
            <a:endParaRPr lang="en-GB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30674">
            <a:off x="5731312" y="3025942"/>
            <a:ext cx="3962743" cy="39566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31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920</Words>
  <Application>Microsoft Office PowerPoint</Application>
  <PresentationFormat>On-screen Show (4:3)</PresentationFormat>
  <Paragraphs>130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Regular</vt:lpstr>
      <vt:lpstr>Arial Rounded MT Bold</vt:lpstr>
      <vt:lpstr>Calibri</vt:lpstr>
      <vt:lpstr>Helvetica 55 Roman</vt:lpstr>
      <vt:lpstr>Times New Roman</vt:lpstr>
      <vt:lpstr>Office Theme</vt:lpstr>
      <vt:lpstr>PowerPoint Presentation</vt:lpstr>
      <vt:lpstr>So what is, Active Travel?</vt:lpstr>
      <vt:lpstr>Why is being active so great?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Really Bright  Game Show</vt:lpstr>
      <vt:lpstr>Question 1: What type of colour is best for being seen?</vt:lpstr>
      <vt:lpstr>PowerPoint Presentation</vt:lpstr>
      <vt:lpstr>Question 2: When should I wear bright clothes?</vt:lpstr>
      <vt:lpstr>PowerPoint Presentation</vt:lpstr>
      <vt:lpstr>Question 3: What colour is the front and back light on a bicycle?</vt:lpstr>
      <vt:lpstr>PowerPoint Presentation</vt:lpstr>
      <vt:lpstr>Question 4: What can stop a car from seeing you at night on a bicycle?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wear in Winter?</dc:title>
  <dc:creator>Lindsey</dc:creator>
  <cp:lastModifiedBy>Leigh Timmis</cp:lastModifiedBy>
  <cp:revision>116</cp:revision>
  <dcterms:created xsi:type="dcterms:W3CDTF">2012-07-31T09:36:31Z</dcterms:created>
  <dcterms:modified xsi:type="dcterms:W3CDTF">2021-11-12T16:34:41Z</dcterms:modified>
</cp:coreProperties>
</file>