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2"/>
  </p:notesMasterIdLst>
  <p:handoutMasterIdLst>
    <p:handoutMasterId r:id="rId13"/>
  </p:handoutMasterIdLst>
  <p:sldIdLst>
    <p:sldId id="272" r:id="rId2"/>
    <p:sldId id="288" r:id="rId3"/>
    <p:sldId id="300" r:id="rId4"/>
    <p:sldId id="290" r:id="rId5"/>
    <p:sldId id="292" r:id="rId6"/>
    <p:sldId id="295" r:id="rId7"/>
    <p:sldId id="296" r:id="rId8"/>
    <p:sldId id="297" r:id="rId9"/>
    <p:sldId id="298" r:id="rId10"/>
    <p:sldId id="299" r:id="rId11"/>
  </p:sldIdLst>
  <p:sldSz cx="12192000" cy="6858000"/>
  <p:notesSz cx="9926638" cy="67976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8799B23B-EC83-4686-B30A-512413B5E67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91" d="100"/>
          <a:sy n="91" d="100"/>
        </p:scale>
        <p:origin x="294" y="102"/>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4301543" cy="341064"/>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5622799" y="0"/>
            <a:ext cx="4301543" cy="341064"/>
          </a:xfrm>
          <a:prstGeom prst="rect">
            <a:avLst/>
          </a:prstGeom>
        </p:spPr>
        <p:txBody>
          <a:bodyPr vert="horz" lIns="91440" tIns="45720" rIns="91440" bIns="45720" rtlCol="0"/>
          <a:lstStyle>
            <a:lvl1pPr algn="r">
              <a:defRPr sz="1200"/>
            </a:lvl1pPr>
          </a:lstStyle>
          <a:p>
            <a:fld id="{758263A9-8CDD-4924-B020-19EA152C1C57}" type="datetimeFigureOut">
              <a:rPr lang="en-GB" smtClean="0"/>
              <a:t>30/01/2019</a:t>
            </a:fld>
            <a:endParaRPr lang="en-GB"/>
          </a:p>
        </p:txBody>
      </p:sp>
      <p:sp>
        <p:nvSpPr>
          <p:cNvPr id="4" name="Footer Placeholder 3"/>
          <p:cNvSpPr>
            <a:spLocks noGrp="1"/>
          </p:cNvSpPr>
          <p:nvPr>
            <p:ph type="ftr" sz="quarter" idx="2"/>
          </p:nvPr>
        </p:nvSpPr>
        <p:spPr>
          <a:xfrm>
            <a:off x="1" y="6456612"/>
            <a:ext cx="4301543" cy="341064"/>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5622799" y="6456612"/>
            <a:ext cx="4301543" cy="341064"/>
          </a:xfrm>
          <a:prstGeom prst="rect">
            <a:avLst/>
          </a:prstGeom>
        </p:spPr>
        <p:txBody>
          <a:bodyPr vert="horz" lIns="91440" tIns="45720" rIns="91440" bIns="45720" rtlCol="0" anchor="b"/>
          <a:lstStyle>
            <a:lvl1pPr algn="r">
              <a:defRPr sz="1200"/>
            </a:lvl1pPr>
          </a:lstStyle>
          <a:p>
            <a:fld id="{BC4D9BA6-5CC2-4D90-924E-5A8621823496}" type="slidenum">
              <a:rPr lang="en-GB" smtClean="0"/>
              <a:t>‹#›</a:t>
            </a:fld>
            <a:endParaRPr lang="en-GB"/>
          </a:p>
        </p:txBody>
      </p:sp>
    </p:spTree>
    <p:extLst>
      <p:ext uri="{BB962C8B-B14F-4D97-AF65-F5344CB8AC3E}">
        <p14:creationId xmlns:p14="http://schemas.microsoft.com/office/powerpoint/2010/main" val="15700325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4301543" cy="341064"/>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622799" y="0"/>
            <a:ext cx="4301543" cy="341064"/>
          </a:xfrm>
          <a:prstGeom prst="rect">
            <a:avLst/>
          </a:prstGeom>
        </p:spPr>
        <p:txBody>
          <a:bodyPr vert="horz" lIns="91440" tIns="45720" rIns="91440" bIns="45720" rtlCol="0"/>
          <a:lstStyle>
            <a:lvl1pPr algn="r">
              <a:defRPr sz="1200"/>
            </a:lvl1pPr>
          </a:lstStyle>
          <a:p>
            <a:fld id="{71BD4573-58E7-4156-A133-2731F5F8D1A6}" type="datetimeFigureOut">
              <a:rPr lang="en-US" smtClean="0"/>
              <a:t>1/30/2019</a:t>
            </a:fld>
            <a:endParaRPr lang="en-US"/>
          </a:p>
        </p:txBody>
      </p:sp>
      <p:sp>
        <p:nvSpPr>
          <p:cNvPr id="4" name="Slide Image Placeholder 3"/>
          <p:cNvSpPr>
            <a:spLocks noGrp="1" noRot="1" noChangeAspect="1"/>
          </p:cNvSpPr>
          <p:nvPr>
            <p:ph type="sldImg" idx="2"/>
          </p:nvPr>
        </p:nvSpPr>
        <p:spPr>
          <a:xfrm>
            <a:off x="2925763" y="850900"/>
            <a:ext cx="4075112" cy="22923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92665" y="3271381"/>
            <a:ext cx="7941310" cy="2676585"/>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1" y="6456612"/>
            <a:ext cx="4301543" cy="341064"/>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622799" y="6456612"/>
            <a:ext cx="4301543" cy="341064"/>
          </a:xfrm>
          <a:prstGeom prst="rect">
            <a:avLst/>
          </a:prstGeom>
        </p:spPr>
        <p:txBody>
          <a:bodyPr vert="horz" lIns="91440" tIns="45720" rIns="91440" bIns="45720" rtlCol="0" anchor="b"/>
          <a:lstStyle>
            <a:lvl1pPr algn="r">
              <a:defRPr sz="1200"/>
            </a:lvl1pPr>
          </a:lstStyle>
          <a:p>
            <a:fld id="{893B0CF2-7F87-4E02-A248-870047730F99}" type="slidenum">
              <a:rPr lang="en-US" smtClean="0"/>
              <a:t>‹#›</a:t>
            </a:fld>
            <a:endParaRPr lang="en-US"/>
          </a:p>
        </p:txBody>
      </p:sp>
    </p:spTree>
    <p:extLst>
      <p:ext uri="{BB962C8B-B14F-4D97-AF65-F5344CB8AC3E}">
        <p14:creationId xmlns:p14="http://schemas.microsoft.com/office/powerpoint/2010/main" val="36149813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3B0CF2-7F87-4E02-A248-870047730F99}" type="slidenum">
              <a:rPr lang="en-US" smtClean="0"/>
              <a:t>1</a:t>
            </a:fld>
            <a:endParaRPr lang="en-US"/>
          </a:p>
        </p:txBody>
      </p:sp>
    </p:spTree>
    <p:extLst>
      <p:ext uri="{BB962C8B-B14F-4D97-AF65-F5344CB8AC3E}">
        <p14:creationId xmlns:p14="http://schemas.microsoft.com/office/powerpoint/2010/main" val="14951338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1">
        <a:schemeClr val="bg1"/>
      </p:bgRef>
    </p:bg>
    <p:spTree>
      <p:nvGrpSpPr>
        <p:cNvPr id="1" name=""/>
        <p:cNvGrpSpPr/>
        <p:nvPr/>
      </p:nvGrpSpPr>
      <p:grpSpPr>
        <a:xfrm>
          <a:off x="0" y="0"/>
          <a:ext cx="0" cy="0"/>
          <a:chOff x="0" y="0"/>
          <a:chExt cx="0" cy="0"/>
        </a:xfrm>
      </p:grpSpPr>
      <p:grpSp>
        <p:nvGrpSpPr>
          <p:cNvPr id="10" name="Group 9"/>
          <p:cNvGrpSpPr/>
          <p:nvPr/>
        </p:nvGrpSpPr>
        <p:grpSpPr>
          <a:xfrm>
            <a:off x="0" y="6208894"/>
            <a:ext cx="12192000" cy="649106"/>
            <a:chOff x="0" y="6208894"/>
            <a:chExt cx="12192000" cy="649106"/>
          </a:xfrm>
        </p:grpSpPr>
        <p:sp>
          <p:nvSpPr>
            <p:cNvPr id="2" name="Rectangle 1"/>
            <p:cNvSpPr/>
            <p:nvPr/>
          </p:nvSpPr>
          <p:spPr>
            <a:xfrm>
              <a:off x="3048" y="6220178"/>
              <a:ext cx="12188952" cy="637822"/>
            </a:xfrm>
            <a:prstGeom prst="rect">
              <a:avLst/>
            </a:prstGeom>
            <a:ln>
              <a:noFill/>
            </a:ln>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cxnSp>
          <p:nvCxnSpPr>
            <p:cNvPr id="7" name="Straight Connector 6"/>
            <p:cNvCxnSpPr/>
            <p:nvPr/>
          </p:nvCxnSpPr>
          <p:spPr>
            <a:xfrm>
              <a:off x="0" y="6208894"/>
              <a:ext cx="12192000" cy="0"/>
            </a:xfrm>
            <a:prstGeom prst="line">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grpSp>
      <p:cxnSp>
        <p:nvCxnSpPr>
          <p:cNvPr id="5" name="Straight Connector 4"/>
          <p:cNvCxnSpPr/>
          <p:nvPr userDrawn="1"/>
        </p:nvCxnSpPr>
        <p:spPr>
          <a:xfrm flipV="1">
            <a:off x="3048" y="5937956"/>
            <a:ext cx="8241" cy="5644"/>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userDrawn="1"/>
        </p:nvCxnSpPr>
        <p:spPr>
          <a:xfrm flipV="1">
            <a:off x="3048" y="5937956"/>
            <a:ext cx="8241" cy="5644"/>
          </a:xfrm>
          <a:prstGeom prst="line">
            <a:avLst/>
          </a:prstGeom>
        </p:spPr>
        <p:style>
          <a:lnRef idx="1">
            <a:schemeClr val="accent1"/>
          </a:lnRef>
          <a:fillRef idx="0">
            <a:schemeClr val="accent1"/>
          </a:fillRef>
          <a:effectRef idx="0">
            <a:schemeClr val="accent1"/>
          </a:effectRef>
          <a:fontRef idx="minor">
            <a:schemeClr val="tx1"/>
          </a:fontRef>
        </p:style>
      </p:cxnSp>
      <p:sp>
        <p:nvSpPr>
          <p:cNvPr id="9" name="Title 8"/>
          <p:cNvSpPr>
            <a:spLocks noGrp="1"/>
          </p:cNvSpPr>
          <p:nvPr>
            <p:ph type="ctrTitle"/>
          </p:nvPr>
        </p:nvSpPr>
        <p:spPr>
          <a:xfrm>
            <a:off x="711200" y="1371600"/>
            <a:ext cx="10468864"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tx2"/>
                </a:solidFill>
                <a:effectLst/>
                <a:latin typeface="+mj-lt"/>
                <a:ea typeface="+mj-ea"/>
                <a:cs typeface="+mj-cs"/>
              </a:defRPr>
            </a:lvl1pPr>
          </a:lstStyle>
          <a:p>
            <a:r>
              <a:rPr kumimoji="0" lang="en-US" smtClean="0"/>
              <a:t>Click to edit Master title style</a:t>
            </a:r>
            <a:endParaRPr kumimoji="0" lang="en-US" dirty="0"/>
          </a:p>
        </p:txBody>
      </p:sp>
      <p:sp>
        <p:nvSpPr>
          <p:cNvPr id="17" name="Subtitle 16"/>
          <p:cNvSpPr>
            <a:spLocks noGrp="1"/>
          </p:cNvSpPr>
          <p:nvPr>
            <p:ph type="subTitle" idx="1"/>
          </p:nvPr>
        </p:nvSpPr>
        <p:spPr>
          <a:xfrm>
            <a:off x="711200" y="3228536"/>
            <a:ext cx="10472928"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021A1D30-C0A0-4124-A783-34D9F15FA0FE}" type="datetime1">
              <a:rPr lang="en-US" smtClean="0"/>
              <a:t>1/30/2019</a:t>
            </a:fld>
            <a:endParaRPr lang="en-US"/>
          </a:p>
        </p:txBody>
      </p:sp>
      <p:sp>
        <p:nvSpPr>
          <p:cNvPr id="19" name="Footer Placeholder 18"/>
          <p:cNvSpPr>
            <a:spLocks noGrp="1"/>
          </p:cNvSpPr>
          <p:nvPr>
            <p:ph type="ftr" sz="quarter" idx="11"/>
          </p:nvPr>
        </p:nvSpPr>
        <p:spPr/>
        <p:txBody>
          <a:bodyPr/>
          <a:lstStyle/>
          <a:p>
            <a:r>
              <a:rPr lang="en-US" dirty="0" smtClean="0"/>
              <a:t>Add a footer</a:t>
            </a:r>
            <a:endParaRPr lang="en-US" dirty="0"/>
          </a:p>
        </p:txBody>
      </p:sp>
      <p:sp>
        <p:nvSpPr>
          <p:cNvPr id="27" name="Slide Number Placeholder 26"/>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298082008"/>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D2D5871-AB0F-4B3D-8861-97E78CB7B47E}" type="datetime1">
              <a:rPr lang="en-US" smtClean="0"/>
              <a:t>1/30/2019</a:t>
            </a:fld>
            <a:endParaRPr lang="en-US"/>
          </a:p>
        </p:txBody>
      </p:sp>
      <p:sp>
        <p:nvSpPr>
          <p:cNvPr id="5" name="Footer Placeholder 4"/>
          <p:cNvSpPr>
            <a:spLocks noGrp="1"/>
          </p:cNvSpPr>
          <p:nvPr>
            <p:ph type="ftr" sz="quarter" idx="11"/>
          </p:nvPr>
        </p:nvSpPr>
        <p:spPr/>
        <p:txBody>
          <a:bodyPr/>
          <a:lstStyle/>
          <a:p>
            <a:r>
              <a:rPr lang="en-US" dirty="0" smtClean="0"/>
              <a:t>Add a footer</a:t>
            </a:r>
            <a:endParaRPr lang="en-US" dirty="0"/>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8777770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914402"/>
            <a:ext cx="27432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914402"/>
            <a:ext cx="80264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4418406-4C3F-4F3E-80BD-A22568EA37EB}" type="datetime1">
              <a:rPr lang="en-US" smtClean="0"/>
              <a:t>1/30/2019</a:t>
            </a:fld>
            <a:endParaRPr lang="en-US"/>
          </a:p>
        </p:txBody>
      </p:sp>
      <p:sp>
        <p:nvSpPr>
          <p:cNvPr id="5" name="Footer Placeholder 4"/>
          <p:cNvSpPr>
            <a:spLocks noGrp="1"/>
          </p:cNvSpPr>
          <p:nvPr>
            <p:ph type="ftr" sz="quarter" idx="11"/>
          </p:nvPr>
        </p:nvSpPr>
        <p:spPr/>
        <p:txBody>
          <a:bodyPr/>
          <a:lstStyle/>
          <a:p>
            <a:r>
              <a:rPr lang="en-US" dirty="0" smtClean="0"/>
              <a:t>Add a footer</a:t>
            </a:r>
            <a:endParaRPr lang="en-US" dirty="0"/>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33697544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5F28077-7188-48C5-8679-2287FAC952E9}" type="datetime1">
              <a:rPr lang="en-US" smtClean="0"/>
              <a:t>1/30/2019</a:t>
            </a:fld>
            <a:endParaRPr lang="en-US"/>
          </a:p>
        </p:txBody>
      </p:sp>
      <p:sp>
        <p:nvSpPr>
          <p:cNvPr id="5" name="Footer Placeholder 4"/>
          <p:cNvSpPr>
            <a:spLocks noGrp="1"/>
          </p:cNvSpPr>
          <p:nvPr>
            <p:ph type="ftr" sz="quarter" idx="11"/>
          </p:nvPr>
        </p:nvSpPr>
        <p:spPr/>
        <p:txBody>
          <a:bodyPr/>
          <a:lstStyle/>
          <a:p>
            <a:r>
              <a:rPr lang="en-US" dirty="0" smtClean="0"/>
              <a:t>Add a footer</a:t>
            </a:r>
            <a:endParaRPr lang="en-US" dirty="0"/>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14816821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07136" y="1316736"/>
            <a:ext cx="103632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07136" y="2704664"/>
            <a:ext cx="103632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D2DCB740-6776-4EE9-99FD-96D592FA5A23}" type="datetime1">
              <a:rPr lang="en-US" smtClean="0"/>
              <a:t>1/30/2019</a:t>
            </a:fld>
            <a:endParaRPr lang="en-US"/>
          </a:p>
        </p:txBody>
      </p:sp>
      <p:sp>
        <p:nvSpPr>
          <p:cNvPr id="5" name="Footer Placeholder 4"/>
          <p:cNvSpPr>
            <a:spLocks noGrp="1"/>
          </p:cNvSpPr>
          <p:nvPr>
            <p:ph type="ftr" sz="quarter" idx="11"/>
          </p:nvPr>
        </p:nvSpPr>
        <p:spPr/>
        <p:txBody>
          <a:bodyPr/>
          <a:lstStyle/>
          <a:p>
            <a:r>
              <a:rPr lang="en-US" dirty="0" smtClean="0"/>
              <a:t>Add a footer</a:t>
            </a:r>
            <a:endParaRPr lang="en-US" dirty="0"/>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3531933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09728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609600" y="1920085"/>
            <a:ext cx="53848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6197600" y="1920085"/>
            <a:ext cx="53848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5F6BD99-6FFD-46C5-B5E2-43A34BDA2566}" type="datetime1">
              <a:rPr lang="en-US" smtClean="0"/>
              <a:t>1/30/2019</a:t>
            </a:fld>
            <a:endParaRPr lang="en-US"/>
          </a:p>
        </p:txBody>
      </p:sp>
      <p:sp>
        <p:nvSpPr>
          <p:cNvPr id="6" name="Footer Placeholder 5"/>
          <p:cNvSpPr>
            <a:spLocks noGrp="1"/>
          </p:cNvSpPr>
          <p:nvPr>
            <p:ph type="ftr" sz="quarter" idx="11"/>
          </p:nvPr>
        </p:nvSpPr>
        <p:spPr/>
        <p:txBody>
          <a:bodyPr/>
          <a:lstStyle/>
          <a:p>
            <a:r>
              <a:rPr lang="en-US" dirty="0" smtClean="0"/>
              <a:t>Add a footer</a:t>
            </a:r>
            <a:endParaRPr lang="en-US" dirty="0"/>
          </a:p>
        </p:txBody>
      </p:sp>
      <p:sp>
        <p:nvSpPr>
          <p:cNvPr id="7" name="Slide Number Placeholder 6"/>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109018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09728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09600" y="1855248"/>
            <a:ext cx="5386917" cy="659352"/>
          </a:xfrm>
        </p:spPr>
        <p:txBody>
          <a:bodyPr lIns="45720" tIns="0" rIns="45720" bIns="0" anchor="ctr">
            <a:noAutofit/>
          </a:bodyPr>
          <a:lstStyle>
            <a:lvl1pPr marL="0" indent="0">
              <a:buNone/>
              <a:defRPr sz="2400" b="1" cap="none" baseline="0">
                <a:solidFill>
                  <a:schemeClr val="tx1"/>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9600" y="2514600"/>
            <a:ext cx="5386917"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3"/>
          </p:nvPr>
        </p:nvSpPr>
        <p:spPr>
          <a:xfrm>
            <a:off x="6193368" y="1859758"/>
            <a:ext cx="5389033" cy="654843"/>
          </a:xfrm>
        </p:spPr>
        <p:txBody>
          <a:bodyPr lIns="45720" tIns="0" rIns="45720" bIns="0" anchor="ctr"/>
          <a:lstStyle>
            <a:lvl1pPr marL="0" indent="0">
              <a:buNone/>
              <a:defRPr sz="2400" b="1" cap="none" baseline="0">
                <a:solidFill>
                  <a:schemeClr val="tx1"/>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6193368" y="2514600"/>
            <a:ext cx="5389033"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E022678E-214C-4CF8-97C7-95015FB02960}" type="datetime1">
              <a:rPr lang="en-US" smtClean="0"/>
              <a:t>1/30/2019</a:t>
            </a:fld>
            <a:endParaRPr lang="en-US"/>
          </a:p>
        </p:txBody>
      </p:sp>
      <p:sp>
        <p:nvSpPr>
          <p:cNvPr id="8" name="Footer Placeholder 7"/>
          <p:cNvSpPr>
            <a:spLocks noGrp="1"/>
          </p:cNvSpPr>
          <p:nvPr>
            <p:ph type="ftr" sz="quarter" idx="11"/>
          </p:nvPr>
        </p:nvSpPr>
        <p:spPr/>
        <p:txBody>
          <a:bodyPr/>
          <a:lstStyle/>
          <a:p>
            <a:r>
              <a:rPr lang="en-US" dirty="0" smtClean="0"/>
              <a:t>Add a footer</a:t>
            </a:r>
            <a:endParaRPr lang="en-US" dirty="0"/>
          </a:p>
        </p:txBody>
      </p:sp>
      <p:sp>
        <p:nvSpPr>
          <p:cNvPr id="9" name="Slide Number Placeholder 8"/>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12501885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10744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D55660E0-FA77-4473-A859-74127B089143}" type="datetime1">
              <a:rPr lang="en-US" smtClean="0"/>
              <a:t>1/30/2019</a:t>
            </a:fld>
            <a:endParaRPr lang="en-US"/>
          </a:p>
        </p:txBody>
      </p:sp>
      <p:sp>
        <p:nvSpPr>
          <p:cNvPr id="4" name="Footer Placeholder 3"/>
          <p:cNvSpPr>
            <a:spLocks noGrp="1"/>
          </p:cNvSpPr>
          <p:nvPr>
            <p:ph type="ftr" sz="quarter" idx="11"/>
          </p:nvPr>
        </p:nvSpPr>
        <p:spPr/>
        <p:txBody>
          <a:bodyPr/>
          <a:lstStyle/>
          <a:p>
            <a:r>
              <a:rPr lang="en-US" dirty="0" smtClean="0"/>
              <a:t>Add a footer</a:t>
            </a:r>
            <a:endParaRPr lang="en-US" dirty="0"/>
          </a:p>
        </p:txBody>
      </p:sp>
      <p:sp>
        <p:nvSpPr>
          <p:cNvPr id="5" name="Slide Number Placeholder 4"/>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30718149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188D7B8-9F07-4899-827D-5F3CFDDEB574}" type="datetime1">
              <a:rPr lang="en-US" smtClean="0"/>
              <a:t>1/30/2019</a:t>
            </a:fld>
            <a:endParaRPr lang="en-US"/>
          </a:p>
        </p:txBody>
      </p:sp>
      <p:sp>
        <p:nvSpPr>
          <p:cNvPr id="3" name="Footer Placeholder 2"/>
          <p:cNvSpPr>
            <a:spLocks noGrp="1"/>
          </p:cNvSpPr>
          <p:nvPr>
            <p:ph type="ftr" sz="quarter" idx="11"/>
          </p:nvPr>
        </p:nvSpPr>
        <p:spPr/>
        <p:txBody>
          <a:bodyPr/>
          <a:lstStyle/>
          <a:p>
            <a:r>
              <a:rPr lang="en-US" dirty="0" smtClean="0"/>
              <a:t>Add a footer</a:t>
            </a:r>
            <a:endParaRPr lang="en-US" dirty="0"/>
          </a:p>
        </p:txBody>
      </p:sp>
      <p:sp>
        <p:nvSpPr>
          <p:cNvPr id="4" name="Slide Number Placeholder 3"/>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2528821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514352"/>
            <a:ext cx="36576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4" name="Content Placeholder 3"/>
          <p:cNvSpPr>
            <a:spLocks noGrp="1"/>
          </p:cNvSpPr>
          <p:nvPr>
            <p:ph sz="half" idx="1"/>
          </p:nvPr>
        </p:nvSpPr>
        <p:spPr>
          <a:xfrm>
            <a:off x="4766733" y="1676400"/>
            <a:ext cx="6815667"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 name="Text Placeholder 2"/>
          <p:cNvSpPr>
            <a:spLocks noGrp="1"/>
          </p:cNvSpPr>
          <p:nvPr>
            <p:ph type="body" idx="2"/>
          </p:nvPr>
        </p:nvSpPr>
        <p:spPr>
          <a:xfrm>
            <a:off x="914400" y="1676400"/>
            <a:ext cx="36576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B5197C5C-1CD1-417D-A89C-14747F5222C7}" type="datetime1">
              <a:rPr lang="en-US" smtClean="0"/>
              <a:t>1/30/2019</a:t>
            </a:fld>
            <a:endParaRPr lang="en-US"/>
          </a:p>
        </p:txBody>
      </p:sp>
      <p:sp>
        <p:nvSpPr>
          <p:cNvPr id="6" name="Footer Placeholder 5"/>
          <p:cNvSpPr>
            <a:spLocks noGrp="1"/>
          </p:cNvSpPr>
          <p:nvPr>
            <p:ph type="ftr" sz="quarter" idx="11"/>
          </p:nvPr>
        </p:nvSpPr>
        <p:spPr/>
        <p:txBody>
          <a:bodyPr/>
          <a:lstStyle/>
          <a:p>
            <a:r>
              <a:rPr lang="en-US" dirty="0" smtClean="0"/>
              <a:t>Add a footer</a:t>
            </a:r>
            <a:endParaRPr lang="en-US" dirty="0"/>
          </a:p>
        </p:txBody>
      </p:sp>
      <p:sp>
        <p:nvSpPr>
          <p:cNvPr id="7" name="Slide Number Placeholder 6"/>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19919267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4221004" y="1108077"/>
            <a:ext cx="70104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
        <p:nvSpPr>
          <p:cNvPr id="12" name="Right Triangle 11"/>
          <p:cNvSpPr/>
          <p:nvPr/>
        </p:nvSpPr>
        <p:spPr>
          <a:xfrm rot="420000" flipV="1">
            <a:off x="10672179" y="5359769"/>
            <a:ext cx="207264"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
        <p:nvSpPr>
          <p:cNvPr id="2" name="Title 1"/>
          <p:cNvSpPr>
            <a:spLocks noGrp="1"/>
          </p:cNvSpPr>
          <p:nvPr>
            <p:ph type="title"/>
          </p:nvPr>
        </p:nvSpPr>
        <p:spPr>
          <a:xfrm>
            <a:off x="812800" y="1176997"/>
            <a:ext cx="2950464"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3" name="Picture Placeholder 2" descr="An empty placeholder to add an image. Click on the placeholder and select the image that you wish to add"/>
          <p:cNvSpPr>
            <a:spLocks noGrp="1"/>
          </p:cNvSpPr>
          <p:nvPr>
            <p:ph type="pic" idx="1"/>
          </p:nvPr>
        </p:nvSpPr>
        <p:spPr>
          <a:xfrm rot="420000">
            <a:off x="4647724" y="1199517"/>
            <a:ext cx="615696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812800" y="2828785"/>
            <a:ext cx="29464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359EFBB-CFA1-4AA8-9123-F0B52DBD84FE}" type="datetime1">
              <a:rPr lang="en-US" smtClean="0"/>
              <a:t>1/30/2019</a:t>
            </a:fld>
            <a:endParaRPr lang="en-US"/>
          </a:p>
        </p:txBody>
      </p:sp>
      <p:sp>
        <p:nvSpPr>
          <p:cNvPr id="6" name="Footer Placeholder 5"/>
          <p:cNvSpPr>
            <a:spLocks noGrp="1"/>
          </p:cNvSpPr>
          <p:nvPr>
            <p:ph type="ftr" sz="quarter" idx="11"/>
          </p:nvPr>
        </p:nvSpPr>
        <p:spPr/>
        <p:txBody>
          <a:bodyPr/>
          <a:lstStyle/>
          <a:p>
            <a:r>
              <a:rPr lang="en-US" dirty="0" smtClean="0"/>
              <a:t>Add a footer</a:t>
            </a:r>
            <a:endParaRPr lang="en-US" dirty="0"/>
          </a:p>
        </p:txBody>
      </p:sp>
      <p:sp>
        <p:nvSpPr>
          <p:cNvPr id="7" name="Slide Number Placeholder 6"/>
          <p:cNvSpPr>
            <a:spLocks noGrp="1"/>
          </p:cNvSpPr>
          <p:nvPr>
            <p:ph type="sldNum" sz="quarter" idx="12"/>
          </p:nvPr>
        </p:nvSpPr>
        <p:spPr>
          <a:xfrm>
            <a:off x="10769600" y="6356351"/>
            <a:ext cx="812800" cy="365125"/>
          </a:xfrm>
        </p:spPr>
        <p:txBody>
          <a:bodyPr/>
          <a:lstStyle/>
          <a:p>
            <a:fld id="{401CF334-2D5C-4859-84A6-CA7E6E43FAEB}" type="slidenum">
              <a:rPr lang="en-US" smtClean="0"/>
              <a:t>‹#›</a:t>
            </a:fld>
            <a:endParaRPr lang="en-US"/>
          </a:p>
        </p:txBody>
      </p:sp>
      <p:sp>
        <p:nvSpPr>
          <p:cNvPr id="10" name="Freeform 9"/>
          <p:cNvSpPr>
            <a:spLocks/>
          </p:cNvSpPr>
          <p:nvPr/>
        </p:nvSpPr>
        <p:spPr bwMode="auto">
          <a:xfrm flipV="1">
            <a:off x="-12700" y="5816600"/>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sz="1800">
              <a:solidFill>
                <a:schemeClr val="tx1"/>
              </a:solidFill>
              <a:latin typeface="+mn-lt"/>
              <a:ea typeface="+mn-ea"/>
              <a:cs typeface="+mn-cs"/>
            </a:endParaRPr>
          </a:p>
        </p:txBody>
      </p:sp>
      <p:sp>
        <p:nvSpPr>
          <p:cNvPr id="11" name="Freeform 10"/>
          <p:cNvSpPr>
            <a:spLocks/>
          </p:cNvSpPr>
          <p:nvPr/>
        </p:nvSpPr>
        <p:spPr bwMode="auto">
          <a:xfrm flipV="1">
            <a:off x="5842000" y="6219826"/>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sz="1800">
              <a:solidFill>
                <a:schemeClr val="tx1"/>
              </a:solidFill>
              <a:latin typeface="+mn-lt"/>
              <a:ea typeface="+mn-ea"/>
              <a:cs typeface="+mn-cs"/>
            </a:endParaRPr>
          </a:p>
        </p:txBody>
      </p:sp>
    </p:spTree>
    <p:extLst>
      <p:ext uri="{BB962C8B-B14F-4D97-AF65-F5344CB8AC3E}">
        <p14:creationId xmlns:p14="http://schemas.microsoft.com/office/powerpoint/2010/main" val="25196249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grpSp>
        <p:nvGrpSpPr>
          <p:cNvPr id="25" name="Group 24"/>
          <p:cNvGrpSpPr/>
          <p:nvPr/>
        </p:nvGrpSpPr>
        <p:grpSpPr>
          <a:xfrm>
            <a:off x="-29028" y="-7144"/>
            <a:ext cx="12240731" cy="6879658"/>
            <a:chOff x="0" y="-21658"/>
            <a:chExt cx="12240731" cy="6879658"/>
          </a:xfrm>
        </p:grpSpPr>
        <p:sp>
          <p:nvSpPr>
            <p:cNvPr id="26" name="Rectangle 25"/>
            <p:cNvSpPr/>
            <p:nvPr/>
          </p:nvSpPr>
          <p:spPr>
            <a:xfrm>
              <a:off x="31633" y="0"/>
              <a:ext cx="12188952"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7" name="Group 26"/>
            <p:cNvGrpSpPr/>
            <p:nvPr/>
          </p:nvGrpSpPr>
          <p:grpSpPr>
            <a:xfrm>
              <a:off x="0" y="-21658"/>
              <a:ext cx="12240731" cy="1041400"/>
              <a:chOff x="-25356" y="-7144"/>
              <a:chExt cx="12240731" cy="1041400"/>
            </a:xfrm>
          </p:grpSpPr>
          <p:sp>
            <p:nvSpPr>
              <p:cNvPr id="28" name="Freeform 27"/>
              <p:cNvSpPr>
                <a:spLocks/>
              </p:cNvSpPr>
              <p:nvPr/>
            </p:nvSpPr>
            <p:spPr bwMode="auto">
              <a:xfrm>
                <a:off x="-12700" y="-7144"/>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sz="1800">
                  <a:solidFill>
                    <a:schemeClr val="tx1"/>
                  </a:solidFill>
                  <a:latin typeface="+mn-lt"/>
                  <a:ea typeface="+mn-ea"/>
                  <a:cs typeface="+mn-cs"/>
                </a:endParaRPr>
              </a:p>
            </p:txBody>
          </p:sp>
          <p:sp>
            <p:nvSpPr>
              <p:cNvPr id="29" name="Freeform 28"/>
              <p:cNvSpPr>
                <a:spLocks/>
              </p:cNvSpPr>
              <p:nvPr/>
            </p:nvSpPr>
            <p:spPr bwMode="auto">
              <a:xfrm>
                <a:off x="5842000" y="-7144"/>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sz="1800">
                  <a:solidFill>
                    <a:schemeClr val="tx1"/>
                  </a:solidFill>
                  <a:latin typeface="+mn-lt"/>
                  <a:ea typeface="+mn-ea"/>
                  <a:cs typeface="+mn-cs"/>
                </a:endParaRPr>
              </a:p>
            </p:txBody>
          </p:sp>
          <p:grpSp>
            <p:nvGrpSpPr>
              <p:cNvPr id="31" name="Group 30"/>
              <p:cNvGrpSpPr/>
              <p:nvPr/>
            </p:nvGrpSpPr>
            <p:grpSpPr>
              <a:xfrm>
                <a:off x="-25356" y="202408"/>
                <a:ext cx="12240731" cy="649224"/>
                <a:chOff x="-19045" y="216550"/>
                <a:chExt cx="9180548" cy="649224"/>
              </a:xfrm>
            </p:grpSpPr>
            <p:sp>
              <p:nvSpPr>
                <p:cNvPr id="32" name="Freeform 3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sz="1800"/>
                </a:p>
              </p:txBody>
            </p:sp>
            <p:sp>
              <p:nvSpPr>
                <p:cNvPr id="33" name="Freeform 3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sz="1800"/>
                </a:p>
              </p:txBody>
            </p:sp>
          </p:grpSp>
        </p:grpSp>
      </p:grpSp>
      <p:sp>
        <p:nvSpPr>
          <p:cNvPr id="9" name="Title Placeholder 8"/>
          <p:cNvSpPr>
            <a:spLocks noGrp="1"/>
          </p:cNvSpPr>
          <p:nvPr>
            <p:ph type="title"/>
          </p:nvPr>
        </p:nvSpPr>
        <p:spPr>
          <a:xfrm>
            <a:off x="609600" y="704088"/>
            <a:ext cx="10972800" cy="1143000"/>
          </a:xfrm>
          <a:prstGeom prst="rect">
            <a:avLst/>
          </a:prstGeom>
        </p:spPr>
        <p:txBody>
          <a:bodyPr vert="horz" lIns="0" rIns="0" bIns="0" anchor="b">
            <a:normAutofit/>
          </a:bodyPr>
          <a:lstStyle/>
          <a:p>
            <a:r>
              <a:rPr kumimoji="0" lang="en-US" smtClean="0"/>
              <a:t>Click to edit Master title style</a:t>
            </a:r>
            <a:endParaRPr kumimoji="0" lang="en-US" dirty="0"/>
          </a:p>
        </p:txBody>
      </p:sp>
      <p:sp>
        <p:nvSpPr>
          <p:cNvPr id="30" name="Text Placeholder 29"/>
          <p:cNvSpPr>
            <a:spLocks noGrp="1"/>
          </p:cNvSpPr>
          <p:nvPr>
            <p:ph type="body" idx="1"/>
          </p:nvPr>
        </p:nvSpPr>
        <p:spPr>
          <a:xfrm>
            <a:off x="609600" y="1935480"/>
            <a:ext cx="109728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dirty="0" smtClean="0"/>
          </a:p>
        </p:txBody>
      </p:sp>
      <p:sp>
        <p:nvSpPr>
          <p:cNvPr id="10" name="Date Placeholder 9"/>
          <p:cNvSpPr>
            <a:spLocks noGrp="1"/>
          </p:cNvSpPr>
          <p:nvPr>
            <p:ph type="dt" sz="half" idx="2"/>
          </p:nvPr>
        </p:nvSpPr>
        <p:spPr>
          <a:xfrm>
            <a:off x="609600" y="6356351"/>
            <a:ext cx="2844800" cy="365125"/>
          </a:xfrm>
          <a:prstGeom prst="rect">
            <a:avLst/>
          </a:prstGeom>
        </p:spPr>
        <p:txBody>
          <a:bodyPr vert="horz" lIns="0" tIns="0" rIns="0" bIns="0" anchor="b"/>
          <a:lstStyle>
            <a:lvl1pPr algn="l" eaLnBrk="1" latinLnBrk="0" hangingPunct="1">
              <a:defRPr kumimoji="0" sz="1100">
                <a:solidFill>
                  <a:schemeClr val="tx1"/>
                </a:solidFill>
              </a:defRPr>
            </a:lvl1pPr>
          </a:lstStyle>
          <a:p>
            <a:fld id="{61146459-E3C3-4969-9224-5ED50B492D17}" type="datetime1">
              <a:rPr lang="en-US" smtClean="0"/>
              <a:pPr/>
              <a:t>1/30/2019</a:t>
            </a:fld>
            <a:endParaRPr lang="en-US" dirty="0"/>
          </a:p>
        </p:txBody>
      </p:sp>
      <p:sp>
        <p:nvSpPr>
          <p:cNvPr id="22" name="Footer Placeholder 21"/>
          <p:cNvSpPr>
            <a:spLocks noGrp="1"/>
          </p:cNvSpPr>
          <p:nvPr>
            <p:ph type="ftr" sz="quarter" idx="3"/>
          </p:nvPr>
        </p:nvSpPr>
        <p:spPr>
          <a:xfrm>
            <a:off x="3556000" y="6356351"/>
            <a:ext cx="4470400" cy="365125"/>
          </a:xfrm>
          <a:prstGeom prst="rect">
            <a:avLst/>
          </a:prstGeom>
        </p:spPr>
        <p:txBody>
          <a:bodyPr vert="horz" lIns="0" tIns="0" rIns="0" bIns="0" anchor="b"/>
          <a:lstStyle>
            <a:lvl1pPr algn="l" eaLnBrk="1" latinLnBrk="0" hangingPunct="1">
              <a:defRPr kumimoji="0" sz="1100">
                <a:solidFill>
                  <a:schemeClr val="tx1"/>
                </a:solidFill>
              </a:defRPr>
            </a:lvl1pPr>
          </a:lstStyle>
          <a:p>
            <a:r>
              <a:rPr lang="en-US" dirty="0" smtClean="0"/>
              <a:t>Add a footer</a:t>
            </a:r>
            <a:endParaRPr lang="en-US" dirty="0"/>
          </a:p>
        </p:txBody>
      </p:sp>
      <p:sp>
        <p:nvSpPr>
          <p:cNvPr id="18" name="Slide Number Placeholder 17"/>
          <p:cNvSpPr>
            <a:spLocks noGrp="1"/>
          </p:cNvSpPr>
          <p:nvPr>
            <p:ph type="sldNum" sz="quarter" idx="4"/>
          </p:nvPr>
        </p:nvSpPr>
        <p:spPr>
          <a:xfrm>
            <a:off x="10566400" y="6356351"/>
            <a:ext cx="1016000" cy="365125"/>
          </a:xfrm>
          <a:prstGeom prst="rect">
            <a:avLst/>
          </a:prstGeom>
        </p:spPr>
        <p:txBody>
          <a:bodyPr vert="horz" lIns="0" tIns="0" rIns="0" bIns="0" anchor="b"/>
          <a:lstStyle>
            <a:lvl1pPr algn="r" eaLnBrk="1" latinLnBrk="0" hangingPunct="1">
              <a:defRPr kumimoji="0" sz="1100">
                <a:solidFill>
                  <a:schemeClr val="tx1"/>
                </a:solidFill>
              </a:defRPr>
            </a:lvl1pPr>
          </a:lstStyle>
          <a:p>
            <a:fld id="{401CF334-2D5C-4859-84A6-CA7E6E43FAEB}" type="slidenum">
              <a:rPr lang="en-US" smtClean="0"/>
              <a:pPr/>
              <a:t>‹#›</a:t>
            </a:fld>
            <a:endParaRPr lang="en-US"/>
          </a:p>
        </p:txBody>
      </p:sp>
    </p:spTree>
    <p:extLst>
      <p:ext uri="{BB962C8B-B14F-4D97-AF65-F5344CB8AC3E}">
        <p14:creationId xmlns:p14="http://schemas.microsoft.com/office/powerpoint/2010/main" val="94285284"/>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hf sldNum="0" hdr="0" ftr="0" dt="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lumMod val="50000"/>
          </a:schemeClr>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lumMod val="50000"/>
          </a:schemeClr>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lumMod val="50000"/>
          </a:schemeClr>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lumMod val="50000"/>
          </a:schemeClr>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lumMod val="75000"/>
          </a:schemeClr>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lumMod val="50000"/>
          </a:schemeClr>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lumMod val="75000"/>
          </a:schemeClr>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286000" indent="0" algn="l" rtl="0" eaLnBrk="1" latinLnBrk="0" hangingPunct="1">
        <a:spcBef>
          <a:spcPct val="20000"/>
        </a:spcBef>
        <a:buClr>
          <a:schemeClr val="tx2"/>
        </a:buClr>
        <a:buFontTx/>
        <a:buNone/>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a:bodyPr>
          <a:lstStyle/>
          <a:p>
            <a:pPr algn="ctr"/>
            <a:r>
              <a:rPr lang="en-US" sz="6000" dirty="0" smtClean="0">
                <a:latin typeface="Calibri" panose="020F0502020204030204" pitchFamily="34" charset="0"/>
              </a:rPr>
              <a:t>Questionnaire Results</a:t>
            </a:r>
            <a:r>
              <a:rPr lang="en-US" sz="4800" dirty="0" smtClean="0">
                <a:latin typeface="Calibri" panose="020F0502020204030204" pitchFamily="34" charset="0"/>
              </a:rPr>
              <a:t/>
            </a:r>
            <a:br>
              <a:rPr lang="en-US" sz="4800" dirty="0" smtClean="0">
                <a:latin typeface="Calibri" panose="020F0502020204030204" pitchFamily="34" charset="0"/>
              </a:rPr>
            </a:br>
            <a:r>
              <a:rPr lang="en-US" sz="4000" dirty="0" smtClean="0">
                <a:latin typeface="Calibri" panose="020F0502020204030204" pitchFamily="34" charset="0"/>
              </a:rPr>
              <a:t>Summer 2018</a:t>
            </a:r>
            <a:endParaRPr lang="en-US" sz="4000" dirty="0">
              <a:latin typeface="Calibri" panose="020F0502020204030204" pitchFamily="34" charset="0"/>
            </a:endParaRP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385305" y="3499175"/>
            <a:ext cx="1219647" cy="1210935"/>
          </a:xfrm>
          <a:prstGeom prst="rect">
            <a:avLst/>
          </a:prstGeom>
        </p:spPr>
      </p:pic>
    </p:spTree>
    <p:extLst>
      <p:ext uri="{BB962C8B-B14F-4D97-AF65-F5344CB8AC3E}">
        <p14:creationId xmlns:p14="http://schemas.microsoft.com/office/powerpoint/2010/main" val="35496286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5360" y="116632"/>
            <a:ext cx="11521280" cy="1152128"/>
          </a:xfrm>
        </p:spPr>
        <p:txBody>
          <a:bodyPr/>
          <a:lstStyle/>
          <a:p>
            <a:pPr algn="ctr"/>
            <a:r>
              <a:rPr lang="en-GB" dirty="0">
                <a:solidFill>
                  <a:schemeClr val="tx1">
                    <a:lumMod val="65000"/>
                    <a:lumOff val="35000"/>
                  </a:schemeClr>
                </a:solidFill>
                <a:latin typeface="Calibri" panose="020F0502020204030204" pitchFamily="34" charset="0"/>
                <a:cs typeface="Calibri" panose="020F0502020204030204" pitchFamily="34" charset="0"/>
              </a:rPr>
              <a:t>Communication</a:t>
            </a:r>
          </a:p>
        </p:txBody>
      </p:sp>
      <p:sp>
        <p:nvSpPr>
          <p:cNvPr id="5" name="Rectangle 4"/>
          <p:cNvSpPr/>
          <p:nvPr/>
        </p:nvSpPr>
        <p:spPr>
          <a:xfrm>
            <a:off x="143339" y="116632"/>
            <a:ext cx="11905323" cy="6624736"/>
          </a:xfrm>
          <a:prstGeom prst="rect">
            <a:avLst/>
          </a:prstGeom>
          <a:noFill/>
          <a:ln w="57150">
            <a:solidFill>
              <a:srgbClr val="FFFF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Rectangle 7"/>
          <p:cNvSpPr/>
          <p:nvPr/>
        </p:nvSpPr>
        <p:spPr>
          <a:xfrm>
            <a:off x="296984" y="234462"/>
            <a:ext cx="11598032" cy="6400800"/>
          </a:xfrm>
          <a:prstGeom prst="rect">
            <a:avLst/>
          </a:prstGeom>
          <a:noFill/>
          <a:ln w="5715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aphicFrame>
        <p:nvGraphicFramePr>
          <p:cNvPr id="9" name="Table 8"/>
          <p:cNvGraphicFramePr>
            <a:graphicFrameLocks noGrp="1"/>
          </p:cNvGraphicFramePr>
          <p:nvPr>
            <p:extLst>
              <p:ext uri="{D42A27DB-BD31-4B8C-83A1-F6EECF244321}">
                <p14:modId xmlns:p14="http://schemas.microsoft.com/office/powerpoint/2010/main" val="2927925031"/>
              </p:ext>
            </p:extLst>
          </p:nvPr>
        </p:nvGraphicFramePr>
        <p:xfrm>
          <a:off x="623391" y="1386590"/>
          <a:ext cx="10945217" cy="2382632"/>
        </p:xfrm>
        <a:graphic>
          <a:graphicData uri="http://schemas.openxmlformats.org/drawingml/2006/table">
            <a:tbl>
              <a:tblPr firstRow="1" bandRow="1">
                <a:tableStyleId>{C083E6E3-FA7D-4D7B-A595-EF9225AFEA82}</a:tableStyleId>
              </a:tblPr>
              <a:tblGrid>
                <a:gridCol w="719733">
                  <a:extLst>
                    <a:ext uri="{9D8B030D-6E8A-4147-A177-3AD203B41FA5}">
                      <a16:colId xmlns:a16="http://schemas.microsoft.com/office/drawing/2014/main" val="20000"/>
                    </a:ext>
                  </a:extLst>
                </a:gridCol>
                <a:gridCol w="5151766">
                  <a:extLst>
                    <a:ext uri="{9D8B030D-6E8A-4147-A177-3AD203B41FA5}">
                      <a16:colId xmlns:a16="http://schemas.microsoft.com/office/drawing/2014/main" val="20001"/>
                    </a:ext>
                  </a:extLst>
                </a:gridCol>
                <a:gridCol w="1025186">
                  <a:extLst>
                    <a:ext uri="{9D8B030D-6E8A-4147-A177-3AD203B41FA5}">
                      <a16:colId xmlns:a16="http://schemas.microsoft.com/office/drawing/2014/main" val="20002"/>
                    </a:ext>
                  </a:extLst>
                </a:gridCol>
                <a:gridCol w="1010268">
                  <a:extLst>
                    <a:ext uri="{9D8B030D-6E8A-4147-A177-3AD203B41FA5}">
                      <a16:colId xmlns:a16="http://schemas.microsoft.com/office/drawing/2014/main" val="20003"/>
                    </a:ext>
                  </a:extLst>
                </a:gridCol>
                <a:gridCol w="1010268">
                  <a:extLst>
                    <a:ext uri="{9D8B030D-6E8A-4147-A177-3AD203B41FA5}">
                      <a16:colId xmlns:a16="http://schemas.microsoft.com/office/drawing/2014/main" val="20004"/>
                    </a:ext>
                  </a:extLst>
                </a:gridCol>
                <a:gridCol w="1010268">
                  <a:extLst>
                    <a:ext uri="{9D8B030D-6E8A-4147-A177-3AD203B41FA5}">
                      <a16:colId xmlns:a16="http://schemas.microsoft.com/office/drawing/2014/main" val="634354958"/>
                    </a:ext>
                  </a:extLst>
                </a:gridCol>
                <a:gridCol w="1017728">
                  <a:extLst>
                    <a:ext uri="{9D8B030D-6E8A-4147-A177-3AD203B41FA5}">
                      <a16:colId xmlns:a16="http://schemas.microsoft.com/office/drawing/2014/main" val="20005"/>
                    </a:ext>
                  </a:extLst>
                </a:gridCol>
              </a:tblGrid>
              <a:tr h="466118">
                <a:tc>
                  <a:txBody>
                    <a:bodyPr/>
                    <a:lstStyle/>
                    <a:p>
                      <a:pPr algn="ctr"/>
                      <a:r>
                        <a:rPr lang="en-GB" sz="1400" b="1" dirty="0" smtClean="0">
                          <a:solidFill>
                            <a:schemeClr val="tx1">
                              <a:lumMod val="65000"/>
                              <a:lumOff val="35000"/>
                            </a:schemeClr>
                          </a:solidFill>
                        </a:rPr>
                        <a:t>No.</a:t>
                      </a:r>
                      <a:endParaRPr lang="en-GB" sz="1400" b="1" dirty="0">
                        <a:solidFill>
                          <a:schemeClr val="tx1">
                            <a:lumMod val="65000"/>
                            <a:lumOff val="35000"/>
                          </a:schemeClr>
                        </a:solidFill>
                      </a:endParaRPr>
                    </a:p>
                  </a:txBody>
                  <a:tcPr marL="121920" marR="121920"/>
                </a:tc>
                <a:tc>
                  <a:txBody>
                    <a:bodyPr/>
                    <a:lstStyle/>
                    <a:p>
                      <a:pPr algn="ctr"/>
                      <a:r>
                        <a:rPr lang="en-GB" sz="1400" b="1" dirty="0" smtClean="0">
                          <a:solidFill>
                            <a:schemeClr val="tx1">
                              <a:lumMod val="65000"/>
                              <a:lumOff val="35000"/>
                            </a:schemeClr>
                          </a:solidFill>
                        </a:rPr>
                        <a:t>Question</a:t>
                      </a:r>
                      <a:endParaRPr lang="en-GB" sz="1400" b="1" dirty="0">
                        <a:solidFill>
                          <a:schemeClr val="tx1">
                            <a:lumMod val="65000"/>
                            <a:lumOff val="35000"/>
                          </a:schemeClr>
                        </a:solidFill>
                      </a:endParaRPr>
                    </a:p>
                  </a:txBody>
                  <a:tcPr marL="121920" marR="121920"/>
                </a:tc>
                <a:tc>
                  <a:txBody>
                    <a:bodyPr/>
                    <a:lstStyle/>
                    <a:p>
                      <a:pPr algn="ctr"/>
                      <a:r>
                        <a:rPr lang="en-GB" sz="1400" b="1" dirty="0" smtClean="0">
                          <a:solidFill>
                            <a:schemeClr val="tx1">
                              <a:lumMod val="65000"/>
                              <a:lumOff val="35000"/>
                            </a:schemeClr>
                          </a:solidFill>
                        </a:rPr>
                        <a:t>Spring</a:t>
                      </a:r>
                      <a:r>
                        <a:rPr lang="en-GB" sz="1400" b="1" baseline="0" dirty="0" smtClean="0">
                          <a:solidFill>
                            <a:schemeClr val="tx1">
                              <a:lumMod val="65000"/>
                              <a:lumOff val="35000"/>
                            </a:schemeClr>
                          </a:solidFill>
                        </a:rPr>
                        <a:t> 2016</a:t>
                      </a:r>
                      <a:endParaRPr lang="en-GB" sz="1400" b="1" dirty="0">
                        <a:solidFill>
                          <a:schemeClr val="tx1">
                            <a:lumMod val="65000"/>
                            <a:lumOff val="35000"/>
                          </a:schemeClr>
                        </a:solidFill>
                      </a:endParaRPr>
                    </a:p>
                  </a:txBody>
                  <a:tcPr marL="121920" marR="121920"/>
                </a:tc>
                <a:tc>
                  <a:txBody>
                    <a:bodyPr/>
                    <a:lstStyle/>
                    <a:p>
                      <a:pPr algn="ctr"/>
                      <a:r>
                        <a:rPr lang="en-GB" sz="1400" b="1" dirty="0" smtClean="0">
                          <a:solidFill>
                            <a:schemeClr val="tx1">
                              <a:lumMod val="65000"/>
                              <a:lumOff val="35000"/>
                            </a:schemeClr>
                          </a:solidFill>
                        </a:rPr>
                        <a:t>Summer 2016</a:t>
                      </a:r>
                      <a:endParaRPr lang="en-GB" sz="1400" b="1" dirty="0">
                        <a:solidFill>
                          <a:schemeClr val="tx1">
                            <a:lumMod val="65000"/>
                            <a:lumOff val="35000"/>
                          </a:schemeClr>
                        </a:solidFill>
                      </a:endParaRPr>
                    </a:p>
                  </a:txBody>
                  <a:tcPr marL="121920" marR="12192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400" b="1" dirty="0" smtClean="0">
                          <a:solidFill>
                            <a:schemeClr val="tx1">
                              <a:lumMod val="65000"/>
                              <a:lumOff val="35000"/>
                            </a:schemeClr>
                          </a:solidFill>
                        </a:rPr>
                        <a:t>Summer 2017</a:t>
                      </a:r>
                    </a:p>
                  </a:txBody>
                  <a:tcPr marL="121920" marR="12192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400" b="1" dirty="0" smtClean="0">
                          <a:solidFill>
                            <a:schemeClr val="tx1">
                              <a:lumMod val="65000"/>
                              <a:lumOff val="35000"/>
                            </a:schemeClr>
                          </a:solidFill>
                        </a:rPr>
                        <a:t>Summer 2018</a:t>
                      </a:r>
                    </a:p>
                  </a:txBody>
                  <a:tcPr marL="121920" marR="121920"/>
                </a:tc>
                <a:tc>
                  <a:txBody>
                    <a:bodyPr/>
                    <a:lstStyle/>
                    <a:p>
                      <a:pPr algn="ctr"/>
                      <a:r>
                        <a:rPr lang="en-GB" sz="1400" b="1" dirty="0" smtClean="0">
                          <a:solidFill>
                            <a:schemeClr val="tx1">
                              <a:lumMod val="65000"/>
                              <a:lumOff val="35000"/>
                            </a:schemeClr>
                          </a:solidFill>
                        </a:rPr>
                        <a:t>Variance</a:t>
                      </a:r>
                      <a:endParaRPr lang="en-GB" sz="1400" b="1" dirty="0">
                        <a:solidFill>
                          <a:schemeClr val="tx1">
                            <a:lumMod val="65000"/>
                            <a:lumOff val="35000"/>
                          </a:schemeClr>
                        </a:solidFill>
                      </a:endParaRPr>
                    </a:p>
                  </a:txBody>
                  <a:tcPr marL="121920" marR="121920"/>
                </a:tc>
                <a:extLst>
                  <a:ext uri="{0D108BD9-81ED-4DB2-BD59-A6C34878D82A}">
                    <a16:rowId xmlns:a16="http://schemas.microsoft.com/office/drawing/2014/main" val="10000"/>
                  </a:ext>
                </a:extLst>
              </a:tr>
              <a:tr h="466118">
                <a:tc>
                  <a:txBody>
                    <a:bodyPr/>
                    <a:lstStyle/>
                    <a:p>
                      <a:pPr algn="ctr" fontAlgn="t"/>
                      <a:r>
                        <a:rPr lang="en-GB" sz="1400" b="1" i="0" u="none" strike="noStrike" dirty="0">
                          <a:solidFill>
                            <a:schemeClr val="tx1">
                              <a:lumMod val="65000"/>
                              <a:lumOff val="35000"/>
                            </a:schemeClr>
                          </a:solidFill>
                          <a:effectLst/>
                          <a:latin typeface="Calibri" panose="020F0502020204030204" pitchFamily="34" charset="0"/>
                        </a:rPr>
                        <a:t>Q26</a:t>
                      </a:r>
                    </a:p>
                  </a:txBody>
                  <a:tcPr marL="12700" marR="12700" marT="9525" marB="0" anchor="ctr"/>
                </a:tc>
                <a:tc>
                  <a:txBody>
                    <a:bodyPr/>
                    <a:lstStyle/>
                    <a:p>
                      <a:pPr algn="l" fontAlgn="t"/>
                      <a:r>
                        <a:rPr lang="en-GB" sz="1400" b="0" i="0" u="none" strike="noStrike" dirty="0">
                          <a:solidFill>
                            <a:schemeClr val="tx1">
                              <a:lumMod val="65000"/>
                              <a:lumOff val="35000"/>
                            </a:schemeClr>
                          </a:solidFill>
                          <a:effectLst/>
                          <a:latin typeface="Calibri" panose="020F0502020204030204" pitchFamily="34" charset="0"/>
                        </a:rPr>
                        <a:t>I think members of staff at Markeaton Primary School are approachable. </a:t>
                      </a:r>
                    </a:p>
                  </a:txBody>
                  <a:tcPr marL="12700" marR="12700" marT="9525" marB="0" anchor="ctr"/>
                </a:tc>
                <a:tc>
                  <a:txBody>
                    <a:bodyPr/>
                    <a:lstStyle/>
                    <a:p>
                      <a:pPr algn="ctr" fontAlgn="t"/>
                      <a:r>
                        <a:rPr lang="en-GB" sz="1400" b="1" i="0" u="none" strike="noStrike" dirty="0">
                          <a:solidFill>
                            <a:schemeClr val="tx1">
                              <a:lumMod val="65000"/>
                              <a:lumOff val="35000"/>
                            </a:schemeClr>
                          </a:solidFill>
                          <a:effectLst/>
                          <a:latin typeface="Calibri" panose="020F0502020204030204" pitchFamily="34" charset="0"/>
                        </a:rPr>
                        <a:t>1.47</a:t>
                      </a:r>
                    </a:p>
                  </a:txBody>
                  <a:tcPr marL="12700" marR="12700" marT="9525" marB="0" anchor="ctr"/>
                </a:tc>
                <a:tc>
                  <a:txBody>
                    <a:bodyPr/>
                    <a:lstStyle/>
                    <a:p>
                      <a:pPr algn="ctr" fontAlgn="t"/>
                      <a:r>
                        <a:rPr lang="en-GB" sz="1400" b="1" i="0" u="none" strike="noStrike" dirty="0">
                          <a:solidFill>
                            <a:schemeClr val="tx1">
                              <a:lumMod val="65000"/>
                              <a:lumOff val="35000"/>
                            </a:schemeClr>
                          </a:solidFill>
                          <a:effectLst/>
                          <a:latin typeface="Calibri" panose="020F0502020204030204" pitchFamily="34" charset="0"/>
                        </a:rPr>
                        <a:t>1.59</a:t>
                      </a:r>
                    </a:p>
                  </a:txBody>
                  <a:tcPr marL="12700" marR="12700" marT="9525" marB="0" anchor="ctr"/>
                </a:tc>
                <a:tc>
                  <a:txBody>
                    <a:bodyPr/>
                    <a:lstStyle/>
                    <a:p>
                      <a:pPr algn="ctr" fontAlgn="t"/>
                      <a:r>
                        <a:rPr lang="en-GB" sz="1400" b="1" i="0" u="none" strike="noStrike" dirty="0">
                          <a:solidFill>
                            <a:schemeClr val="tx1">
                              <a:lumMod val="65000"/>
                              <a:lumOff val="35000"/>
                            </a:schemeClr>
                          </a:solidFill>
                          <a:effectLst/>
                          <a:latin typeface="Calibri" panose="020F0502020204030204" pitchFamily="34" charset="0"/>
                        </a:rPr>
                        <a:t>1.60</a:t>
                      </a:r>
                    </a:p>
                  </a:txBody>
                  <a:tcPr marL="12700" marR="12700" marT="9525" marB="0" anchor="ctr"/>
                </a:tc>
                <a:tc>
                  <a:txBody>
                    <a:bodyPr/>
                    <a:lstStyle/>
                    <a:p>
                      <a:pPr algn="ctr" fontAlgn="t"/>
                      <a:r>
                        <a:rPr lang="en-GB" sz="1400" b="1" i="0" u="none" strike="noStrike" dirty="0" smtClean="0">
                          <a:solidFill>
                            <a:schemeClr val="tx1">
                              <a:lumMod val="65000"/>
                              <a:lumOff val="35000"/>
                            </a:schemeClr>
                          </a:solidFill>
                          <a:effectLst/>
                          <a:latin typeface="Calibri" panose="020F0502020204030204" pitchFamily="34" charset="0"/>
                        </a:rPr>
                        <a:t>1.59</a:t>
                      </a:r>
                      <a:endParaRPr lang="en-GB" sz="1400" b="1" i="0" u="none" strike="noStrike" dirty="0">
                        <a:solidFill>
                          <a:schemeClr val="tx1">
                            <a:lumMod val="65000"/>
                            <a:lumOff val="35000"/>
                          </a:schemeClr>
                        </a:solidFill>
                        <a:effectLst/>
                        <a:latin typeface="Calibri" panose="020F0502020204030204" pitchFamily="34" charset="0"/>
                      </a:endParaRPr>
                    </a:p>
                  </a:txBody>
                  <a:tcPr marL="12700" marR="12700" marT="9525" marB="0" anchor="ctr"/>
                </a:tc>
                <a:tc>
                  <a:txBody>
                    <a:bodyPr/>
                    <a:lstStyle/>
                    <a:p>
                      <a:pPr algn="ctr" fontAlgn="t"/>
                      <a:r>
                        <a:rPr lang="en-GB" sz="1400" b="1" i="0" u="none" strike="noStrike" dirty="0" smtClean="0">
                          <a:solidFill>
                            <a:schemeClr val="tx1">
                              <a:lumMod val="65000"/>
                              <a:lumOff val="35000"/>
                            </a:schemeClr>
                          </a:solidFill>
                          <a:effectLst/>
                          <a:latin typeface="Calibri" panose="020F0502020204030204" pitchFamily="34" charset="0"/>
                        </a:rPr>
                        <a:t>-0.01</a:t>
                      </a:r>
                      <a:endParaRPr lang="en-GB" sz="1400" b="1" i="0" u="none" strike="noStrike" dirty="0">
                        <a:solidFill>
                          <a:schemeClr val="tx1">
                            <a:lumMod val="65000"/>
                            <a:lumOff val="35000"/>
                          </a:schemeClr>
                        </a:solidFill>
                        <a:effectLst/>
                        <a:latin typeface="Calibri" panose="020F0502020204030204" pitchFamily="34" charset="0"/>
                      </a:endParaRPr>
                    </a:p>
                  </a:txBody>
                  <a:tcPr marL="12700" marR="12700" marT="9525" marB="0" anchor="ctr"/>
                </a:tc>
                <a:extLst>
                  <a:ext uri="{0D108BD9-81ED-4DB2-BD59-A6C34878D82A}">
                    <a16:rowId xmlns:a16="http://schemas.microsoft.com/office/drawing/2014/main" val="10001"/>
                  </a:ext>
                </a:extLst>
              </a:tr>
              <a:tr h="466118">
                <a:tc>
                  <a:txBody>
                    <a:bodyPr/>
                    <a:lstStyle/>
                    <a:p>
                      <a:pPr algn="ctr" fontAlgn="t"/>
                      <a:r>
                        <a:rPr lang="en-GB" sz="1400" b="1" i="0" u="none" strike="noStrike" dirty="0">
                          <a:solidFill>
                            <a:schemeClr val="tx1">
                              <a:lumMod val="65000"/>
                              <a:lumOff val="35000"/>
                            </a:schemeClr>
                          </a:solidFill>
                          <a:effectLst/>
                          <a:latin typeface="Calibri" panose="020F0502020204030204" pitchFamily="34" charset="0"/>
                        </a:rPr>
                        <a:t>Q27</a:t>
                      </a:r>
                    </a:p>
                  </a:txBody>
                  <a:tcPr marL="12700" marR="12700" marT="9525" marB="0" anchor="ctr"/>
                </a:tc>
                <a:tc>
                  <a:txBody>
                    <a:bodyPr/>
                    <a:lstStyle/>
                    <a:p>
                      <a:pPr algn="l" fontAlgn="t"/>
                      <a:r>
                        <a:rPr lang="en-GB" sz="1400" b="0" i="0" u="none" strike="noStrike">
                          <a:solidFill>
                            <a:schemeClr val="tx1">
                              <a:lumMod val="65000"/>
                              <a:lumOff val="35000"/>
                            </a:schemeClr>
                          </a:solidFill>
                          <a:effectLst/>
                          <a:latin typeface="Calibri" panose="020F0502020204030204" pitchFamily="34" charset="0"/>
                        </a:rPr>
                        <a:t>Parent/Carer consultation evenings provide me with the information I require about my child’s progress &amp; achievement. </a:t>
                      </a:r>
                    </a:p>
                  </a:txBody>
                  <a:tcPr marL="12700" marR="12700" marT="9525" marB="0" anchor="ctr"/>
                </a:tc>
                <a:tc>
                  <a:txBody>
                    <a:bodyPr/>
                    <a:lstStyle/>
                    <a:p>
                      <a:pPr algn="ctr" fontAlgn="t"/>
                      <a:r>
                        <a:rPr lang="en-GB" sz="1400" b="1" i="0" u="none" strike="noStrike" dirty="0">
                          <a:solidFill>
                            <a:schemeClr val="tx1">
                              <a:lumMod val="65000"/>
                              <a:lumOff val="35000"/>
                            </a:schemeClr>
                          </a:solidFill>
                          <a:effectLst/>
                          <a:latin typeface="Calibri" panose="020F0502020204030204" pitchFamily="34" charset="0"/>
                        </a:rPr>
                        <a:t>1.12</a:t>
                      </a:r>
                    </a:p>
                  </a:txBody>
                  <a:tcPr marL="12700" marR="12700" marT="9525" marB="0" anchor="ctr"/>
                </a:tc>
                <a:tc>
                  <a:txBody>
                    <a:bodyPr/>
                    <a:lstStyle/>
                    <a:p>
                      <a:pPr algn="ctr" fontAlgn="t"/>
                      <a:r>
                        <a:rPr lang="en-GB" sz="1400" b="1" i="0" u="none" strike="noStrike" dirty="0">
                          <a:solidFill>
                            <a:schemeClr val="tx1">
                              <a:lumMod val="65000"/>
                              <a:lumOff val="35000"/>
                            </a:schemeClr>
                          </a:solidFill>
                          <a:effectLst/>
                          <a:latin typeface="Calibri" panose="020F0502020204030204" pitchFamily="34" charset="0"/>
                        </a:rPr>
                        <a:t>1.37</a:t>
                      </a:r>
                    </a:p>
                  </a:txBody>
                  <a:tcPr marL="12700" marR="12700" marT="9525" marB="0" anchor="ctr"/>
                </a:tc>
                <a:tc>
                  <a:txBody>
                    <a:bodyPr/>
                    <a:lstStyle/>
                    <a:p>
                      <a:pPr algn="ctr" fontAlgn="t"/>
                      <a:r>
                        <a:rPr lang="en-GB" sz="1400" b="1" i="0" u="none" strike="noStrike">
                          <a:solidFill>
                            <a:schemeClr val="tx1">
                              <a:lumMod val="65000"/>
                              <a:lumOff val="35000"/>
                            </a:schemeClr>
                          </a:solidFill>
                          <a:effectLst/>
                          <a:latin typeface="Calibri" panose="020F0502020204030204" pitchFamily="34" charset="0"/>
                        </a:rPr>
                        <a:t>1.44</a:t>
                      </a:r>
                    </a:p>
                  </a:txBody>
                  <a:tcPr marL="12700" marR="12700" marT="9525" marB="0" anchor="ctr"/>
                </a:tc>
                <a:tc>
                  <a:txBody>
                    <a:bodyPr/>
                    <a:lstStyle/>
                    <a:p>
                      <a:pPr algn="ctr" fontAlgn="t"/>
                      <a:r>
                        <a:rPr lang="en-GB" sz="1400" b="1" i="0" u="none" strike="noStrike" dirty="0" smtClean="0">
                          <a:solidFill>
                            <a:schemeClr val="tx1">
                              <a:lumMod val="65000"/>
                              <a:lumOff val="35000"/>
                            </a:schemeClr>
                          </a:solidFill>
                          <a:effectLst/>
                          <a:latin typeface="Calibri" panose="020F0502020204030204" pitchFamily="34" charset="0"/>
                        </a:rPr>
                        <a:t>1.51</a:t>
                      </a:r>
                      <a:endParaRPr lang="en-GB" sz="1400" b="1" i="0" u="none" strike="noStrike" dirty="0">
                        <a:solidFill>
                          <a:schemeClr val="tx1">
                            <a:lumMod val="65000"/>
                            <a:lumOff val="35000"/>
                          </a:schemeClr>
                        </a:solidFill>
                        <a:effectLst/>
                        <a:latin typeface="Calibri" panose="020F0502020204030204" pitchFamily="34" charset="0"/>
                      </a:endParaRPr>
                    </a:p>
                  </a:txBody>
                  <a:tcPr marL="12700" marR="12700" marT="9525" marB="0" anchor="ctr"/>
                </a:tc>
                <a:tc>
                  <a:txBody>
                    <a:bodyPr/>
                    <a:lstStyle/>
                    <a:p>
                      <a:pPr algn="ctr" fontAlgn="t"/>
                      <a:r>
                        <a:rPr lang="en-GB" sz="1400" b="1" i="0" u="none" strike="noStrike" dirty="0" smtClean="0">
                          <a:solidFill>
                            <a:schemeClr val="tx1">
                              <a:lumMod val="65000"/>
                              <a:lumOff val="35000"/>
                            </a:schemeClr>
                          </a:solidFill>
                          <a:effectLst/>
                          <a:latin typeface="Calibri" panose="020F0502020204030204" pitchFamily="34" charset="0"/>
                        </a:rPr>
                        <a:t>0.07</a:t>
                      </a:r>
                      <a:endParaRPr lang="en-GB" sz="1400" b="1" i="0" u="none" strike="noStrike" dirty="0">
                        <a:solidFill>
                          <a:schemeClr val="tx1">
                            <a:lumMod val="65000"/>
                            <a:lumOff val="35000"/>
                          </a:schemeClr>
                        </a:solidFill>
                        <a:effectLst/>
                        <a:latin typeface="Calibri" panose="020F0502020204030204" pitchFamily="34" charset="0"/>
                      </a:endParaRPr>
                    </a:p>
                  </a:txBody>
                  <a:tcPr marL="12700" marR="12700" marT="9525" marB="0" anchor="ctr"/>
                </a:tc>
                <a:extLst>
                  <a:ext uri="{0D108BD9-81ED-4DB2-BD59-A6C34878D82A}">
                    <a16:rowId xmlns:a16="http://schemas.microsoft.com/office/drawing/2014/main" val="10002"/>
                  </a:ext>
                </a:extLst>
              </a:tr>
              <a:tr h="466118">
                <a:tc>
                  <a:txBody>
                    <a:bodyPr/>
                    <a:lstStyle/>
                    <a:p>
                      <a:pPr algn="ctr" fontAlgn="t"/>
                      <a:r>
                        <a:rPr lang="en-GB" sz="1400" b="1" i="0" u="none" strike="noStrike" dirty="0">
                          <a:solidFill>
                            <a:schemeClr val="tx1">
                              <a:lumMod val="65000"/>
                              <a:lumOff val="35000"/>
                            </a:schemeClr>
                          </a:solidFill>
                          <a:effectLst/>
                          <a:latin typeface="Calibri" panose="020F0502020204030204" pitchFamily="34" charset="0"/>
                        </a:rPr>
                        <a:t>Q28</a:t>
                      </a:r>
                    </a:p>
                  </a:txBody>
                  <a:tcPr marL="12700" marR="12700" marT="9525" marB="0" anchor="ctr"/>
                </a:tc>
                <a:tc>
                  <a:txBody>
                    <a:bodyPr/>
                    <a:lstStyle/>
                    <a:p>
                      <a:pPr algn="l" fontAlgn="t"/>
                      <a:r>
                        <a:rPr lang="en-GB" sz="1400" b="0" i="0" u="none" strike="noStrike" dirty="0">
                          <a:solidFill>
                            <a:schemeClr val="tx1">
                              <a:lumMod val="65000"/>
                              <a:lumOff val="35000"/>
                            </a:schemeClr>
                          </a:solidFill>
                          <a:effectLst/>
                          <a:latin typeface="Calibri" panose="020F0502020204030204" pitchFamily="34" charset="0"/>
                        </a:rPr>
                        <a:t>I think the school seeks my views and listens to my concerns.</a:t>
                      </a:r>
                    </a:p>
                  </a:txBody>
                  <a:tcPr marL="12700" marR="12700" marT="9525" marB="0" anchor="ctr"/>
                </a:tc>
                <a:tc>
                  <a:txBody>
                    <a:bodyPr/>
                    <a:lstStyle/>
                    <a:p>
                      <a:pPr algn="ctr" fontAlgn="t"/>
                      <a:r>
                        <a:rPr lang="en-GB" sz="1400" b="1" i="0" u="none" strike="noStrike">
                          <a:solidFill>
                            <a:schemeClr val="tx1">
                              <a:lumMod val="65000"/>
                              <a:lumOff val="35000"/>
                            </a:schemeClr>
                          </a:solidFill>
                          <a:effectLst/>
                          <a:latin typeface="Calibri" panose="020F0502020204030204" pitchFamily="34" charset="0"/>
                        </a:rPr>
                        <a:t>N/A</a:t>
                      </a:r>
                    </a:p>
                  </a:txBody>
                  <a:tcPr marL="12700" marR="12700" marT="9525" marB="0" anchor="ctr"/>
                </a:tc>
                <a:tc>
                  <a:txBody>
                    <a:bodyPr/>
                    <a:lstStyle/>
                    <a:p>
                      <a:pPr algn="ctr" fontAlgn="t"/>
                      <a:r>
                        <a:rPr lang="en-GB" sz="1400" b="1" i="0" u="none" strike="noStrike" dirty="0">
                          <a:solidFill>
                            <a:schemeClr val="tx1">
                              <a:lumMod val="65000"/>
                              <a:lumOff val="35000"/>
                            </a:schemeClr>
                          </a:solidFill>
                          <a:effectLst/>
                          <a:latin typeface="Calibri" panose="020F0502020204030204" pitchFamily="34" charset="0"/>
                        </a:rPr>
                        <a:t>1.35</a:t>
                      </a:r>
                    </a:p>
                  </a:txBody>
                  <a:tcPr marL="12700" marR="12700" marT="9525" marB="0" anchor="ctr"/>
                </a:tc>
                <a:tc>
                  <a:txBody>
                    <a:bodyPr/>
                    <a:lstStyle/>
                    <a:p>
                      <a:pPr algn="ctr" fontAlgn="t"/>
                      <a:r>
                        <a:rPr lang="en-GB" sz="1400" b="1" i="0" u="none" strike="noStrike" dirty="0">
                          <a:solidFill>
                            <a:schemeClr val="tx1">
                              <a:lumMod val="65000"/>
                              <a:lumOff val="35000"/>
                            </a:schemeClr>
                          </a:solidFill>
                          <a:effectLst/>
                          <a:latin typeface="Calibri" panose="020F0502020204030204" pitchFamily="34" charset="0"/>
                        </a:rPr>
                        <a:t>1.44</a:t>
                      </a:r>
                    </a:p>
                  </a:txBody>
                  <a:tcPr marL="12700" marR="12700" marT="9525" marB="0" anchor="ctr"/>
                </a:tc>
                <a:tc>
                  <a:txBody>
                    <a:bodyPr/>
                    <a:lstStyle/>
                    <a:p>
                      <a:pPr algn="ctr" fontAlgn="t"/>
                      <a:r>
                        <a:rPr lang="en-GB" sz="1400" b="1" i="0" u="none" strike="noStrike" dirty="0" smtClean="0">
                          <a:solidFill>
                            <a:schemeClr val="tx1">
                              <a:lumMod val="65000"/>
                              <a:lumOff val="35000"/>
                            </a:schemeClr>
                          </a:solidFill>
                          <a:effectLst/>
                          <a:latin typeface="Calibri" panose="020F0502020204030204" pitchFamily="34" charset="0"/>
                        </a:rPr>
                        <a:t>1.48</a:t>
                      </a:r>
                      <a:endParaRPr lang="en-GB" sz="1400" b="1" i="0" u="none" strike="noStrike" dirty="0">
                        <a:solidFill>
                          <a:schemeClr val="tx1">
                            <a:lumMod val="65000"/>
                            <a:lumOff val="35000"/>
                          </a:schemeClr>
                        </a:solidFill>
                        <a:effectLst/>
                        <a:latin typeface="Calibri" panose="020F0502020204030204" pitchFamily="34" charset="0"/>
                      </a:endParaRPr>
                    </a:p>
                  </a:txBody>
                  <a:tcPr marL="12700" marR="12700" marT="9525" marB="0" anchor="ctr"/>
                </a:tc>
                <a:tc>
                  <a:txBody>
                    <a:bodyPr/>
                    <a:lstStyle/>
                    <a:p>
                      <a:pPr algn="ctr" fontAlgn="t"/>
                      <a:r>
                        <a:rPr lang="en-GB" sz="1400" b="1" i="0" u="none" strike="noStrike" dirty="0" smtClean="0">
                          <a:solidFill>
                            <a:schemeClr val="tx1">
                              <a:lumMod val="65000"/>
                              <a:lumOff val="35000"/>
                            </a:schemeClr>
                          </a:solidFill>
                          <a:effectLst/>
                          <a:latin typeface="Calibri" panose="020F0502020204030204" pitchFamily="34" charset="0"/>
                        </a:rPr>
                        <a:t>0.04</a:t>
                      </a:r>
                      <a:endParaRPr lang="en-GB" sz="1400" b="1" i="0" u="none" strike="noStrike" dirty="0">
                        <a:solidFill>
                          <a:schemeClr val="tx1">
                            <a:lumMod val="65000"/>
                            <a:lumOff val="35000"/>
                          </a:schemeClr>
                        </a:solidFill>
                        <a:effectLst/>
                        <a:latin typeface="Calibri" panose="020F0502020204030204" pitchFamily="34" charset="0"/>
                      </a:endParaRPr>
                    </a:p>
                  </a:txBody>
                  <a:tcPr marL="12700" marR="12700" marT="9525" marB="0" anchor="ctr"/>
                </a:tc>
                <a:extLst>
                  <a:ext uri="{0D108BD9-81ED-4DB2-BD59-A6C34878D82A}">
                    <a16:rowId xmlns:a16="http://schemas.microsoft.com/office/drawing/2014/main" val="10003"/>
                  </a:ext>
                </a:extLst>
              </a:tr>
              <a:tr h="466118">
                <a:tc>
                  <a:txBody>
                    <a:bodyPr/>
                    <a:lstStyle/>
                    <a:p>
                      <a:pPr algn="ctr" fontAlgn="t"/>
                      <a:r>
                        <a:rPr lang="en-GB" sz="1400" b="1" i="0" u="none" strike="noStrike" dirty="0">
                          <a:solidFill>
                            <a:schemeClr val="tx1">
                              <a:lumMod val="65000"/>
                              <a:lumOff val="35000"/>
                            </a:schemeClr>
                          </a:solidFill>
                          <a:effectLst/>
                          <a:latin typeface="Calibri" panose="020F0502020204030204" pitchFamily="34" charset="0"/>
                        </a:rPr>
                        <a:t>Q30</a:t>
                      </a:r>
                    </a:p>
                  </a:txBody>
                  <a:tcPr marL="12700" marR="12700" marT="9525" marB="0" anchor="ctr"/>
                </a:tc>
                <a:tc>
                  <a:txBody>
                    <a:bodyPr/>
                    <a:lstStyle/>
                    <a:p>
                      <a:pPr algn="l" fontAlgn="t"/>
                      <a:r>
                        <a:rPr lang="en-GB" sz="1400" b="0" i="0" u="none" strike="noStrike">
                          <a:solidFill>
                            <a:schemeClr val="tx1">
                              <a:lumMod val="65000"/>
                              <a:lumOff val="35000"/>
                            </a:schemeClr>
                          </a:solidFill>
                          <a:effectLst/>
                          <a:latin typeface="Calibri" panose="020F0502020204030204" pitchFamily="34" charset="0"/>
                        </a:rPr>
                        <a:t>Markeaton Primary School encourages parents/carers to play an active part in school life. </a:t>
                      </a:r>
                    </a:p>
                  </a:txBody>
                  <a:tcPr marL="12700" marR="12700" marT="9525" marB="0" anchor="ctr"/>
                </a:tc>
                <a:tc>
                  <a:txBody>
                    <a:bodyPr/>
                    <a:lstStyle/>
                    <a:p>
                      <a:pPr algn="ctr" fontAlgn="t"/>
                      <a:r>
                        <a:rPr lang="en-GB" sz="1400" b="1" i="0" u="none" strike="noStrike">
                          <a:solidFill>
                            <a:schemeClr val="tx1">
                              <a:lumMod val="65000"/>
                              <a:lumOff val="35000"/>
                            </a:schemeClr>
                          </a:solidFill>
                          <a:effectLst/>
                          <a:latin typeface="Calibri" panose="020F0502020204030204" pitchFamily="34" charset="0"/>
                        </a:rPr>
                        <a:t>1.26</a:t>
                      </a:r>
                    </a:p>
                  </a:txBody>
                  <a:tcPr marL="12700" marR="12700" marT="9525" marB="0" anchor="ctr"/>
                </a:tc>
                <a:tc>
                  <a:txBody>
                    <a:bodyPr/>
                    <a:lstStyle/>
                    <a:p>
                      <a:pPr algn="ctr" fontAlgn="t"/>
                      <a:r>
                        <a:rPr lang="en-GB" sz="1400" b="1" i="0" u="none" strike="noStrike">
                          <a:solidFill>
                            <a:schemeClr val="tx1">
                              <a:lumMod val="65000"/>
                              <a:lumOff val="35000"/>
                            </a:schemeClr>
                          </a:solidFill>
                          <a:effectLst/>
                          <a:latin typeface="Calibri" panose="020F0502020204030204" pitchFamily="34" charset="0"/>
                        </a:rPr>
                        <a:t>1.58</a:t>
                      </a:r>
                    </a:p>
                  </a:txBody>
                  <a:tcPr marL="12700" marR="12700" marT="9525" marB="0" anchor="ctr"/>
                </a:tc>
                <a:tc>
                  <a:txBody>
                    <a:bodyPr/>
                    <a:lstStyle/>
                    <a:p>
                      <a:pPr algn="ctr" fontAlgn="t"/>
                      <a:r>
                        <a:rPr lang="en-GB" sz="1400" b="1" i="0" u="none" strike="noStrike" dirty="0">
                          <a:solidFill>
                            <a:schemeClr val="tx1">
                              <a:lumMod val="65000"/>
                              <a:lumOff val="35000"/>
                            </a:schemeClr>
                          </a:solidFill>
                          <a:effectLst/>
                          <a:latin typeface="Calibri" panose="020F0502020204030204" pitchFamily="34" charset="0"/>
                        </a:rPr>
                        <a:t>1.59</a:t>
                      </a:r>
                    </a:p>
                  </a:txBody>
                  <a:tcPr marL="12700" marR="12700" marT="9525" marB="0" anchor="ctr"/>
                </a:tc>
                <a:tc>
                  <a:txBody>
                    <a:bodyPr/>
                    <a:lstStyle/>
                    <a:p>
                      <a:pPr algn="ctr" fontAlgn="t"/>
                      <a:r>
                        <a:rPr lang="en-GB" sz="1400" b="1" i="0" u="none" strike="noStrike" dirty="0" smtClean="0">
                          <a:solidFill>
                            <a:schemeClr val="tx1">
                              <a:lumMod val="65000"/>
                              <a:lumOff val="35000"/>
                            </a:schemeClr>
                          </a:solidFill>
                          <a:effectLst/>
                          <a:latin typeface="Calibri" panose="020F0502020204030204" pitchFamily="34" charset="0"/>
                        </a:rPr>
                        <a:t>1.51</a:t>
                      </a:r>
                      <a:endParaRPr lang="en-GB" sz="1400" b="1" i="0" u="none" strike="noStrike" dirty="0">
                        <a:solidFill>
                          <a:schemeClr val="tx1">
                            <a:lumMod val="65000"/>
                            <a:lumOff val="35000"/>
                          </a:schemeClr>
                        </a:solidFill>
                        <a:effectLst/>
                        <a:latin typeface="Calibri" panose="020F0502020204030204" pitchFamily="34" charset="0"/>
                      </a:endParaRPr>
                    </a:p>
                  </a:txBody>
                  <a:tcPr marL="12700" marR="12700" marT="9525" marB="0" anchor="ctr"/>
                </a:tc>
                <a:tc>
                  <a:txBody>
                    <a:bodyPr/>
                    <a:lstStyle/>
                    <a:p>
                      <a:pPr algn="ctr" fontAlgn="t"/>
                      <a:r>
                        <a:rPr lang="en-GB" sz="1400" b="1" i="0" u="none" strike="noStrike" dirty="0" smtClean="0">
                          <a:solidFill>
                            <a:schemeClr val="tx1">
                              <a:lumMod val="65000"/>
                              <a:lumOff val="35000"/>
                            </a:schemeClr>
                          </a:solidFill>
                          <a:effectLst/>
                          <a:latin typeface="Calibri" panose="020F0502020204030204" pitchFamily="34" charset="0"/>
                        </a:rPr>
                        <a:t>-0.08</a:t>
                      </a:r>
                      <a:endParaRPr lang="en-GB" sz="1400" b="1" i="0" u="none" strike="noStrike" dirty="0">
                        <a:solidFill>
                          <a:schemeClr val="tx1">
                            <a:lumMod val="65000"/>
                            <a:lumOff val="35000"/>
                          </a:schemeClr>
                        </a:solidFill>
                        <a:effectLst/>
                        <a:latin typeface="Calibri" panose="020F0502020204030204" pitchFamily="34" charset="0"/>
                      </a:endParaRPr>
                    </a:p>
                  </a:txBody>
                  <a:tcPr marL="12700" marR="12700" marT="9525" marB="0" anchor="ct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19544149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43339" y="116632"/>
            <a:ext cx="11905323" cy="6624736"/>
          </a:xfrm>
          <a:prstGeom prst="rect">
            <a:avLst/>
          </a:prstGeom>
          <a:noFill/>
          <a:ln w="57150">
            <a:solidFill>
              <a:srgbClr val="FFFF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Rectangle 7"/>
          <p:cNvSpPr/>
          <p:nvPr/>
        </p:nvSpPr>
        <p:spPr>
          <a:xfrm>
            <a:off x="296984" y="234462"/>
            <a:ext cx="11598032" cy="6400800"/>
          </a:xfrm>
          <a:prstGeom prst="rect">
            <a:avLst/>
          </a:prstGeom>
          <a:noFill/>
          <a:ln w="5715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Title 1"/>
          <p:cNvSpPr txBox="1">
            <a:spLocks/>
          </p:cNvSpPr>
          <p:nvPr/>
        </p:nvSpPr>
        <p:spPr>
          <a:xfrm>
            <a:off x="335360" y="-243408"/>
            <a:ext cx="11425269" cy="6768752"/>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3600" b="1" kern="1200">
                <a:solidFill>
                  <a:schemeClr val="tx1"/>
                </a:solidFill>
                <a:latin typeface="+mj-lt"/>
                <a:ea typeface="+mj-ea"/>
                <a:cs typeface="+mj-cs"/>
              </a:defRPr>
            </a:lvl1pPr>
          </a:lstStyle>
          <a:p>
            <a:pPr algn="ctr"/>
            <a:endParaRPr lang="en-GB" sz="1200" dirty="0" smtClean="0">
              <a:solidFill>
                <a:schemeClr val="tx1">
                  <a:lumMod val="65000"/>
                  <a:lumOff val="35000"/>
                </a:schemeClr>
              </a:solidFill>
              <a:latin typeface="Calibri" panose="020F0502020204030204" pitchFamily="34" charset="0"/>
              <a:cs typeface="Calibri" panose="020F0502020204030204" pitchFamily="34" charset="0"/>
            </a:endParaRPr>
          </a:p>
          <a:p>
            <a:pPr algn="ctr"/>
            <a:endParaRPr lang="en-GB" sz="1200" dirty="0">
              <a:solidFill>
                <a:schemeClr val="tx1">
                  <a:lumMod val="65000"/>
                  <a:lumOff val="35000"/>
                </a:schemeClr>
              </a:solidFill>
              <a:latin typeface="Calibri" panose="020F0502020204030204" pitchFamily="34" charset="0"/>
              <a:cs typeface="Calibri" panose="020F0502020204030204" pitchFamily="34" charset="0"/>
            </a:endParaRPr>
          </a:p>
          <a:p>
            <a:pPr algn="ctr"/>
            <a:endParaRPr lang="en-GB" sz="4100" dirty="0" smtClean="0">
              <a:solidFill>
                <a:schemeClr val="tx1">
                  <a:lumMod val="65000"/>
                  <a:lumOff val="35000"/>
                </a:schemeClr>
              </a:solidFill>
              <a:latin typeface="Calibri" panose="020F0502020204030204" pitchFamily="34" charset="0"/>
              <a:cs typeface="Calibri" panose="020F0502020204030204" pitchFamily="34" charset="0"/>
            </a:endParaRPr>
          </a:p>
          <a:p>
            <a:pPr algn="ctr"/>
            <a:r>
              <a:rPr lang="en-GB" sz="4100" dirty="0" smtClean="0">
                <a:solidFill>
                  <a:schemeClr val="tx1">
                    <a:lumMod val="65000"/>
                    <a:lumOff val="35000"/>
                  </a:schemeClr>
                </a:solidFill>
                <a:latin typeface="Calibri" panose="020F0502020204030204" pitchFamily="34" charset="0"/>
                <a:cs typeface="Calibri" panose="020F0502020204030204" pitchFamily="34" charset="0"/>
              </a:rPr>
              <a:t>Parent/Carer Questionnaire Results</a:t>
            </a:r>
          </a:p>
          <a:p>
            <a:pPr algn="ctr"/>
            <a:endParaRPr lang="en-GB" sz="3200" dirty="0">
              <a:solidFill>
                <a:schemeClr val="tx1">
                  <a:lumMod val="65000"/>
                  <a:lumOff val="35000"/>
                </a:schemeClr>
              </a:solidFill>
              <a:latin typeface="Calibri" panose="020F0502020204030204" pitchFamily="34" charset="0"/>
              <a:cs typeface="Calibri" panose="020F0502020204030204" pitchFamily="34" charset="0"/>
            </a:endParaRPr>
          </a:p>
          <a:p>
            <a:pPr algn="ctr"/>
            <a:r>
              <a:rPr lang="en-GB" sz="4100" dirty="0" smtClean="0">
                <a:solidFill>
                  <a:schemeClr val="tx1">
                    <a:lumMod val="65000"/>
                    <a:lumOff val="35000"/>
                  </a:schemeClr>
                </a:solidFill>
                <a:latin typeface="Calibri" panose="020F0502020204030204" pitchFamily="34" charset="0"/>
                <a:cs typeface="Calibri" panose="020F0502020204030204" pitchFamily="34" charset="0"/>
              </a:rPr>
              <a:t/>
            </a:r>
            <a:br>
              <a:rPr lang="en-GB" sz="4100" dirty="0" smtClean="0">
                <a:solidFill>
                  <a:schemeClr val="tx1">
                    <a:lumMod val="65000"/>
                    <a:lumOff val="35000"/>
                  </a:schemeClr>
                </a:solidFill>
                <a:latin typeface="Calibri" panose="020F0502020204030204" pitchFamily="34" charset="0"/>
                <a:cs typeface="Calibri" panose="020F0502020204030204" pitchFamily="34" charset="0"/>
              </a:rPr>
            </a:br>
            <a:r>
              <a:rPr lang="en-GB" sz="4100" dirty="0" smtClean="0">
                <a:solidFill>
                  <a:schemeClr val="tx1">
                    <a:lumMod val="65000"/>
                    <a:lumOff val="35000"/>
                  </a:schemeClr>
                </a:solidFill>
                <a:latin typeface="Calibri" panose="020F0502020204030204" pitchFamily="34" charset="0"/>
                <a:cs typeface="Calibri" panose="020F0502020204030204" pitchFamily="34" charset="0"/>
              </a:rPr>
              <a:t/>
            </a:r>
            <a:br>
              <a:rPr lang="en-GB" sz="4100" dirty="0" smtClean="0">
                <a:solidFill>
                  <a:schemeClr val="tx1">
                    <a:lumMod val="65000"/>
                    <a:lumOff val="35000"/>
                  </a:schemeClr>
                </a:solidFill>
                <a:latin typeface="Calibri" panose="020F0502020204030204" pitchFamily="34" charset="0"/>
                <a:cs typeface="Calibri" panose="020F0502020204030204" pitchFamily="34" charset="0"/>
              </a:rPr>
            </a:br>
            <a:r>
              <a:rPr lang="en-GB" sz="4100" dirty="0" smtClean="0">
                <a:solidFill>
                  <a:schemeClr val="tx1">
                    <a:lumMod val="65000"/>
                    <a:lumOff val="35000"/>
                  </a:schemeClr>
                </a:solidFill>
                <a:latin typeface="Calibri" panose="020F0502020204030204" pitchFamily="34" charset="0"/>
                <a:cs typeface="Calibri" panose="020F0502020204030204" pitchFamily="34" charset="0"/>
              </a:rPr>
              <a:t/>
            </a:r>
            <a:br>
              <a:rPr lang="en-GB" sz="4100" dirty="0" smtClean="0">
                <a:solidFill>
                  <a:schemeClr val="tx1">
                    <a:lumMod val="65000"/>
                    <a:lumOff val="35000"/>
                  </a:schemeClr>
                </a:solidFill>
                <a:latin typeface="Calibri" panose="020F0502020204030204" pitchFamily="34" charset="0"/>
                <a:cs typeface="Calibri" panose="020F0502020204030204" pitchFamily="34" charset="0"/>
              </a:rPr>
            </a:br>
            <a:r>
              <a:rPr lang="en-GB" sz="4100" dirty="0" smtClean="0">
                <a:solidFill>
                  <a:schemeClr val="tx1">
                    <a:lumMod val="65000"/>
                    <a:lumOff val="35000"/>
                  </a:schemeClr>
                </a:solidFill>
                <a:latin typeface="Calibri" panose="020F0502020204030204" pitchFamily="34" charset="0"/>
                <a:cs typeface="Calibri" panose="020F0502020204030204" pitchFamily="34" charset="0"/>
              </a:rPr>
              <a:t/>
            </a:r>
            <a:br>
              <a:rPr lang="en-GB" sz="4100" dirty="0" smtClean="0">
                <a:solidFill>
                  <a:schemeClr val="tx1">
                    <a:lumMod val="65000"/>
                    <a:lumOff val="35000"/>
                  </a:schemeClr>
                </a:solidFill>
                <a:latin typeface="Calibri" panose="020F0502020204030204" pitchFamily="34" charset="0"/>
                <a:cs typeface="Calibri" panose="020F0502020204030204" pitchFamily="34" charset="0"/>
              </a:rPr>
            </a:br>
            <a:r>
              <a:rPr lang="en-GB" sz="4100" dirty="0" smtClean="0">
                <a:solidFill>
                  <a:schemeClr val="tx1">
                    <a:lumMod val="65000"/>
                    <a:lumOff val="35000"/>
                  </a:schemeClr>
                </a:solidFill>
                <a:latin typeface="Calibri" panose="020F0502020204030204" pitchFamily="34" charset="0"/>
                <a:cs typeface="Calibri" panose="020F0502020204030204" pitchFamily="34" charset="0"/>
              </a:rPr>
              <a:t/>
            </a:r>
            <a:br>
              <a:rPr lang="en-GB" sz="4100" dirty="0" smtClean="0">
                <a:solidFill>
                  <a:schemeClr val="tx1">
                    <a:lumMod val="65000"/>
                    <a:lumOff val="35000"/>
                  </a:schemeClr>
                </a:solidFill>
                <a:latin typeface="Calibri" panose="020F0502020204030204" pitchFamily="34" charset="0"/>
                <a:cs typeface="Calibri" panose="020F0502020204030204" pitchFamily="34" charset="0"/>
              </a:rPr>
            </a:br>
            <a:r>
              <a:rPr lang="en-GB" sz="4100" dirty="0" smtClean="0">
                <a:solidFill>
                  <a:schemeClr val="tx1">
                    <a:lumMod val="65000"/>
                    <a:lumOff val="35000"/>
                  </a:schemeClr>
                </a:solidFill>
                <a:latin typeface="Calibri" panose="020F0502020204030204" pitchFamily="34" charset="0"/>
                <a:cs typeface="Calibri" panose="020F0502020204030204" pitchFamily="34" charset="0"/>
              </a:rPr>
              <a:t/>
            </a:r>
            <a:br>
              <a:rPr lang="en-GB" sz="4100" dirty="0" smtClean="0">
                <a:solidFill>
                  <a:schemeClr val="tx1">
                    <a:lumMod val="65000"/>
                    <a:lumOff val="35000"/>
                  </a:schemeClr>
                </a:solidFill>
                <a:latin typeface="Calibri" panose="020F0502020204030204" pitchFamily="34" charset="0"/>
                <a:cs typeface="Calibri" panose="020F0502020204030204" pitchFamily="34" charset="0"/>
              </a:rPr>
            </a:br>
            <a:r>
              <a:rPr lang="en-GB" sz="4100" b="0" dirty="0" smtClean="0">
                <a:solidFill>
                  <a:schemeClr val="tx1">
                    <a:lumMod val="65000"/>
                    <a:lumOff val="35000"/>
                  </a:schemeClr>
                </a:solidFill>
                <a:latin typeface="Calibri" panose="020F0502020204030204" pitchFamily="34" charset="0"/>
                <a:cs typeface="Calibri" panose="020F0502020204030204" pitchFamily="34" charset="0"/>
              </a:rPr>
              <a:t>Summer 2018</a:t>
            </a:r>
            <a:endParaRPr lang="en-GB" sz="4100" b="0" dirty="0">
              <a:solidFill>
                <a:schemeClr val="tx1">
                  <a:lumMod val="65000"/>
                  <a:lumOff val="35000"/>
                </a:schemeClr>
              </a:solidFill>
              <a:latin typeface="Calibri" panose="020F0502020204030204" pitchFamily="34" charset="0"/>
              <a:cs typeface="Calibri" panose="020F0502020204030204" pitchFamily="34" charset="0"/>
            </a:endParaRPr>
          </a:p>
        </p:txBody>
      </p:sp>
      <p:pic>
        <p:nvPicPr>
          <p:cNvPr id="12" name="Picture 11" descr="https://pbs.twimg.com/profile_images/743033372675571712/30aeEyPX.jpg"/>
          <p:cNvPicPr>
            <a:picLocks noChangeAspect="1" noChangeArrowheads="1"/>
          </p:cNvPicPr>
          <p:nvPr/>
        </p:nvPicPr>
        <p:blipFill>
          <a:blip r:embed="rId2" cstate="print">
            <a:lum bright="70000" contrast="-70000"/>
            <a:extLst>
              <a:ext uri="{28A0092B-C50C-407E-A947-70E740481C1C}">
                <a14:useLocalDpi xmlns:a14="http://schemas.microsoft.com/office/drawing/2010/main" val="0"/>
              </a:ext>
            </a:extLst>
          </a:blip>
          <a:srcRect/>
          <a:stretch>
            <a:fillRect/>
          </a:stretch>
        </p:blipFill>
        <p:spPr bwMode="auto">
          <a:xfrm>
            <a:off x="5519936" y="354632"/>
            <a:ext cx="1056117" cy="792088"/>
          </a:xfrm>
          <a:prstGeom prst="ellipse">
            <a:avLst/>
          </a:prstGeom>
          <a:ln>
            <a:noFill/>
          </a:ln>
          <a:effectLst>
            <a:softEdge rad="317500"/>
          </a:effectLst>
          <a:extLst>
            <a:ext uri="{909E8E84-426E-40DD-AFC4-6F175D3DCCD1}">
              <a14:hiddenFill xmlns:a14="http://schemas.microsoft.com/office/drawing/2010/main">
                <a:solidFill>
                  <a:srgbClr val="FFFFFF"/>
                </a:solidFill>
              </a14:hiddenFill>
            </a:ext>
          </a:extLst>
        </p:spPr>
      </p:pic>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143854" y="1627273"/>
            <a:ext cx="5810960" cy="3873974"/>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29069620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73269" y="914401"/>
            <a:ext cx="11645461" cy="5410200"/>
          </a:xfrm>
        </p:spPr>
        <p:txBody>
          <a:bodyPr>
            <a:normAutofit fontScale="85000" lnSpcReduction="10000"/>
          </a:bodyPr>
          <a:lstStyle/>
          <a:p>
            <a:pPr marL="0" indent="0" algn="just">
              <a:buNone/>
            </a:pPr>
            <a:r>
              <a:rPr lang="en-GB" i="1" dirty="0" smtClean="0">
                <a:latin typeface="Calibri" panose="020F0502020204030204" pitchFamily="34" charset="0"/>
                <a:cs typeface="Calibri" panose="020F0502020204030204" pitchFamily="34" charset="0"/>
              </a:rPr>
              <a:t>To all Parents/Carers,</a:t>
            </a:r>
          </a:p>
          <a:p>
            <a:pPr marL="0" indent="0" algn="just">
              <a:buNone/>
            </a:pPr>
            <a:endParaRPr lang="en-GB" i="1" dirty="0">
              <a:latin typeface="Calibri" panose="020F0502020204030204" pitchFamily="34" charset="0"/>
              <a:cs typeface="Calibri" panose="020F0502020204030204" pitchFamily="34" charset="0"/>
            </a:endParaRPr>
          </a:p>
          <a:p>
            <a:pPr marL="0" indent="0" algn="just">
              <a:buNone/>
            </a:pPr>
            <a:r>
              <a:rPr lang="en-GB" i="1" dirty="0" smtClean="0">
                <a:latin typeface="Calibri" panose="020F0502020204030204" pitchFamily="34" charset="0"/>
                <a:cs typeface="Calibri" panose="020F0502020204030204" pitchFamily="34" charset="0"/>
              </a:rPr>
              <a:t>A huge thank you to everyone who took the time to fill out our annual school questionnaire.  The results are presented in the next few slides and we are delighted with the positive feedback.  As always there are areas to develop but on the whole, I hope you’ll agree, there is lots to celebrate (the second highest answer of 1.83 is ‘my child is happy at school’ which is amazing!).  </a:t>
            </a:r>
          </a:p>
          <a:p>
            <a:pPr marL="0" indent="0" algn="just">
              <a:buNone/>
            </a:pPr>
            <a:endParaRPr lang="en-GB" i="1" dirty="0">
              <a:latin typeface="Calibri" panose="020F0502020204030204" pitchFamily="34" charset="0"/>
              <a:cs typeface="Calibri" panose="020F0502020204030204" pitchFamily="34" charset="0"/>
            </a:endParaRPr>
          </a:p>
          <a:p>
            <a:pPr marL="0" indent="0" algn="just">
              <a:buNone/>
            </a:pPr>
            <a:r>
              <a:rPr lang="en-GB" i="1" dirty="0" smtClean="0">
                <a:latin typeface="Calibri" panose="020F0502020204030204" pitchFamily="34" charset="0"/>
                <a:cs typeface="Calibri" panose="020F0502020204030204" pitchFamily="34" charset="0"/>
              </a:rPr>
              <a:t>What we will do with these results now is taker a closer look at some of the comments that have been made, alongside the scores, and see where we need to go next in order to improve.  For example, one result in particular stands out, and that is after school clubs.  We are already looking at how best to improve our provision and we will, of course, keep you up to date with our progress.</a:t>
            </a:r>
          </a:p>
          <a:p>
            <a:pPr marL="0" indent="0" algn="just">
              <a:buNone/>
            </a:pPr>
            <a:endParaRPr lang="en-GB" i="1" dirty="0">
              <a:latin typeface="Calibri" panose="020F0502020204030204" pitchFamily="34" charset="0"/>
              <a:cs typeface="Calibri" panose="020F0502020204030204" pitchFamily="34" charset="0"/>
            </a:endParaRPr>
          </a:p>
          <a:p>
            <a:pPr marL="0" indent="0" algn="just">
              <a:buNone/>
            </a:pPr>
            <a:r>
              <a:rPr lang="en-GB" i="1" dirty="0" smtClean="0">
                <a:latin typeface="Calibri" panose="020F0502020204030204" pitchFamily="34" charset="0"/>
                <a:cs typeface="Calibri" panose="020F0502020204030204" pitchFamily="34" charset="0"/>
              </a:rPr>
              <a:t>Many thanks again for your continued support,</a:t>
            </a:r>
          </a:p>
          <a:p>
            <a:pPr marL="0" indent="0" algn="just">
              <a:buNone/>
            </a:pPr>
            <a:endParaRPr lang="en-GB" i="1" dirty="0" smtClean="0">
              <a:latin typeface="Calibri" panose="020F0502020204030204" pitchFamily="34" charset="0"/>
              <a:cs typeface="Calibri" panose="020F0502020204030204" pitchFamily="34" charset="0"/>
            </a:endParaRPr>
          </a:p>
          <a:p>
            <a:pPr marL="0" indent="0" algn="just">
              <a:buNone/>
            </a:pPr>
            <a:r>
              <a:rPr lang="en-GB" i="1" dirty="0" smtClean="0">
                <a:latin typeface="Calibri" panose="020F0502020204030204" pitchFamily="34" charset="0"/>
                <a:cs typeface="Calibri" panose="020F0502020204030204" pitchFamily="34" charset="0"/>
              </a:rPr>
              <a:t>Mr I. Johnson</a:t>
            </a:r>
            <a:endParaRPr lang="en-GB" i="1"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926033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https://pbs.twimg.com/profile_images/743033372675571712/30aeEyPX.jpg"/>
          <p:cNvPicPr>
            <a:picLocks noChangeAspect="1" noChangeArrowheads="1"/>
          </p:cNvPicPr>
          <p:nvPr/>
        </p:nvPicPr>
        <p:blipFill>
          <a:blip r:embed="rId2">
            <a:lum bright="70000" contrast="-70000"/>
            <a:extLst>
              <a:ext uri="{28A0092B-C50C-407E-A947-70E740481C1C}">
                <a14:useLocalDpi xmlns:a14="http://schemas.microsoft.com/office/drawing/2010/main" val="0"/>
              </a:ext>
            </a:extLst>
          </a:blip>
          <a:srcRect/>
          <a:stretch>
            <a:fillRect/>
          </a:stretch>
        </p:blipFill>
        <p:spPr bwMode="auto">
          <a:xfrm>
            <a:off x="1775520" y="188640"/>
            <a:ext cx="8640960" cy="6480721"/>
          </a:xfrm>
          <a:prstGeom prst="ellipse">
            <a:avLst/>
          </a:prstGeom>
          <a:ln>
            <a:noFill/>
          </a:ln>
          <a:effectLst>
            <a:softEdge rad="317500"/>
          </a:effectLst>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a:off x="335360" y="116632"/>
            <a:ext cx="11521280" cy="1152128"/>
          </a:xfrm>
        </p:spPr>
        <p:txBody>
          <a:bodyPr/>
          <a:lstStyle/>
          <a:p>
            <a:pPr algn="ctr"/>
            <a:r>
              <a:rPr lang="en-GB" dirty="0">
                <a:solidFill>
                  <a:schemeClr val="tx1">
                    <a:lumMod val="65000"/>
                    <a:lumOff val="35000"/>
                  </a:schemeClr>
                </a:solidFill>
                <a:latin typeface="Calibri" panose="020F0502020204030204" pitchFamily="34" charset="0"/>
                <a:cs typeface="Calibri" panose="020F0502020204030204" pitchFamily="34" charset="0"/>
              </a:rPr>
              <a:t>Analysis</a:t>
            </a:r>
          </a:p>
        </p:txBody>
      </p:sp>
      <p:sp>
        <p:nvSpPr>
          <p:cNvPr id="3" name="Content Placeholder 2"/>
          <p:cNvSpPr>
            <a:spLocks noGrp="1"/>
          </p:cNvSpPr>
          <p:nvPr>
            <p:ph idx="1"/>
          </p:nvPr>
        </p:nvSpPr>
        <p:spPr>
          <a:xfrm>
            <a:off x="431371" y="1196752"/>
            <a:ext cx="11329259" cy="5328592"/>
          </a:xfrm>
        </p:spPr>
        <p:txBody>
          <a:bodyPr>
            <a:noAutofit/>
          </a:bodyPr>
          <a:lstStyle/>
          <a:p>
            <a:pPr algn="just">
              <a:lnSpc>
                <a:spcPct val="110000"/>
              </a:lnSpc>
              <a:spcBef>
                <a:spcPts val="0"/>
              </a:spcBef>
              <a:spcAft>
                <a:spcPts val="1200"/>
              </a:spcAft>
            </a:pPr>
            <a:r>
              <a:rPr lang="en-GB" sz="2000" dirty="0" smtClean="0">
                <a:solidFill>
                  <a:schemeClr val="tx1">
                    <a:lumMod val="65000"/>
                    <a:lumOff val="35000"/>
                  </a:schemeClr>
                </a:solidFill>
                <a:latin typeface="Calibri" panose="020F0502020204030204" pitchFamily="34" charset="0"/>
                <a:cs typeface="Calibri" panose="020F0502020204030204" pitchFamily="34" charset="0"/>
              </a:rPr>
              <a:t>28 </a:t>
            </a:r>
            <a:r>
              <a:rPr lang="en-GB" sz="2000" dirty="0">
                <a:solidFill>
                  <a:schemeClr val="tx1">
                    <a:lumMod val="65000"/>
                    <a:lumOff val="35000"/>
                  </a:schemeClr>
                </a:solidFill>
                <a:latin typeface="Calibri" panose="020F0502020204030204" pitchFamily="34" charset="0"/>
                <a:cs typeface="Calibri" panose="020F0502020204030204" pitchFamily="34" charset="0"/>
              </a:rPr>
              <a:t>of the questions requested </a:t>
            </a:r>
            <a:r>
              <a:rPr lang="en-GB" sz="2000" dirty="0" smtClean="0">
                <a:solidFill>
                  <a:schemeClr val="tx1">
                    <a:lumMod val="65000"/>
                    <a:lumOff val="35000"/>
                  </a:schemeClr>
                </a:solidFill>
                <a:latin typeface="Calibri" panose="020F0502020204030204" pitchFamily="34" charset="0"/>
                <a:cs typeface="Calibri" panose="020F0502020204030204" pitchFamily="34" charset="0"/>
              </a:rPr>
              <a:t>Parents/Carers </a:t>
            </a:r>
            <a:r>
              <a:rPr lang="en-GB" sz="2000" dirty="0">
                <a:solidFill>
                  <a:schemeClr val="tx1">
                    <a:lumMod val="65000"/>
                    <a:lumOff val="35000"/>
                  </a:schemeClr>
                </a:solidFill>
                <a:latin typeface="Calibri" panose="020F0502020204030204" pitchFamily="34" charset="0"/>
                <a:cs typeface="Calibri" panose="020F0502020204030204" pitchFamily="34" charset="0"/>
              </a:rPr>
              <a:t>to select the appropriate option : Strongly </a:t>
            </a:r>
            <a:r>
              <a:rPr lang="en-GB" sz="2000" dirty="0" smtClean="0">
                <a:solidFill>
                  <a:schemeClr val="tx1">
                    <a:lumMod val="65000"/>
                    <a:lumOff val="35000"/>
                  </a:schemeClr>
                </a:solidFill>
                <a:latin typeface="Calibri" panose="020F0502020204030204" pitchFamily="34" charset="0"/>
                <a:cs typeface="Calibri" panose="020F0502020204030204" pitchFamily="34" charset="0"/>
              </a:rPr>
              <a:t>Agree, Disagree</a:t>
            </a:r>
            <a:r>
              <a:rPr lang="en-GB" sz="2000" dirty="0">
                <a:solidFill>
                  <a:schemeClr val="tx1">
                    <a:lumMod val="65000"/>
                    <a:lumOff val="35000"/>
                  </a:schemeClr>
                </a:solidFill>
                <a:latin typeface="Calibri" panose="020F0502020204030204" pitchFamily="34" charset="0"/>
                <a:cs typeface="Calibri" panose="020F0502020204030204" pitchFamily="34" charset="0"/>
              </a:rPr>
              <a:t>,</a:t>
            </a:r>
            <a:r>
              <a:rPr lang="en-GB" sz="2000" dirty="0" smtClean="0">
                <a:solidFill>
                  <a:schemeClr val="tx1">
                    <a:lumMod val="65000"/>
                    <a:lumOff val="35000"/>
                  </a:schemeClr>
                </a:solidFill>
                <a:latin typeface="Calibri" panose="020F0502020204030204" pitchFamily="34" charset="0"/>
                <a:cs typeface="Calibri" panose="020F0502020204030204" pitchFamily="34" charset="0"/>
              </a:rPr>
              <a:t> Agree or Strongly </a:t>
            </a:r>
            <a:r>
              <a:rPr lang="en-GB" sz="2000" dirty="0">
                <a:solidFill>
                  <a:schemeClr val="tx1">
                    <a:lumMod val="65000"/>
                    <a:lumOff val="35000"/>
                  </a:schemeClr>
                </a:solidFill>
                <a:latin typeface="Calibri" panose="020F0502020204030204" pitchFamily="34" charset="0"/>
                <a:cs typeface="Calibri" panose="020F0502020204030204" pitchFamily="34" charset="0"/>
              </a:rPr>
              <a:t>Agree.</a:t>
            </a:r>
          </a:p>
          <a:p>
            <a:pPr algn="just">
              <a:lnSpc>
                <a:spcPct val="110000"/>
              </a:lnSpc>
              <a:spcBef>
                <a:spcPts val="0"/>
              </a:spcBef>
              <a:spcAft>
                <a:spcPts val="1200"/>
              </a:spcAft>
            </a:pPr>
            <a:r>
              <a:rPr lang="en-GB" sz="2000" dirty="0">
                <a:solidFill>
                  <a:schemeClr val="tx1">
                    <a:lumMod val="65000"/>
                    <a:lumOff val="35000"/>
                  </a:schemeClr>
                </a:solidFill>
                <a:latin typeface="Calibri" panose="020F0502020204030204" pitchFamily="34" charset="0"/>
                <a:cs typeface="Calibri" panose="020F0502020204030204" pitchFamily="34" charset="0"/>
              </a:rPr>
              <a:t>For these questions a score was allocated to each answer:</a:t>
            </a:r>
          </a:p>
          <a:p>
            <a:pPr lvl="1" algn="just">
              <a:spcBef>
                <a:spcPts val="0"/>
              </a:spcBef>
              <a:spcAft>
                <a:spcPts val="600"/>
              </a:spcAft>
              <a:buFont typeface="Wingdings" panose="05000000000000000000" pitchFamily="2" charset="2"/>
              <a:buChar char="Ø"/>
            </a:pPr>
            <a:r>
              <a:rPr lang="en-GB" sz="2000" dirty="0">
                <a:solidFill>
                  <a:schemeClr val="tx1">
                    <a:lumMod val="65000"/>
                    <a:lumOff val="35000"/>
                  </a:schemeClr>
                </a:solidFill>
                <a:latin typeface="Calibri" panose="020F0502020204030204" pitchFamily="34" charset="0"/>
                <a:cs typeface="Calibri" panose="020F0502020204030204" pitchFamily="34" charset="0"/>
              </a:rPr>
              <a:t> Strongly Agree	+2</a:t>
            </a:r>
          </a:p>
          <a:p>
            <a:pPr lvl="1" algn="just">
              <a:spcBef>
                <a:spcPts val="0"/>
              </a:spcBef>
              <a:spcAft>
                <a:spcPts val="600"/>
              </a:spcAft>
              <a:buFont typeface="Wingdings" panose="05000000000000000000" pitchFamily="2" charset="2"/>
              <a:buChar char="Ø"/>
            </a:pPr>
            <a:r>
              <a:rPr lang="en-GB" sz="2000" dirty="0">
                <a:solidFill>
                  <a:schemeClr val="tx1">
                    <a:lumMod val="65000"/>
                    <a:lumOff val="35000"/>
                  </a:schemeClr>
                </a:solidFill>
                <a:latin typeface="Calibri" panose="020F0502020204030204" pitchFamily="34" charset="0"/>
                <a:cs typeface="Calibri" panose="020F0502020204030204" pitchFamily="34" charset="0"/>
              </a:rPr>
              <a:t> Agree		+1 </a:t>
            </a:r>
          </a:p>
          <a:p>
            <a:pPr lvl="1" algn="just">
              <a:spcBef>
                <a:spcPts val="0"/>
              </a:spcBef>
              <a:spcAft>
                <a:spcPts val="600"/>
              </a:spcAft>
              <a:buFont typeface="Wingdings" panose="05000000000000000000" pitchFamily="2" charset="2"/>
              <a:buChar char="Ø"/>
            </a:pPr>
            <a:r>
              <a:rPr lang="en-GB" sz="2000" dirty="0">
                <a:solidFill>
                  <a:schemeClr val="tx1">
                    <a:lumMod val="65000"/>
                    <a:lumOff val="35000"/>
                  </a:schemeClr>
                </a:solidFill>
                <a:latin typeface="Calibri" panose="020F0502020204030204" pitchFamily="34" charset="0"/>
                <a:cs typeface="Calibri" panose="020F0502020204030204" pitchFamily="34" charset="0"/>
              </a:rPr>
              <a:t> Disagree		-1</a:t>
            </a:r>
          </a:p>
          <a:p>
            <a:pPr lvl="1" algn="just">
              <a:spcBef>
                <a:spcPts val="0"/>
              </a:spcBef>
              <a:spcAft>
                <a:spcPts val="600"/>
              </a:spcAft>
              <a:buFont typeface="Wingdings" panose="05000000000000000000" pitchFamily="2" charset="2"/>
              <a:buChar char="Ø"/>
            </a:pPr>
            <a:r>
              <a:rPr lang="en-GB" sz="2000" dirty="0">
                <a:solidFill>
                  <a:schemeClr val="tx1">
                    <a:lumMod val="65000"/>
                    <a:lumOff val="35000"/>
                  </a:schemeClr>
                </a:solidFill>
                <a:latin typeface="Calibri" panose="020F0502020204030204" pitchFamily="34" charset="0"/>
                <a:cs typeface="Calibri" panose="020F0502020204030204" pitchFamily="34" charset="0"/>
              </a:rPr>
              <a:t> Strongly Disagree	-2</a:t>
            </a:r>
          </a:p>
          <a:p>
            <a:pPr algn="just">
              <a:lnSpc>
                <a:spcPct val="110000"/>
              </a:lnSpc>
              <a:spcBef>
                <a:spcPts val="0"/>
              </a:spcBef>
              <a:spcAft>
                <a:spcPts val="1200"/>
              </a:spcAft>
            </a:pPr>
            <a:r>
              <a:rPr lang="en-GB" sz="2000" dirty="0">
                <a:solidFill>
                  <a:schemeClr val="tx1">
                    <a:lumMod val="65000"/>
                    <a:lumOff val="35000"/>
                  </a:schemeClr>
                </a:solidFill>
                <a:latin typeface="Calibri" panose="020F0502020204030204" pitchFamily="34" charset="0"/>
                <a:cs typeface="Calibri" panose="020F0502020204030204" pitchFamily="34" charset="0"/>
              </a:rPr>
              <a:t>Where an answer indicated ‘Not applicable’, ‘Don’t know’, ‘Neither agree or disagree’, or no answer was given, a value of zero was allocated.</a:t>
            </a:r>
          </a:p>
          <a:p>
            <a:pPr algn="just">
              <a:lnSpc>
                <a:spcPct val="110000"/>
              </a:lnSpc>
              <a:spcBef>
                <a:spcPts val="0"/>
              </a:spcBef>
              <a:spcAft>
                <a:spcPts val="1200"/>
              </a:spcAft>
            </a:pPr>
            <a:r>
              <a:rPr lang="en-GB" sz="2000" dirty="0">
                <a:solidFill>
                  <a:schemeClr val="tx1">
                    <a:lumMod val="65000"/>
                    <a:lumOff val="35000"/>
                  </a:schemeClr>
                </a:solidFill>
                <a:latin typeface="Calibri" panose="020F0502020204030204" pitchFamily="34" charset="0"/>
                <a:cs typeface="Calibri" panose="020F0502020204030204" pitchFamily="34" charset="0"/>
              </a:rPr>
              <a:t>The total score for each question was divided by the number of scoring answers to give an </a:t>
            </a:r>
            <a:r>
              <a:rPr lang="en-GB" sz="2000" dirty="0" smtClean="0">
                <a:solidFill>
                  <a:schemeClr val="tx1">
                    <a:lumMod val="65000"/>
                    <a:lumOff val="35000"/>
                  </a:schemeClr>
                </a:solidFill>
                <a:latin typeface="Calibri" panose="020F0502020204030204" pitchFamily="34" charset="0"/>
                <a:cs typeface="Calibri" panose="020F0502020204030204" pitchFamily="34" charset="0"/>
              </a:rPr>
              <a:t>average/ </a:t>
            </a:r>
            <a:r>
              <a:rPr lang="en-GB" sz="2000" dirty="0">
                <a:solidFill>
                  <a:schemeClr val="tx1">
                    <a:lumMod val="65000"/>
                    <a:lumOff val="35000"/>
                  </a:schemeClr>
                </a:solidFill>
                <a:latin typeface="Calibri" panose="020F0502020204030204" pitchFamily="34" charset="0"/>
                <a:cs typeface="Calibri" panose="020F0502020204030204" pitchFamily="34" charset="0"/>
              </a:rPr>
              <a:t>factor score.</a:t>
            </a:r>
          </a:p>
          <a:p>
            <a:pPr algn="just">
              <a:lnSpc>
                <a:spcPct val="110000"/>
              </a:lnSpc>
              <a:spcBef>
                <a:spcPts val="0"/>
              </a:spcBef>
              <a:spcAft>
                <a:spcPts val="1200"/>
              </a:spcAft>
            </a:pPr>
            <a:r>
              <a:rPr lang="en-GB" sz="2000" dirty="0">
                <a:solidFill>
                  <a:schemeClr val="tx1">
                    <a:lumMod val="65000"/>
                    <a:lumOff val="35000"/>
                  </a:schemeClr>
                </a:solidFill>
                <a:latin typeface="Calibri" panose="020F0502020204030204" pitchFamily="34" charset="0"/>
                <a:cs typeface="Calibri" panose="020F0502020204030204" pitchFamily="34" charset="0"/>
              </a:rPr>
              <a:t>The average / factor score has then been ranked into order</a:t>
            </a:r>
            <a:r>
              <a:rPr lang="en-GB" sz="2000" dirty="0" smtClean="0">
                <a:solidFill>
                  <a:schemeClr val="tx1">
                    <a:lumMod val="65000"/>
                    <a:lumOff val="35000"/>
                  </a:schemeClr>
                </a:solidFill>
                <a:latin typeface="Calibri" panose="020F0502020204030204" pitchFamily="34" charset="0"/>
                <a:cs typeface="Calibri" panose="020F0502020204030204" pitchFamily="34" charset="0"/>
              </a:rPr>
              <a:t>.</a:t>
            </a:r>
          </a:p>
          <a:p>
            <a:pPr algn="just">
              <a:lnSpc>
                <a:spcPct val="110000"/>
              </a:lnSpc>
              <a:spcBef>
                <a:spcPts val="0"/>
              </a:spcBef>
              <a:spcAft>
                <a:spcPts val="1200"/>
              </a:spcAft>
            </a:pPr>
            <a:r>
              <a:rPr lang="en-GB" sz="2000" dirty="0" smtClean="0">
                <a:solidFill>
                  <a:schemeClr val="tx1">
                    <a:lumMod val="65000"/>
                    <a:lumOff val="35000"/>
                  </a:schemeClr>
                </a:solidFill>
                <a:latin typeface="Calibri" panose="020F0502020204030204" pitchFamily="34" charset="0"/>
                <a:cs typeface="Calibri" panose="020F0502020204030204" pitchFamily="34" charset="0"/>
              </a:rPr>
              <a:t>This year we received 153 completed questionnaires (12 fewer than last year)</a:t>
            </a:r>
            <a:endParaRPr lang="en-GB" sz="2000" dirty="0">
              <a:solidFill>
                <a:schemeClr val="tx1">
                  <a:lumMod val="65000"/>
                  <a:lumOff val="35000"/>
                </a:schemeClr>
              </a:solidFill>
              <a:latin typeface="Calibri" panose="020F0502020204030204" pitchFamily="34" charset="0"/>
              <a:cs typeface="Calibri" panose="020F0502020204030204" pitchFamily="34" charset="0"/>
            </a:endParaRPr>
          </a:p>
          <a:p>
            <a:pPr algn="just">
              <a:lnSpc>
                <a:spcPct val="110000"/>
              </a:lnSpc>
              <a:spcBef>
                <a:spcPts val="0"/>
              </a:spcBef>
              <a:spcAft>
                <a:spcPts val="1200"/>
              </a:spcAft>
            </a:pPr>
            <a:endParaRPr lang="en-GB" sz="2000" dirty="0">
              <a:solidFill>
                <a:schemeClr val="tx1">
                  <a:lumMod val="65000"/>
                  <a:lumOff val="35000"/>
                </a:schemeClr>
              </a:solidFill>
              <a:latin typeface="Calibri" panose="020F0502020204030204" pitchFamily="34" charset="0"/>
              <a:cs typeface="Calibri" panose="020F0502020204030204" pitchFamily="34" charset="0"/>
            </a:endParaRPr>
          </a:p>
          <a:p>
            <a:pPr algn="just"/>
            <a:endParaRPr lang="en-GB" sz="2000" dirty="0">
              <a:solidFill>
                <a:schemeClr val="tx1">
                  <a:lumMod val="65000"/>
                  <a:lumOff val="35000"/>
                </a:schemeClr>
              </a:solidFill>
              <a:latin typeface="Calibri" panose="020F0502020204030204" pitchFamily="34" charset="0"/>
              <a:cs typeface="Calibri" panose="020F0502020204030204" pitchFamily="34" charset="0"/>
            </a:endParaRPr>
          </a:p>
          <a:p>
            <a:pPr algn="just"/>
            <a:endParaRPr lang="en-GB" sz="2000" dirty="0">
              <a:solidFill>
                <a:schemeClr val="tx1">
                  <a:lumMod val="65000"/>
                  <a:lumOff val="35000"/>
                </a:schemeClr>
              </a:solidFill>
              <a:latin typeface="Calibri" panose="020F0502020204030204" pitchFamily="34" charset="0"/>
              <a:cs typeface="Calibri" panose="020F0502020204030204" pitchFamily="34" charset="0"/>
            </a:endParaRPr>
          </a:p>
        </p:txBody>
      </p:sp>
      <p:sp>
        <p:nvSpPr>
          <p:cNvPr id="5" name="Rectangle 4"/>
          <p:cNvSpPr/>
          <p:nvPr/>
        </p:nvSpPr>
        <p:spPr>
          <a:xfrm>
            <a:off x="143339" y="116632"/>
            <a:ext cx="11905323" cy="6624736"/>
          </a:xfrm>
          <a:prstGeom prst="rect">
            <a:avLst/>
          </a:prstGeom>
          <a:noFill/>
          <a:ln w="57150">
            <a:solidFill>
              <a:srgbClr val="FFFF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Rectangle 7"/>
          <p:cNvSpPr/>
          <p:nvPr/>
        </p:nvSpPr>
        <p:spPr>
          <a:xfrm>
            <a:off x="296984" y="234462"/>
            <a:ext cx="11598032" cy="6400800"/>
          </a:xfrm>
          <a:prstGeom prst="rect">
            <a:avLst/>
          </a:prstGeom>
          <a:noFill/>
          <a:ln w="5715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4851882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5360" y="116632"/>
            <a:ext cx="11521280" cy="1152128"/>
          </a:xfrm>
        </p:spPr>
        <p:txBody>
          <a:bodyPr>
            <a:normAutofit fontScale="90000"/>
          </a:bodyPr>
          <a:lstStyle/>
          <a:p>
            <a:pPr algn="ctr"/>
            <a:r>
              <a:rPr lang="en-GB" dirty="0">
                <a:solidFill>
                  <a:schemeClr val="tx1">
                    <a:lumMod val="65000"/>
                    <a:lumOff val="35000"/>
                  </a:schemeClr>
                </a:solidFill>
                <a:latin typeface="Calibri" panose="020F0502020204030204" pitchFamily="34" charset="0"/>
                <a:cs typeface="Calibri" panose="020F0502020204030204" pitchFamily="34" charset="0"/>
              </a:rPr>
              <a:t>Response </a:t>
            </a:r>
            <a:r>
              <a:rPr lang="en-GB" dirty="0" smtClean="0">
                <a:solidFill>
                  <a:schemeClr val="tx1">
                    <a:lumMod val="65000"/>
                    <a:lumOff val="35000"/>
                  </a:schemeClr>
                </a:solidFill>
                <a:latin typeface="Calibri" panose="020F0502020204030204" pitchFamily="34" charset="0"/>
                <a:cs typeface="Calibri" panose="020F0502020204030204" pitchFamily="34" charset="0"/>
              </a:rPr>
              <a:t>Percentages (including previous years)</a:t>
            </a:r>
            <a:endParaRPr lang="en-GB" dirty="0">
              <a:solidFill>
                <a:schemeClr val="tx1">
                  <a:lumMod val="65000"/>
                  <a:lumOff val="35000"/>
                </a:schemeClr>
              </a:solidFill>
              <a:latin typeface="Calibri" panose="020F0502020204030204" pitchFamily="34" charset="0"/>
              <a:cs typeface="Calibri" panose="020F0502020204030204" pitchFamily="34" charset="0"/>
            </a:endParaRPr>
          </a:p>
        </p:txBody>
      </p:sp>
      <p:sp>
        <p:nvSpPr>
          <p:cNvPr id="5" name="Rectangle 4"/>
          <p:cNvSpPr/>
          <p:nvPr/>
        </p:nvSpPr>
        <p:spPr>
          <a:xfrm>
            <a:off x="143339" y="116632"/>
            <a:ext cx="11905323" cy="6624736"/>
          </a:xfrm>
          <a:prstGeom prst="rect">
            <a:avLst/>
          </a:prstGeom>
          <a:noFill/>
          <a:ln w="57150">
            <a:solidFill>
              <a:srgbClr val="FFFF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Rectangle 7"/>
          <p:cNvSpPr/>
          <p:nvPr/>
        </p:nvSpPr>
        <p:spPr>
          <a:xfrm>
            <a:off x="296984" y="234462"/>
            <a:ext cx="11598032" cy="6400800"/>
          </a:xfrm>
          <a:prstGeom prst="rect">
            <a:avLst/>
          </a:prstGeom>
          <a:noFill/>
          <a:ln w="5715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aphicFrame>
        <p:nvGraphicFramePr>
          <p:cNvPr id="3" name="Table 2"/>
          <p:cNvGraphicFramePr>
            <a:graphicFrameLocks noGrp="1"/>
          </p:cNvGraphicFramePr>
          <p:nvPr>
            <p:extLst>
              <p:ext uri="{D42A27DB-BD31-4B8C-83A1-F6EECF244321}">
                <p14:modId xmlns:p14="http://schemas.microsoft.com/office/powerpoint/2010/main" val="2325230505"/>
              </p:ext>
            </p:extLst>
          </p:nvPr>
        </p:nvGraphicFramePr>
        <p:xfrm>
          <a:off x="874110" y="1621194"/>
          <a:ext cx="10443780" cy="4661634"/>
        </p:xfrm>
        <a:graphic>
          <a:graphicData uri="http://schemas.openxmlformats.org/drawingml/2006/table">
            <a:tbl>
              <a:tblPr firstRow="1" bandRow="1">
                <a:tableStyleId>{8799B23B-EC83-4686-B30A-512413B5E67A}</a:tableStyleId>
              </a:tblPr>
              <a:tblGrid>
                <a:gridCol w="2088756">
                  <a:extLst>
                    <a:ext uri="{9D8B030D-6E8A-4147-A177-3AD203B41FA5}">
                      <a16:colId xmlns:a16="http://schemas.microsoft.com/office/drawing/2014/main" val="2521074104"/>
                    </a:ext>
                  </a:extLst>
                </a:gridCol>
                <a:gridCol w="2088756">
                  <a:extLst>
                    <a:ext uri="{9D8B030D-6E8A-4147-A177-3AD203B41FA5}">
                      <a16:colId xmlns:a16="http://schemas.microsoft.com/office/drawing/2014/main" val="444178149"/>
                    </a:ext>
                  </a:extLst>
                </a:gridCol>
                <a:gridCol w="2088756">
                  <a:extLst>
                    <a:ext uri="{9D8B030D-6E8A-4147-A177-3AD203B41FA5}">
                      <a16:colId xmlns:a16="http://schemas.microsoft.com/office/drawing/2014/main" val="498671157"/>
                    </a:ext>
                  </a:extLst>
                </a:gridCol>
                <a:gridCol w="2088756">
                  <a:extLst>
                    <a:ext uri="{9D8B030D-6E8A-4147-A177-3AD203B41FA5}">
                      <a16:colId xmlns:a16="http://schemas.microsoft.com/office/drawing/2014/main" val="3114285545"/>
                    </a:ext>
                  </a:extLst>
                </a:gridCol>
                <a:gridCol w="2088756">
                  <a:extLst>
                    <a:ext uri="{9D8B030D-6E8A-4147-A177-3AD203B41FA5}">
                      <a16:colId xmlns:a16="http://schemas.microsoft.com/office/drawing/2014/main" val="3343277698"/>
                    </a:ext>
                  </a:extLst>
                </a:gridCol>
              </a:tblGrid>
              <a:tr h="776939">
                <a:tc>
                  <a:txBody>
                    <a:bodyPr/>
                    <a:lstStyle/>
                    <a:p>
                      <a:pPr algn="ctr"/>
                      <a:endParaRPr lang="en-GB" dirty="0">
                        <a:latin typeface="Calibri" panose="020F0502020204030204" pitchFamily="34" charset="0"/>
                        <a:cs typeface="Calibri" panose="020F0502020204030204" pitchFamily="34" charset="0"/>
                      </a:endParaRPr>
                    </a:p>
                  </a:txBody>
                  <a:tcPr/>
                </a:tc>
                <a:tc>
                  <a:txBody>
                    <a:bodyPr/>
                    <a:lstStyle/>
                    <a:p>
                      <a:pPr algn="ctr"/>
                      <a:endParaRPr lang="en-GB" sz="1200" dirty="0" smtClean="0">
                        <a:latin typeface="Calibri" panose="020F0502020204030204" pitchFamily="34" charset="0"/>
                        <a:cs typeface="Calibri" panose="020F0502020204030204" pitchFamily="34" charset="0"/>
                      </a:endParaRPr>
                    </a:p>
                    <a:p>
                      <a:pPr algn="ctr"/>
                      <a:r>
                        <a:rPr lang="en-GB" dirty="0" smtClean="0">
                          <a:latin typeface="Calibri" panose="020F0502020204030204" pitchFamily="34" charset="0"/>
                          <a:cs typeface="Calibri" panose="020F0502020204030204" pitchFamily="34" charset="0"/>
                        </a:rPr>
                        <a:t>Spring 2016</a:t>
                      </a:r>
                      <a:endParaRPr lang="en-GB" dirty="0">
                        <a:latin typeface="Calibri" panose="020F0502020204030204" pitchFamily="34" charset="0"/>
                        <a:cs typeface="Calibri" panose="020F0502020204030204" pitchFamily="34" charset="0"/>
                      </a:endParaRPr>
                    </a:p>
                  </a:txBody>
                  <a:tcPr/>
                </a:tc>
                <a:tc>
                  <a:txBody>
                    <a:bodyPr/>
                    <a:lstStyle/>
                    <a:p>
                      <a:pPr algn="ctr"/>
                      <a:endParaRPr lang="en-GB" sz="1200" dirty="0" smtClean="0">
                        <a:latin typeface="Calibri" panose="020F0502020204030204" pitchFamily="34" charset="0"/>
                        <a:cs typeface="Calibri" panose="020F0502020204030204" pitchFamily="34" charset="0"/>
                      </a:endParaRPr>
                    </a:p>
                    <a:p>
                      <a:pPr algn="ctr"/>
                      <a:r>
                        <a:rPr lang="en-GB" dirty="0" smtClean="0">
                          <a:latin typeface="Calibri" panose="020F0502020204030204" pitchFamily="34" charset="0"/>
                          <a:cs typeface="Calibri" panose="020F0502020204030204" pitchFamily="34" charset="0"/>
                        </a:rPr>
                        <a:t>Summer 2016</a:t>
                      </a:r>
                      <a:endParaRPr lang="en-GB" dirty="0">
                        <a:latin typeface="Calibri" panose="020F0502020204030204" pitchFamily="34" charset="0"/>
                        <a:cs typeface="Calibri" panose="020F0502020204030204" pitchFamily="34" charset="0"/>
                      </a:endParaRPr>
                    </a:p>
                  </a:txBody>
                  <a:tcPr/>
                </a:tc>
                <a:tc>
                  <a:txBody>
                    <a:bodyPr/>
                    <a:lstStyle/>
                    <a:p>
                      <a:pPr algn="ctr"/>
                      <a:endParaRPr lang="en-GB" sz="1200" dirty="0" smtClean="0">
                        <a:latin typeface="Calibri" panose="020F0502020204030204" pitchFamily="34" charset="0"/>
                        <a:cs typeface="Calibri" panose="020F0502020204030204" pitchFamily="34" charset="0"/>
                      </a:endParaRPr>
                    </a:p>
                    <a:p>
                      <a:pPr algn="ctr"/>
                      <a:r>
                        <a:rPr lang="en-GB" dirty="0" smtClean="0">
                          <a:latin typeface="Calibri" panose="020F0502020204030204" pitchFamily="34" charset="0"/>
                          <a:cs typeface="Calibri" panose="020F0502020204030204" pitchFamily="34" charset="0"/>
                        </a:rPr>
                        <a:t>Summer 2017</a:t>
                      </a:r>
                      <a:endParaRPr lang="en-GB" dirty="0">
                        <a:latin typeface="Calibri" panose="020F0502020204030204" pitchFamily="34" charset="0"/>
                        <a:cs typeface="Calibri" panose="020F0502020204030204" pitchFamily="34" charset="0"/>
                      </a:endParaRPr>
                    </a:p>
                  </a:txBody>
                  <a:tcPr/>
                </a:tc>
                <a:tc>
                  <a:txBody>
                    <a:bodyPr/>
                    <a:lstStyle/>
                    <a:p>
                      <a:pPr algn="ctr"/>
                      <a:endParaRPr lang="en-GB" sz="1200" dirty="0" smtClean="0">
                        <a:latin typeface="Calibri" panose="020F0502020204030204" pitchFamily="34" charset="0"/>
                        <a:cs typeface="Calibri" panose="020F0502020204030204" pitchFamily="34" charset="0"/>
                      </a:endParaRPr>
                    </a:p>
                    <a:p>
                      <a:pPr algn="ctr"/>
                      <a:r>
                        <a:rPr lang="en-GB" dirty="0" smtClean="0">
                          <a:latin typeface="Calibri" panose="020F0502020204030204" pitchFamily="34" charset="0"/>
                          <a:cs typeface="Calibri" panose="020F0502020204030204" pitchFamily="34" charset="0"/>
                        </a:rPr>
                        <a:t>Summer</a:t>
                      </a:r>
                      <a:r>
                        <a:rPr lang="en-GB" baseline="0" dirty="0" smtClean="0">
                          <a:latin typeface="Calibri" panose="020F0502020204030204" pitchFamily="34" charset="0"/>
                          <a:cs typeface="Calibri" panose="020F0502020204030204" pitchFamily="34" charset="0"/>
                        </a:rPr>
                        <a:t> 2018</a:t>
                      </a:r>
                      <a:endParaRPr lang="en-GB"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166168683"/>
                  </a:ext>
                </a:extLst>
              </a:tr>
              <a:tr h="776939">
                <a:tc>
                  <a:txBody>
                    <a:bodyPr/>
                    <a:lstStyle/>
                    <a:p>
                      <a:pPr algn="ctr"/>
                      <a:endParaRPr lang="en-GB" sz="1200" dirty="0" smtClean="0">
                        <a:latin typeface="Calibri" panose="020F0502020204030204" pitchFamily="34" charset="0"/>
                        <a:cs typeface="Calibri" panose="020F0502020204030204" pitchFamily="34" charset="0"/>
                      </a:endParaRPr>
                    </a:p>
                    <a:p>
                      <a:pPr algn="ctr"/>
                      <a:r>
                        <a:rPr lang="en-GB" dirty="0" smtClean="0">
                          <a:latin typeface="Calibri" panose="020F0502020204030204" pitchFamily="34" charset="0"/>
                          <a:cs typeface="Calibri" panose="020F0502020204030204" pitchFamily="34" charset="0"/>
                        </a:rPr>
                        <a:t>Strongly Agree</a:t>
                      </a:r>
                      <a:endParaRPr lang="en-GB" dirty="0">
                        <a:latin typeface="Calibri" panose="020F0502020204030204" pitchFamily="34" charset="0"/>
                        <a:cs typeface="Calibri" panose="020F0502020204030204" pitchFamily="34" charset="0"/>
                      </a:endParaRPr>
                    </a:p>
                  </a:txBody>
                  <a:tcPr/>
                </a:tc>
                <a:tc>
                  <a:txBody>
                    <a:bodyPr/>
                    <a:lstStyle/>
                    <a:p>
                      <a:pPr algn="ctr"/>
                      <a:endParaRPr lang="en-GB" sz="1200" dirty="0" smtClean="0">
                        <a:latin typeface="Calibri" panose="020F0502020204030204" pitchFamily="34" charset="0"/>
                        <a:cs typeface="Calibri" panose="020F0502020204030204" pitchFamily="34" charset="0"/>
                      </a:endParaRPr>
                    </a:p>
                    <a:p>
                      <a:pPr algn="ctr"/>
                      <a:r>
                        <a:rPr lang="en-GB" dirty="0" smtClean="0">
                          <a:latin typeface="Calibri" panose="020F0502020204030204" pitchFamily="34" charset="0"/>
                          <a:cs typeface="Calibri" panose="020F0502020204030204" pitchFamily="34" charset="0"/>
                        </a:rPr>
                        <a:t>38.1%</a:t>
                      </a:r>
                      <a:endParaRPr lang="en-GB" dirty="0">
                        <a:latin typeface="Calibri" panose="020F0502020204030204" pitchFamily="34" charset="0"/>
                        <a:cs typeface="Calibri" panose="020F0502020204030204" pitchFamily="34" charset="0"/>
                      </a:endParaRPr>
                    </a:p>
                  </a:txBody>
                  <a:tcPr/>
                </a:tc>
                <a:tc>
                  <a:txBody>
                    <a:bodyPr/>
                    <a:lstStyle/>
                    <a:p>
                      <a:pPr algn="ctr"/>
                      <a:endParaRPr lang="en-GB" sz="1200" dirty="0" smtClean="0">
                        <a:latin typeface="Calibri" panose="020F0502020204030204" pitchFamily="34" charset="0"/>
                        <a:cs typeface="Calibri" panose="020F0502020204030204" pitchFamily="34" charset="0"/>
                      </a:endParaRPr>
                    </a:p>
                    <a:p>
                      <a:pPr algn="ctr"/>
                      <a:r>
                        <a:rPr lang="en-GB" dirty="0" smtClean="0">
                          <a:latin typeface="Calibri" panose="020F0502020204030204" pitchFamily="34" charset="0"/>
                          <a:cs typeface="Calibri" panose="020F0502020204030204" pitchFamily="34" charset="0"/>
                        </a:rPr>
                        <a:t>52.3%</a:t>
                      </a:r>
                      <a:endParaRPr lang="en-GB" dirty="0">
                        <a:latin typeface="Calibri" panose="020F0502020204030204" pitchFamily="34" charset="0"/>
                        <a:cs typeface="Calibri" panose="020F0502020204030204" pitchFamily="34" charset="0"/>
                      </a:endParaRPr>
                    </a:p>
                  </a:txBody>
                  <a:tcPr/>
                </a:tc>
                <a:tc>
                  <a:txBody>
                    <a:bodyPr/>
                    <a:lstStyle/>
                    <a:p>
                      <a:pPr algn="ctr"/>
                      <a:endParaRPr lang="en-GB" sz="1200" dirty="0" smtClean="0">
                        <a:latin typeface="Calibri" panose="020F0502020204030204" pitchFamily="34" charset="0"/>
                        <a:cs typeface="Calibri" panose="020F0502020204030204" pitchFamily="34" charset="0"/>
                      </a:endParaRPr>
                    </a:p>
                    <a:p>
                      <a:pPr algn="ctr"/>
                      <a:r>
                        <a:rPr lang="en-GB" dirty="0" smtClean="0">
                          <a:latin typeface="Calibri" panose="020F0502020204030204" pitchFamily="34" charset="0"/>
                          <a:cs typeface="Calibri" panose="020F0502020204030204" pitchFamily="34" charset="0"/>
                        </a:rPr>
                        <a:t>55.1%</a:t>
                      </a:r>
                      <a:endParaRPr lang="en-GB" dirty="0">
                        <a:latin typeface="Calibri" panose="020F0502020204030204" pitchFamily="34" charset="0"/>
                        <a:cs typeface="Calibri" panose="020F0502020204030204" pitchFamily="34" charset="0"/>
                      </a:endParaRPr>
                    </a:p>
                  </a:txBody>
                  <a:tcPr/>
                </a:tc>
                <a:tc>
                  <a:txBody>
                    <a:bodyPr/>
                    <a:lstStyle/>
                    <a:p>
                      <a:pPr algn="ctr"/>
                      <a:endParaRPr lang="en-GB" sz="1200" dirty="0" smtClean="0">
                        <a:latin typeface="Calibri" panose="020F0502020204030204" pitchFamily="34" charset="0"/>
                        <a:cs typeface="Calibri" panose="020F0502020204030204" pitchFamily="34" charset="0"/>
                      </a:endParaRPr>
                    </a:p>
                    <a:p>
                      <a:pPr algn="ctr"/>
                      <a:r>
                        <a:rPr lang="en-GB" dirty="0" smtClean="0">
                          <a:latin typeface="Calibri" panose="020F0502020204030204" pitchFamily="34" charset="0"/>
                          <a:cs typeface="Calibri" panose="020F0502020204030204" pitchFamily="34" charset="0"/>
                        </a:rPr>
                        <a:t>58.0%</a:t>
                      </a:r>
                      <a:endParaRPr lang="en-GB"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657219118"/>
                  </a:ext>
                </a:extLst>
              </a:tr>
              <a:tr h="776939">
                <a:tc>
                  <a:txBody>
                    <a:bodyPr/>
                    <a:lstStyle/>
                    <a:p>
                      <a:pPr algn="ctr"/>
                      <a:endParaRPr lang="en-GB" sz="1200" dirty="0" smtClean="0">
                        <a:latin typeface="Calibri" panose="020F0502020204030204" pitchFamily="34" charset="0"/>
                        <a:cs typeface="Calibri" panose="020F0502020204030204" pitchFamily="34" charset="0"/>
                      </a:endParaRPr>
                    </a:p>
                    <a:p>
                      <a:pPr algn="ctr"/>
                      <a:r>
                        <a:rPr lang="en-GB" dirty="0" smtClean="0">
                          <a:latin typeface="Calibri" panose="020F0502020204030204" pitchFamily="34" charset="0"/>
                          <a:cs typeface="Calibri" panose="020F0502020204030204" pitchFamily="34" charset="0"/>
                        </a:rPr>
                        <a:t>Agree</a:t>
                      </a:r>
                      <a:endParaRPr lang="en-GB" dirty="0">
                        <a:latin typeface="Calibri" panose="020F0502020204030204" pitchFamily="34" charset="0"/>
                        <a:cs typeface="Calibri" panose="020F0502020204030204" pitchFamily="34" charset="0"/>
                      </a:endParaRPr>
                    </a:p>
                  </a:txBody>
                  <a:tcPr/>
                </a:tc>
                <a:tc>
                  <a:txBody>
                    <a:bodyPr/>
                    <a:lstStyle/>
                    <a:p>
                      <a:pPr algn="ctr"/>
                      <a:endParaRPr lang="en-GB" sz="1200" dirty="0" smtClean="0">
                        <a:latin typeface="Calibri" panose="020F0502020204030204" pitchFamily="34" charset="0"/>
                        <a:cs typeface="Calibri" panose="020F0502020204030204" pitchFamily="34" charset="0"/>
                      </a:endParaRPr>
                    </a:p>
                    <a:p>
                      <a:pPr algn="ctr"/>
                      <a:r>
                        <a:rPr lang="en-GB" dirty="0" smtClean="0">
                          <a:latin typeface="Calibri" panose="020F0502020204030204" pitchFamily="34" charset="0"/>
                          <a:cs typeface="Calibri" panose="020F0502020204030204" pitchFamily="34" charset="0"/>
                        </a:rPr>
                        <a:t>45.9%</a:t>
                      </a:r>
                      <a:endParaRPr lang="en-GB" dirty="0">
                        <a:latin typeface="Calibri" panose="020F0502020204030204" pitchFamily="34" charset="0"/>
                        <a:cs typeface="Calibri" panose="020F0502020204030204" pitchFamily="34" charset="0"/>
                      </a:endParaRPr>
                    </a:p>
                  </a:txBody>
                  <a:tcPr/>
                </a:tc>
                <a:tc>
                  <a:txBody>
                    <a:bodyPr/>
                    <a:lstStyle/>
                    <a:p>
                      <a:pPr algn="ctr"/>
                      <a:endParaRPr lang="en-GB" sz="1200" dirty="0" smtClean="0">
                        <a:latin typeface="Calibri" panose="020F0502020204030204" pitchFamily="34" charset="0"/>
                        <a:cs typeface="Calibri" panose="020F0502020204030204" pitchFamily="34" charset="0"/>
                      </a:endParaRPr>
                    </a:p>
                    <a:p>
                      <a:pPr algn="ctr"/>
                      <a:r>
                        <a:rPr lang="en-GB" dirty="0" smtClean="0">
                          <a:latin typeface="Calibri" panose="020F0502020204030204" pitchFamily="34" charset="0"/>
                          <a:cs typeface="Calibri" panose="020F0502020204030204" pitchFamily="34" charset="0"/>
                        </a:rPr>
                        <a:t>38.1%</a:t>
                      </a:r>
                      <a:endParaRPr lang="en-GB" dirty="0">
                        <a:latin typeface="Calibri" panose="020F0502020204030204" pitchFamily="34" charset="0"/>
                        <a:cs typeface="Calibri" panose="020F0502020204030204" pitchFamily="34" charset="0"/>
                      </a:endParaRPr>
                    </a:p>
                  </a:txBody>
                  <a:tcPr/>
                </a:tc>
                <a:tc>
                  <a:txBody>
                    <a:bodyPr/>
                    <a:lstStyle/>
                    <a:p>
                      <a:pPr algn="ctr"/>
                      <a:endParaRPr lang="en-GB" sz="1200" dirty="0" smtClean="0">
                        <a:latin typeface="Calibri" panose="020F0502020204030204" pitchFamily="34" charset="0"/>
                        <a:cs typeface="Calibri" panose="020F0502020204030204" pitchFamily="34" charset="0"/>
                      </a:endParaRPr>
                    </a:p>
                    <a:p>
                      <a:pPr algn="ctr"/>
                      <a:r>
                        <a:rPr lang="en-GB" dirty="0" smtClean="0">
                          <a:latin typeface="Calibri" panose="020F0502020204030204" pitchFamily="34" charset="0"/>
                          <a:cs typeface="Calibri" panose="020F0502020204030204" pitchFamily="34" charset="0"/>
                        </a:rPr>
                        <a:t>36.6%</a:t>
                      </a:r>
                      <a:endParaRPr lang="en-GB" dirty="0">
                        <a:latin typeface="Calibri" panose="020F0502020204030204" pitchFamily="34" charset="0"/>
                        <a:cs typeface="Calibri" panose="020F0502020204030204" pitchFamily="34" charset="0"/>
                      </a:endParaRPr>
                    </a:p>
                  </a:txBody>
                  <a:tcPr/>
                </a:tc>
                <a:tc>
                  <a:txBody>
                    <a:bodyPr/>
                    <a:lstStyle/>
                    <a:p>
                      <a:pPr algn="ctr"/>
                      <a:endParaRPr lang="en-GB" sz="1200" dirty="0" smtClean="0">
                        <a:latin typeface="Calibri" panose="020F0502020204030204" pitchFamily="34" charset="0"/>
                        <a:cs typeface="Calibri" panose="020F0502020204030204" pitchFamily="34" charset="0"/>
                      </a:endParaRPr>
                    </a:p>
                    <a:p>
                      <a:pPr algn="ctr"/>
                      <a:r>
                        <a:rPr lang="en-GB" dirty="0" smtClean="0">
                          <a:latin typeface="Calibri" panose="020F0502020204030204" pitchFamily="34" charset="0"/>
                          <a:cs typeface="Calibri" panose="020F0502020204030204" pitchFamily="34" charset="0"/>
                        </a:rPr>
                        <a:t>38.1%</a:t>
                      </a:r>
                      <a:endParaRPr lang="en-GB"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606966205"/>
                  </a:ext>
                </a:extLst>
              </a:tr>
              <a:tr h="776939">
                <a:tc>
                  <a:txBody>
                    <a:bodyPr/>
                    <a:lstStyle/>
                    <a:p>
                      <a:pPr algn="ctr"/>
                      <a:endParaRPr lang="en-GB" sz="1200" dirty="0" smtClean="0">
                        <a:latin typeface="Calibri" panose="020F0502020204030204" pitchFamily="34" charset="0"/>
                        <a:cs typeface="Calibri" panose="020F0502020204030204" pitchFamily="34" charset="0"/>
                      </a:endParaRPr>
                    </a:p>
                    <a:p>
                      <a:pPr algn="ctr"/>
                      <a:r>
                        <a:rPr lang="en-GB" dirty="0" smtClean="0">
                          <a:latin typeface="Calibri" panose="020F0502020204030204" pitchFamily="34" charset="0"/>
                          <a:cs typeface="Calibri" panose="020F0502020204030204" pitchFamily="34" charset="0"/>
                        </a:rPr>
                        <a:t>Disagree</a:t>
                      </a:r>
                      <a:endParaRPr lang="en-GB" dirty="0">
                        <a:latin typeface="Calibri" panose="020F0502020204030204" pitchFamily="34" charset="0"/>
                        <a:cs typeface="Calibri" panose="020F0502020204030204" pitchFamily="34" charset="0"/>
                      </a:endParaRPr>
                    </a:p>
                  </a:txBody>
                  <a:tcPr/>
                </a:tc>
                <a:tc>
                  <a:txBody>
                    <a:bodyPr/>
                    <a:lstStyle/>
                    <a:p>
                      <a:pPr algn="ctr"/>
                      <a:endParaRPr lang="en-GB" sz="1200" dirty="0" smtClean="0">
                        <a:latin typeface="Calibri" panose="020F0502020204030204" pitchFamily="34" charset="0"/>
                        <a:cs typeface="Calibri" panose="020F0502020204030204" pitchFamily="34" charset="0"/>
                      </a:endParaRPr>
                    </a:p>
                    <a:p>
                      <a:pPr algn="ctr"/>
                      <a:r>
                        <a:rPr lang="en-GB" dirty="0" smtClean="0">
                          <a:latin typeface="Calibri" panose="020F0502020204030204" pitchFamily="34" charset="0"/>
                          <a:cs typeface="Calibri" panose="020F0502020204030204" pitchFamily="34" charset="0"/>
                        </a:rPr>
                        <a:t>8.3%</a:t>
                      </a:r>
                      <a:endParaRPr lang="en-GB" dirty="0">
                        <a:latin typeface="Calibri" panose="020F0502020204030204" pitchFamily="34" charset="0"/>
                        <a:cs typeface="Calibri" panose="020F0502020204030204" pitchFamily="34" charset="0"/>
                      </a:endParaRPr>
                    </a:p>
                  </a:txBody>
                  <a:tcPr/>
                </a:tc>
                <a:tc>
                  <a:txBody>
                    <a:bodyPr/>
                    <a:lstStyle/>
                    <a:p>
                      <a:pPr algn="ctr"/>
                      <a:endParaRPr lang="en-GB" sz="1200" dirty="0" smtClean="0">
                        <a:latin typeface="Calibri" panose="020F0502020204030204" pitchFamily="34" charset="0"/>
                        <a:cs typeface="Calibri" panose="020F0502020204030204" pitchFamily="34" charset="0"/>
                      </a:endParaRPr>
                    </a:p>
                    <a:p>
                      <a:pPr algn="ctr"/>
                      <a:r>
                        <a:rPr lang="en-GB" dirty="0" smtClean="0">
                          <a:latin typeface="Calibri" panose="020F0502020204030204" pitchFamily="34" charset="0"/>
                          <a:cs typeface="Calibri" panose="020F0502020204030204" pitchFamily="34" charset="0"/>
                        </a:rPr>
                        <a:t>5.1%</a:t>
                      </a:r>
                      <a:endParaRPr lang="en-GB" dirty="0">
                        <a:latin typeface="Calibri" panose="020F0502020204030204" pitchFamily="34" charset="0"/>
                        <a:cs typeface="Calibri" panose="020F0502020204030204" pitchFamily="34" charset="0"/>
                      </a:endParaRPr>
                    </a:p>
                  </a:txBody>
                  <a:tcPr/>
                </a:tc>
                <a:tc>
                  <a:txBody>
                    <a:bodyPr/>
                    <a:lstStyle/>
                    <a:p>
                      <a:pPr algn="ctr"/>
                      <a:endParaRPr lang="en-GB" sz="1200" dirty="0" smtClean="0">
                        <a:latin typeface="Calibri" panose="020F0502020204030204" pitchFamily="34" charset="0"/>
                        <a:cs typeface="Calibri" panose="020F0502020204030204" pitchFamily="34" charset="0"/>
                      </a:endParaRPr>
                    </a:p>
                    <a:p>
                      <a:pPr algn="ctr"/>
                      <a:r>
                        <a:rPr lang="en-GB" dirty="0" smtClean="0">
                          <a:latin typeface="Calibri" panose="020F0502020204030204" pitchFamily="34" charset="0"/>
                          <a:cs typeface="Calibri" panose="020F0502020204030204" pitchFamily="34" charset="0"/>
                        </a:rPr>
                        <a:t>4.7%</a:t>
                      </a:r>
                      <a:endParaRPr lang="en-GB" dirty="0">
                        <a:latin typeface="Calibri" panose="020F0502020204030204" pitchFamily="34" charset="0"/>
                        <a:cs typeface="Calibri" panose="020F0502020204030204" pitchFamily="34" charset="0"/>
                      </a:endParaRPr>
                    </a:p>
                  </a:txBody>
                  <a:tcPr/>
                </a:tc>
                <a:tc>
                  <a:txBody>
                    <a:bodyPr/>
                    <a:lstStyle/>
                    <a:p>
                      <a:pPr algn="ctr"/>
                      <a:endParaRPr lang="en-GB" sz="1200" dirty="0" smtClean="0">
                        <a:latin typeface="Calibri" panose="020F0502020204030204" pitchFamily="34" charset="0"/>
                        <a:cs typeface="Calibri" panose="020F0502020204030204" pitchFamily="34" charset="0"/>
                      </a:endParaRPr>
                    </a:p>
                    <a:p>
                      <a:pPr algn="ctr"/>
                      <a:r>
                        <a:rPr lang="en-GB" dirty="0" smtClean="0">
                          <a:latin typeface="Calibri" panose="020F0502020204030204" pitchFamily="34" charset="0"/>
                          <a:cs typeface="Calibri" panose="020F0502020204030204" pitchFamily="34" charset="0"/>
                        </a:rPr>
                        <a:t>1.9%</a:t>
                      </a:r>
                      <a:endParaRPr lang="en-GB"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1123074613"/>
                  </a:ext>
                </a:extLst>
              </a:tr>
              <a:tr h="776939">
                <a:tc>
                  <a:txBody>
                    <a:bodyPr/>
                    <a:lstStyle/>
                    <a:p>
                      <a:pPr algn="ctr"/>
                      <a:endParaRPr lang="en-GB" sz="1200" dirty="0" smtClean="0">
                        <a:latin typeface="Calibri" panose="020F0502020204030204" pitchFamily="34" charset="0"/>
                        <a:cs typeface="Calibri" panose="020F0502020204030204" pitchFamily="34" charset="0"/>
                      </a:endParaRPr>
                    </a:p>
                    <a:p>
                      <a:pPr algn="ctr"/>
                      <a:r>
                        <a:rPr lang="en-GB" dirty="0" smtClean="0">
                          <a:latin typeface="Calibri" panose="020F0502020204030204" pitchFamily="34" charset="0"/>
                          <a:cs typeface="Calibri" panose="020F0502020204030204" pitchFamily="34" charset="0"/>
                        </a:rPr>
                        <a:t>Strongly Disagree</a:t>
                      </a:r>
                      <a:endParaRPr lang="en-GB" dirty="0">
                        <a:latin typeface="Calibri" panose="020F0502020204030204" pitchFamily="34" charset="0"/>
                        <a:cs typeface="Calibri" panose="020F0502020204030204" pitchFamily="34" charset="0"/>
                      </a:endParaRPr>
                    </a:p>
                  </a:txBody>
                  <a:tcPr/>
                </a:tc>
                <a:tc>
                  <a:txBody>
                    <a:bodyPr/>
                    <a:lstStyle/>
                    <a:p>
                      <a:pPr algn="ctr"/>
                      <a:endParaRPr lang="en-GB" sz="1200" dirty="0" smtClean="0">
                        <a:latin typeface="Calibri" panose="020F0502020204030204" pitchFamily="34" charset="0"/>
                        <a:cs typeface="Calibri" panose="020F0502020204030204" pitchFamily="34" charset="0"/>
                      </a:endParaRPr>
                    </a:p>
                    <a:p>
                      <a:pPr algn="ctr"/>
                      <a:r>
                        <a:rPr lang="en-GB" dirty="0" smtClean="0">
                          <a:latin typeface="Calibri" panose="020F0502020204030204" pitchFamily="34" charset="0"/>
                          <a:cs typeface="Calibri" panose="020F0502020204030204" pitchFamily="34" charset="0"/>
                        </a:rPr>
                        <a:t>0.6%</a:t>
                      </a:r>
                      <a:endParaRPr lang="en-GB" dirty="0">
                        <a:latin typeface="Calibri" panose="020F0502020204030204" pitchFamily="34" charset="0"/>
                        <a:cs typeface="Calibri" panose="020F0502020204030204" pitchFamily="34" charset="0"/>
                      </a:endParaRPr>
                    </a:p>
                  </a:txBody>
                  <a:tcPr/>
                </a:tc>
                <a:tc>
                  <a:txBody>
                    <a:bodyPr/>
                    <a:lstStyle/>
                    <a:p>
                      <a:pPr algn="ctr"/>
                      <a:endParaRPr lang="en-GB" sz="1200" dirty="0" smtClean="0">
                        <a:latin typeface="Calibri" panose="020F0502020204030204" pitchFamily="34" charset="0"/>
                        <a:cs typeface="Calibri" panose="020F0502020204030204" pitchFamily="34" charset="0"/>
                      </a:endParaRPr>
                    </a:p>
                    <a:p>
                      <a:pPr algn="ctr"/>
                      <a:r>
                        <a:rPr lang="en-GB" dirty="0" smtClean="0">
                          <a:latin typeface="Calibri" panose="020F0502020204030204" pitchFamily="34" charset="0"/>
                          <a:cs typeface="Calibri" panose="020F0502020204030204" pitchFamily="34" charset="0"/>
                        </a:rPr>
                        <a:t>0.4%</a:t>
                      </a:r>
                      <a:endParaRPr lang="en-GB" dirty="0">
                        <a:latin typeface="Calibri" panose="020F0502020204030204" pitchFamily="34" charset="0"/>
                        <a:cs typeface="Calibri" panose="020F0502020204030204" pitchFamily="34" charset="0"/>
                      </a:endParaRPr>
                    </a:p>
                  </a:txBody>
                  <a:tcPr/>
                </a:tc>
                <a:tc>
                  <a:txBody>
                    <a:bodyPr/>
                    <a:lstStyle/>
                    <a:p>
                      <a:pPr algn="ctr"/>
                      <a:endParaRPr lang="en-GB" sz="1200" dirty="0" smtClean="0">
                        <a:latin typeface="Calibri" panose="020F0502020204030204" pitchFamily="34" charset="0"/>
                        <a:cs typeface="Calibri" panose="020F0502020204030204" pitchFamily="34" charset="0"/>
                      </a:endParaRPr>
                    </a:p>
                    <a:p>
                      <a:pPr algn="ctr"/>
                      <a:r>
                        <a:rPr lang="en-GB" dirty="0" smtClean="0">
                          <a:latin typeface="Calibri" panose="020F0502020204030204" pitchFamily="34" charset="0"/>
                          <a:cs typeface="Calibri" panose="020F0502020204030204" pitchFamily="34" charset="0"/>
                        </a:rPr>
                        <a:t>0.6%</a:t>
                      </a:r>
                      <a:endParaRPr lang="en-GB" dirty="0">
                        <a:latin typeface="Calibri" panose="020F0502020204030204" pitchFamily="34" charset="0"/>
                        <a:cs typeface="Calibri" panose="020F0502020204030204" pitchFamily="34" charset="0"/>
                      </a:endParaRPr>
                    </a:p>
                  </a:txBody>
                  <a:tcPr/>
                </a:tc>
                <a:tc>
                  <a:txBody>
                    <a:bodyPr/>
                    <a:lstStyle/>
                    <a:p>
                      <a:pPr algn="ctr"/>
                      <a:endParaRPr lang="en-GB" sz="1200" dirty="0" smtClean="0">
                        <a:latin typeface="Calibri" panose="020F0502020204030204" pitchFamily="34" charset="0"/>
                        <a:cs typeface="Calibri" panose="020F0502020204030204" pitchFamily="34" charset="0"/>
                      </a:endParaRPr>
                    </a:p>
                    <a:p>
                      <a:pPr algn="ctr"/>
                      <a:r>
                        <a:rPr lang="en-GB" dirty="0" smtClean="0">
                          <a:latin typeface="Calibri" panose="020F0502020204030204" pitchFamily="34" charset="0"/>
                          <a:cs typeface="Calibri" panose="020F0502020204030204" pitchFamily="34" charset="0"/>
                        </a:rPr>
                        <a:t>0.2%</a:t>
                      </a:r>
                      <a:endParaRPr lang="en-GB"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4008426946"/>
                  </a:ext>
                </a:extLst>
              </a:tr>
              <a:tr h="776939">
                <a:tc>
                  <a:txBody>
                    <a:bodyPr/>
                    <a:lstStyle/>
                    <a:p>
                      <a:pPr algn="ctr"/>
                      <a:endParaRPr lang="en-GB" sz="1200" dirty="0" smtClean="0">
                        <a:latin typeface="Calibri" panose="020F0502020204030204" pitchFamily="34" charset="0"/>
                        <a:cs typeface="Calibri" panose="020F0502020204030204" pitchFamily="34" charset="0"/>
                      </a:endParaRPr>
                    </a:p>
                    <a:p>
                      <a:pPr algn="ctr"/>
                      <a:r>
                        <a:rPr lang="en-GB" dirty="0" smtClean="0">
                          <a:latin typeface="Calibri" panose="020F0502020204030204" pitchFamily="34" charset="0"/>
                          <a:cs typeface="Calibri" panose="020F0502020204030204" pitchFamily="34" charset="0"/>
                        </a:rPr>
                        <a:t>Other/No answer</a:t>
                      </a:r>
                      <a:endParaRPr lang="en-GB" dirty="0">
                        <a:latin typeface="Calibri" panose="020F0502020204030204" pitchFamily="34" charset="0"/>
                        <a:cs typeface="Calibri" panose="020F0502020204030204" pitchFamily="34" charset="0"/>
                      </a:endParaRPr>
                    </a:p>
                  </a:txBody>
                  <a:tcPr/>
                </a:tc>
                <a:tc>
                  <a:txBody>
                    <a:bodyPr/>
                    <a:lstStyle/>
                    <a:p>
                      <a:pPr algn="ctr"/>
                      <a:endParaRPr lang="en-GB" sz="1200" dirty="0" smtClean="0">
                        <a:latin typeface="Calibri" panose="020F0502020204030204" pitchFamily="34" charset="0"/>
                        <a:cs typeface="Calibri" panose="020F0502020204030204" pitchFamily="34" charset="0"/>
                      </a:endParaRPr>
                    </a:p>
                    <a:p>
                      <a:pPr algn="ctr"/>
                      <a:r>
                        <a:rPr lang="en-GB" dirty="0" smtClean="0">
                          <a:latin typeface="Calibri" panose="020F0502020204030204" pitchFamily="34" charset="0"/>
                          <a:cs typeface="Calibri" panose="020F0502020204030204" pitchFamily="34" charset="0"/>
                        </a:rPr>
                        <a:t>7.1%</a:t>
                      </a:r>
                      <a:endParaRPr lang="en-GB" dirty="0">
                        <a:latin typeface="Calibri" panose="020F0502020204030204" pitchFamily="34" charset="0"/>
                        <a:cs typeface="Calibri" panose="020F0502020204030204" pitchFamily="34" charset="0"/>
                      </a:endParaRPr>
                    </a:p>
                  </a:txBody>
                  <a:tcPr/>
                </a:tc>
                <a:tc>
                  <a:txBody>
                    <a:bodyPr/>
                    <a:lstStyle/>
                    <a:p>
                      <a:pPr algn="ctr"/>
                      <a:endParaRPr lang="en-GB" sz="1200" dirty="0" smtClean="0">
                        <a:latin typeface="Calibri" panose="020F0502020204030204" pitchFamily="34" charset="0"/>
                        <a:cs typeface="Calibri" panose="020F0502020204030204" pitchFamily="34" charset="0"/>
                      </a:endParaRPr>
                    </a:p>
                    <a:p>
                      <a:pPr algn="ctr"/>
                      <a:r>
                        <a:rPr lang="en-GB" dirty="0" smtClean="0">
                          <a:latin typeface="Calibri" panose="020F0502020204030204" pitchFamily="34" charset="0"/>
                          <a:cs typeface="Calibri" panose="020F0502020204030204" pitchFamily="34" charset="0"/>
                        </a:rPr>
                        <a:t>4.1%</a:t>
                      </a:r>
                      <a:endParaRPr lang="en-GB" dirty="0">
                        <a:latin typeface="Calibri" panose="020F0502020204030204" pitchFamily="34" charset="0"/>
                        <a:cs typeface="Calibri" panose="020F0502020204030204" pitchFamily="34" charset="0"/>
                      </a:endParaRPr>
                    </a:p>
                  </a:txBody>
                  <a:tcPr/>
                </a:tc>
                <a:tc>
                  <a:txBody>
                    <a:bodyPr/>
                    <a:lstStyle/>
                    <a:p>
                      <a:pPr algn="ctr"/>
                      <a:endParaRPr lang="en-GB" sz="1200" dirty="0" smtClean="0">
                        <a:latin typeface="Calibri" panose="020F0502020204030204" pitchFamily="34" charset="0"/>
                        <a:cs typeface="Calibri" panose="020F0502020204030204" pitchFamily="34" charset="0"/>
                      </a:endParaRPr>
                    </a:p>
                    <a:p>
                      <a:pPr algn="ctr"/>
                      <a:r>
                        <a:rPr lang="en-GB" dirty="0" smtClean="0">
                          <a:latin typeface="Calibri" panose="020F0502020204030204" pitchFamily="34" charset="0"/>
                          <a:cs typeface="Calibri" panose="020F0502020204030204" pitchFamily="34" charset="0"/>
                        </a:rPr>
                        <a:t>3.0%</a:t>
                      </a:r>
                      <a:endParaRPr lang="en-GB" dirty="0">
                        <a:latin typeface="Calibri" panose="020F0502020204030204" pitchFamily="34" charset="0"/>
                        <a:cs typeface="Calibri" panose="020F0502020204030204" pitchFamily="34" charset="0"/>
                      </a:endParaRPr>
                    </a:p>
                  </a:txBody>
                  <a:tcPr/>
                </a:tc>
                <a:tc>
                  <a:txBody>
                    <a:bodyPr/>
                    <a:lstStyle/>
                    <a:p>
                      <a:pPr algn="ctr"/>
                      <a:endParaRPr lang="en-GB" sz="1200" dirty="0" smtClean="0">
                        <a:latin typeface="Calibri" panose="020F0502020204030204" pitchFamily="34" charset="0"/>
                        <a:cs typeface="Calibri" panose="020F0502020204030204" pitchFamily="34" charset="0"/>
                      </a:endParaRPr>
                    </a:p>
                    <a:p>
                      <a:pPr algn="ctr"/>
                      <a:r>
                        <a:rPr lang="en-GB" dirty="0" smtClean="0">
                          <a:latin typeface="Calibri" panose="020F0502020204030204" pitchFamily="34" charset="0"/>
                          <a:cs typeface="Calibri" panose="020F0502020204030204" pitchFamily="34" charset="0"/>
                        </a:rPr>
                        <a:t>1.9%</a:t>
                      </a:r>
                      <a:endParaRPr lang="en-GB"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2069161453"/>
                  </a:ext>
                </a:extLst>
              </a:tr>
            </a:tbl>
          </a:graphicData>
        </a:graphic>
      </p:graphicFrame>
    </p:spTree>
    <p:extLst>
      <p:ext uri="{BB962C8B-B14F-4D97-AF65-F5344CB8AC3E}">
        <p14:creationId xmlns:p14="http://schemas.microsoft.com/office/powerpoint/2010/main" val="28176222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5360" y="116632"/>
            <a:ext cx="11521280" cy="1152128"/>
          </a:xfrm>
        </p:spPr>
        <p:txBody>
          <a:bodyPr/>
          <a:lstStyle/>
          <a:p>
            <a:pPr algn="ctr"/>
            <a:r>
              <a:rPr lang="en-GB" dirty="0">
                <a:solidFill>
                  <a:schemeClr val="tx1">
                    <a:lumMod val="65000"/>
                    <a:lumOff val="35000"/>
                  </a:schemeClr>
                </a:solidFill>
                <a:latin typeface="Calibri" panose="020F0502020204030204" pitchFamily="34" charset="0"/>
                <a:cs typeface="Calibri" panose="020F0502020204030204" pitchFamily="34" charset="0"/>
              </a:rPr>
              <a:t>Well Being &amp; </a:t>
            </a:r>
            <a:r>
              <a:rPr lang="en-GB" dirty="0" smtClean="0">
                <a:solidFill>
                  <a:schemeClr val="tx1">
                    <a:lumMod val="65000"/>
                    <a:lumOff val="35000"/>
                  </a:schemeClr>
                </a:solidFill>
                <a:latin typeface="Calibri" panose="020F0502020204030204" pitchFamily="34" charset="0"/>
                <a:cs typeface="Calibri" panose="020F0502020204030204" pitchFamily="34" charset="0"/>
              </a:rPr>
              <a:t>Outdoor </a:t>
            </a:r>
            <a:r>
              <a:rPr lang="en-GB" dirty="0">
                <a:solidFill>
                  <a:schemeClr val="tx1">
                    <a:lumMod val="65000"/>
                    <a:lumOff val="35000"/>
                  </a:schemeClr>
                </a:solidFill>
                <a:latin typeface="Calibri" panose="020F0502020204030204" pitchFamily="34" charset="0"/>
                <a:cs typeface="Calibri" panose="020F0502020204030204" pitchFamily="34" charset="0"/>
              </a:rPr>
              <a:t>Environment</a:t>
            </a:r>
          </a:p>
        </p:txBody>
      </p:sp>
      <p:sp>
        <p:nvSpPr>
          <p:cNvPr id="5" name="Rectangle 4"/>
          <p:cNvSpPr/>
          <p:nvPr/>
        </p:nvSpPr>
        <p:spPr>
          <a:xfrm>
            <a:off x="143339" y="116632"/>
            <a:ext cx="11905323" cy="6624736"/>
          </a:xfrm>
          <a:prstGeom prst="rect">
            <a:avLst/>
          </a:prstGeom>
          <a:noFill/>
          <a:ln w="57150">
            <a:solidFill>
              <a:srgbClr val="FFFF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Rectangle 7"/>
          <p:cNvSpPr/>
          <p:nvPr/>
        </p:nvSpPr>
        <p:spPr>
          <a:xfrm>
            <a:off x="296984" y="234462"/>
            <a:ext cx="11598032" cy="6400800"/>
          </a:xfrm>
          <a:prstGeom prst="rect">
            <a:avLst/>
          </a:prstGeom>
          <a:noFill/>
          <a:ln w="5715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aphicFrame>
        <p:nvGraphicFramePr>
          <p:cNvPr id="9" name="Table 8"/>
          <p:cNvGraphicFramePr>
            <a:graphicFrameLocks noGrp="1"/>
          </p:cNvGraphicFramePr>
          <p:nvPr>
            <p:extLst>
              <p:ext uri="{D42A27DB-BD31-4B8C-83A1-F6EECF244321}">
                <p14:modId xmlns:p14="http://schemas.microsoft.com/office/powerpoint/2010/main" val="880345859"/>
              </p:ext>
            </p:extLst>
          </p:nvPr>
        </p:nvGraphicFramePr>
        <p:xfrm>
          <a:off x="623391" y="1472855"/>
          <a:ext cx="10945217" cy="2382632"/>
        </p:xfrm>
        <a:graphic>
          <a:graphicData uri="http://schemas.openxmlformats.org/drawingml/2006/table">
            <a:tbl>
              <a:tblPr firstRow="1" bandRow="1">
                <a:tableStyleId>{C083E6E3-FA7D-4D7B-A595-EF9225AFEA82}</a:tableStyleId>
              </a:tblPr>
              <a:tblGrid>
                <a:gridCol w="719733">
                  <a:extLst>
                    <a:ext uri="{9D8B030D-6E8A-4147-A177-3AD203B41FA5}">
                      <a16:colId xmlns:a16="http://schemas.microsoft.com/office/drawing/2014/main" val="20000"/>
                    </a:ext>
                  </a:extLst>
                </a:gridCol>
                <a:gridCol w="5151766">
                  <a:extLst>
                    <a:ext uri="{9D8B030D-6E8A-4147-A177-3AD203B41FA5}">
                      <a16:colId xmlns:a16="http://schemas.microsoft.com/office/drawing/2014/main" val="20001"/>
                    </a:ext>
                  </a:extLst>
                </a:gridCol>
                <a:gridCol w="1025186">
                  <a:extLst>
                    <a:ext uri="{9D8B030D-6E8A-4147-A177-3AD203B41FA5}">
                      <a16:colId xmlns:a16="http://schemas.microsoft.com/office/drawing/2014/main" val="20002"/>
                    </a:ext>
                  </a:extLst>
                </a:gridCol>
                <a:gridCol w="1010268">
                  <a:extLst>
                    <a:ext uri="{9D8B030D-6E8A-4147-A177-3AD203B41FA5}">
                      <a16:colId xmlns:a16="http://schemas.microsoft.com/office/drawing/2014/main" val="20003"/>
                    </a:ext>
                  </a:extLst>
                </a:gridCol>
                <a:gridCol w="1010268">
                  <a:extLst>
                    <a:ext uri="{9D8B030D-6E8A-4147-A177-3AD203B41FA5}">
                      <a16:colId xmlns:a16="http://schemas.microsoft.com/office/drawing/2014/main" val="20004"/>
                    </a:ext>
                  </a:extLst>
                </a:gridCol>
                <a:gridCol w="1010268">
                  <a:extLst>
                    <a:ext uri="{9D8B030D-6E8A-4147-A177-3AD203B41FA5}">
                      <a16:colId xmlns:a16="http://schemas.microsoft.com/office/drawing/2014/main" val="3255591548"/>
                    </a:ext>
                  </a:extLst>
                </a:gridCol>
                <a:gridCol w="1017728">
                  <a:extLst>
                    <a:ext uri="{9D8B030D-6E8A-4147-A177-3AD203B41FA5}">
                      <a16:colId xmlns:a16="http://schemas.microsoft.com/office/drawing/2014/main" val="20005"/>
                    </a:ext>
                  </a:extLst>
                </a:gridCol>
              </a:tblGrid>
              <a:tr h="466118">
                <a:tc>
                  <a:txBody>
                    <a:bodyPr/>
                    <a:lstStyle/>
                    <a:p>
                      <a:pPr algn="ctr"/>
                      <a:r>
                        <a:rPr lang="en-GB" sz="1400" b="1" dirty="0" smtClean="0">
                          <a:solidFill>
                            <a:schemeClr val="tx1">
                              <a:lumMod val="65000"/>
                              <a:lumOff val="35000"/>
                            </a:schemeClr>
                          </a:solidFill>
                        </a:rPr>
                        <a:t>No.</a:t>
                      </a:r>
                      <a:endParaRPr lang="en-GB" sz="1400" b="1" dirty="0">
                        <a:solidFill>
                          <a:schemeClr val="tx1">
                            <a:lumMod val="65000"/>
                            <a:lumOff val="35000"/>
                          </a:schemeClr>
                        </a:solidFill>
                      </a:endParaRPr>
                    </a:p>
                  </a:txBody>
                  <a:tcPr marL="121920" marR="121920"/>
                </a:tc>
                <a:tc>
                  <a:txBody>
                    <a:bodyPr/>
                    <a:lstStyle/>
                    <a:p>
                      <a:pPr algn="ctr"/>
                      <a:r>
                        <a:rPr lang="en-GB" sz="1400" b="1" dirty="0" smtClean="0">
                          <a:solidFill>
                            <a:schemeClr val="tx1">
                              <a:lumMod val="65000"/>
                              <a:lumOff val="35000"/>
                            </a:schemeClr>
                          </a:solidFill>
                        </a:rPr>
                        <a:t>Question</a:t>
                      </a:r>
                      <a:endParaRPr lang="en-GB" sz="1400" b="1" dirty="0">
                        <a:solidFill>
                          <a:schemeClr val="tx1">
                            <a:lumMod val="65000"/>
                            <a:lumOff val="35000"/>
                          </a:schemeClr>
                        </a:solidFill>
                      </a:endParaRPr>
                    </a:p>
                  </a:txBody>
                  <a:tcPr marL="121920" marR="121920"/>
                </a:tc>
                <a:tc>
                  <a:txBody>
                    <a:bodyPr/>
                    <a:lstStyle/>
                    <a:p>
                      <a:pPr algn="ctr"/>
                      <a:r>
                        <a:rPr lang="en-GB" sz="1400" b="1" dirty="0" smtClean="0">
                          <a:solidFill>
                            <a:schemeClr val="tx1">
                              <a:lumMod val="65000"/>
                              <a:lumOff val="35000"/>
                            </a:schemeClr>
                          </a:solidFill>
                        </a:rPr>
                        <a:t>Spring</a:t>
                      </a:r>
                      <a:r>
                        <a:rPr lang="en-GB" sz="1400" b="1" baseline="0" dirty="0" smtClean="0">
                          <a:solidFill>
                            <a:schemeClr val="tx1">
                              <a:lumMod val="65000"/>
                              <a:lumOff val="35000"/>
                            </a:schemeClr>
                          </a:solidFill>
                        </a:rPr>
                        <a:t> 2016</a:t>
                      </a:r>
                      <a:endParaRPr lang="en-GB" sz="1400" b="1" dirty="0">
                        <a:solidFill>
                          <a:schemeClr val="tx1">
                            <a:lumMod val="65000"/>
                            <a:lumOff val="35000"/>
                          </a:schemeClr>
                        </a:solidFill>
                      </a:endParaRPr>
                    </a:p>
                  </a:txBody>
                  <a:tcPr marL="121920" marR="12192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400" b="1" dirty="0" smtClean="0">
                          <a:solidFill>
                            <a:schemeClr val="tx1">
                              <a:lumMod val="65000"/>
                              <a:lumOff val="35000"/>
                            </a:schemeClr>
                          </a:solidFill>
                        </a:rPr>
                        <a:t>Summer 2016</a:t>
                      </a:r>
                    </a:p>
                  </a:txBody>
                  <a:tcPr marL="121920" marR="121920"/>
                </a:tc>
                <a:tc>
                  <a:txBody>
                    <a:bodyPr/>
                    <a:lstStyle/>
                    <a:p>
                      <a:pPr algn="ctr"/>
                      <a:r>
                        <a:rPr lang="en-GB" sz="1400" b="1" dirty="0" smtClean="0">
                          <a:solidFill>
                            <a:schemeClr val="tx1">
                              <a:lumMod val="65000"/>
                              <a:lumOff val="35000"/>
                            </a:schemeClr>
                          </a:solidFill>
                        </a:rPr>
                        <a:t>Summer 2017</a:t>
                      </a:r>
                      <a:endParaRPr lang="en-GB" sz="1400" b="1" dirty="0">
                        <a:solidFill>
                          <a:schemeClr val="tx1">
                            <a:lumMod val="65000"/>
                            <a:lumOff val="35000"/>
                          </a:schemeClr>
                        </a:solidFill>
                      </a:endParaRPr>
                    </a:p>
                  </a:txBody>
                  <a:tcPr marL="121920" marR="121920"/>
                </a:tc>
                <a:tc>
                  <a:txBody>
                    <a:bodyPr/>
                    <a:lstStyle/>
                    <a:p>
                      <a:pPr algn="ctr"/>
                      <a:r>
                        <a:rPr lang="en-GB" sz="1400" b="1" dirty="0" smtClean="0">
                          <a:solidFill>
                            <a:schemeClr val="tx1">
                              <a:lumMod val="65000"/>
                              <a:lumOff val="35000"/>
                            </a:schemeClr>
                          </a:solidFill>
                        </a:rPr>
                        <a:t>Summer</a:t>
                      </a:r>
                    </a:p>
                    <a:p>
                      <a:pPr algn="ctr"/>
                      <a:r>
                        <a:rPr lang="en-GB" sz="1400" b="1" dirty="0" smtClean="0">
                          <a:solidFill>
                            <a:schemeClr val="tx1">
                              <a:lumMod val="65000"/>
                              <a:lumOff val="35000"/>
                            </a:schemeClr>
                          </a:solidFill>
                        </a:rPr>
                        <a:t>2018</a:t>
                      </a:r>
                      <a:endParaRPr lang="en-GB" sz="1400" b="1" dirty="0">
                        <a:solidFill>
                          <a:schemeClr val="tx1">
                            <a:lumMod val="65000"/>
                            <a:lumOff val="35000"/>
                          </a:schemeClr>
                        </a:solidFill>
                      </a:endParaRPr>
                    </a:p>
                  </a:txBody>
                  <a:tcPr marL="121920" marR="121920"/>
                </a:tc>
                <a:tc>
                  <a:txBody>
                    <a:bodyPr/>
                    <a:lstStyle/>
                    <a:p>
                      <a:pPr algn="ctr"/>
                      <a:r>
                        <a:rPr lang="en-GB" sz="1400" b="1" dirty="0" smtClean="0">
                          <a:solidFill>
                            <a:schemeClr val="tx1">
                              <a:lumMod val="65000"/>
                              <a:lumOff val="35000"/>
                            </a:schemeClr>
                          </a:solidFill>
                        </a:rPr>
                        <a:t>Variance</a:t>
                      </a:r>
                      <a:endParaRPr lang="en-GB" sz="1400" b="1" dirty="0">
                        <a:solidFill>
                          <a:schemeClr val="tx1">
                            <a:lumMod val="65000"/>
                            <a:lumOff val="35000"/>
                          </a:schemeClr>
                        </a:solidFill>
                      </a:endParaRPr>
                    </a:p>
                  </a:txBody>
                  <a:tcPr marL="121920" marR="121920"/>
                </a:tc>
                <a:extLst>
                  <a:ext uri="{0D108BD9-81ED-4DB2-BD59-A6C34878D82A}">
                    <a16:rowId xmlns:a16="http://schemas.microsoft.com/office/drawing/2014/main" val="10000"/>
                  </a:ext>
                </a:extLst>
              </a:tr>
              <a:tr h="466118">
                <a:tc>
                  <a:txBody>
                    <a:bodyPr/>
                    <a:lstStyle/>
                    <a:p>
                      <a:pPr algn="ctr" fontAlgn="t"/>
                      <a:r>
                        <a:rPr lang="en-GB" sz="1400" b="1" i="0" u="none" strike="noStrike" dirty="0">
                          <a:solidFill>
                            <a:schemeClr val="tx1">
                              <a:lumMod val="65000"/>
                              <a:lumOff val="35000"/>
                            </a:schemeClr>
                          </a:solidFill>
                          <a:effectLst/>
                          <a:latin typeface="Calibri" panose="020F0502020204030204" pitchFamily="34" charset="0"/>
                        </a:rPr>
                        <a:t>Q1</a:t>
                      </a:r>
                    </a:p>
                  </a:txBody>
                  <a:tcPr marL="12700" marR="12700" marT="9525" marB="0" anchor="ctr"/>
                </a:tc>
                <a:tc>
                  <a:txBody>
                    <a:bodyPr/>
                    <a:lstStyle/>
                    <a:p>
                      <a:pPr algn="l" fontAlgn="t"/>
                      <a:r>
                        <a:rPr lang="en-GB" sz="1400" b="0" i="0" u="none" strike="noStrike" dirty="0">
                          <a:solidFill>
                            <a:schemeClr val="tx1">
                              <a:lumMod val="65000"/>
                              <a:lumOff val="35000"/>
                            </a:schemeClr>
                          </a:solidFill>
                          <a:effectLst/>
                          <a:latin typeface="Calibri" panose="020F0502020204030204" pitchFamily="34" charset="0"/>
                        </a:rPr>
                        <a:t>My child is happy at Markeaton Primary School. </a:t>
                      </a:r>
                    </a:p>
                  </a:txBody>
                  <a:tcPr marL="12700" marR="12700" marT="9525" marB="0" anchor="ctr"/>
                </a:tc>
                <a:tc>
                  <a:txBody>
                    <a:bodyPr/>
                    <a:lstStyle/>
                    <a:p>
                      <a:pPr algn="ctr" fontAlgn="t"/>
                      <a:r>
                        <a:rPr lang="en-GB" sz="1400" b="1" i="0" u="none" strike="noStrike" dirty="0">
                          <a:solidFill>
                            <a:schemeClr val="tx1">
                              <a:lumMod val="65000"/>
                              <a:lumOff val="35000"/>
                            </a:schemeClr>
                          </a:solidFill>
                          <a:effectLst/>
                          <a:latin typeface="Calibri" panose="020F0502020204030204" pitchFamily="34" charset="0"/>
                        </a:rPr>
                        <a:t>1.62</a:t>
                      </a:r>
                    </a:p>
                  </a:txBody>
                  <a:tcPr marL="12700" marR="12700" marT="9525" marB="0" anchor="ctr"/>
                </a:tc>
                <a:tc>
                  <a:txBody>
                    <a:bodyPr/>
                    <a:lstStyle/>
                    <a:p>
                      <a:pPr algn="ctr" fontAlgn="t"/>
                      <a:r>
                        <a:rPr lang="en-GB" sz="1400" b="1" i="0" u="none" strike="noStrike">
                          <a:solidFill>
                            <a:schemeClr val="tx1">
                              <a:lumMod val="65000"/>
                              <a:lumOff val="35000"/>
                            </a:schemeClr>
                          </a:solidFill>
                          <a:effectLst/>
                          <a:latin typeface="Calibri" panose="020F0502020204030204" pitchFamily="34" charset="0"/>
                        </a:rPr>
                        <a:t>1.73</a:t>
                      </a:r>
                    </a:p>
                  </a:txBody>
                  <a:tcPr marL="12700" marR="12700" marT="9525" marB="0" anchor="ctr"/>
                </a:tc>
                <a:tc>
                  <a:txBody>
                    <a:bodyPr/>
                    <a:lstStyle/>
                    <a:p>
                      <a:pPr algn="ctr" fontAlgn="t"/>
                      <a:r>
                        <a:rPr lang="en-GB" sz="1400" b="1" i="0" u="none" strike="noStrike">
                          <a:solidFill>
                            <a:schemeClr val="tx1">
                              <a:lumMod val="65000"/>
                              <a:lumOff val="35000"/>
                            </a:schemeClr>
                          </a:solidFill>
                          <a:effectLst/>
                          <a:latin typeface="Calibri" panose="020F0502020204030204" pitchFamily="34" charset="0"/>
                        </a:rPr>
                        <a:t>1.74</a:t>
                      </a:r>
                    </a:p>
                  </a:txBody>
                  <a:tcPr marL="12700" marR="12700" marT="9525" marB="0" anchor="ctr"/>
                </a:tc>
                <a:tc>
                  <a:txBody>
                    <a:bodyPr/>
                    <a:lstStyle/>
                    <a:p>
                      <a:pPr algn="ctr" fontAlgn="t"/>
                      <a:r>
                        <a:rPr lang="en-GB" sz="1400" b="1" i="0" u="none" strike="noStrike" dirty="0" smtClean="0">
                          <a:solidFill>
                            <a:schemeClr val="tx1">
                              <a:lumMod val="65000"/>
                              <a:lumOff val="35000"/>
                            </a:schemeClr>
                          </a:solidFill>
                          <a:effectLst/>
                          <a:latin typeface="Calibri" panose="020F0502020204030204" pitchFamily="34" charset="0"/>
                        </a:rPr>
                        <a:t>1.83</a:t>
                      </a:r>
                      <a:endParaRPr lang="en-GB" sz="1400" b="1" i="0" u="none" strike="noStrike" dirty="0">
                        <a:solidFill>
                          <a:schemeClr val="tx1">
                            <a:lumMod val="65000"/>
                            <a:lumOff val="35000"/>
                          </a:schemeClr>
                        </a:solidFill>
                        <a:effectLst/>
                        <a:latin typeface="Calibri" panose="020F0502020204030204" pitchFamily="34" charset="0"/>
                      </a:endParaRPr>
                    </a:p>
                  </a:txBody>
                  <a:tcPr marL="12700" marR="12700" marT="9525" marB="0" anchor="ctr"/>
                </a:tc>
                <a:tc>
                  <a:txBody>
                    <a:bodyPr/>
                    <a:lstStyle/>
                    <a:p>
                      <a:pPr algn="ctr" fontAlgn="t"/>
                      <a:r>
                        <a:rPr lang="en-GB" sz="1400" b="1" i="0" u="none" strike="noStrike" dirty="0" smtClean="0">
                          <a:solidFill>
                            <a:schemeClr val="tx1">
                              <a:lumMod val="65000"/>
                              <a:lumOff val="35000"/>
                            </a:schemeClr>
                          </a:solidFill>
                          <a:effectLst/>
                          <a:latin typeface="Calibri" panose="020F0502020204030204" pitchFamily="34" charset="0"/>
                        </a:rPr>
                        <a:t>0.09</a:t>
                      </a:r>
                      <a:endParaRPr lang="en-GB" sz="1400" b="1" i="0" u="none" strike="noStrike" dirty="0">
                        <a:solidFill>
                          <a:schemeClr val="tx1">
                            <a:lumMod val="65000"/>
                            <a:lumOff val="35000"/>
                          </a:schemeClr>
                        </a:solidFill>
                        <a:effectLst/>
                        <a:latin typeface="Calibri" panose="020F0502020204030204" pitchFamily="34" charset="0"/>
                      </a:endParaRPr>
                    </a:p>
                  </a:txBody>
                  <a:tcPr marL="12700" marR="12700" marT="9525" marB="0" anchor="ctr"/>
                </a:tc>
                <a:extLst>
                  <a:ext uri="{0D108BD9-81ED-4DB2-BD59-A6C34878D82A}">
                    <a16:rowId xmlns:a16="http://schemas.microsoft.com/office/drawing/2014/main" val="10001"/>
                  </a:ext>
                </a:extLst>
              </a:tr>
              <a:tr h="466118">
                <a:tc>
                  <a:txBody>
                    <a:bodyPr/>
                    <a:lstStyle/>
                    <a:p>
                      <a:pPr algn="ctr" fontAlgn="t"/>
                      <a:r>
                        <a:rPr lang="en-GB" sz="1400" b="1" i="0" u="none" strike="noStrike" dirty="0">
                          <a:solidFill>
                            <a:schemeClr val="tx1">
                              <a:lumMod val="65000"/>
                              <a:lumOff val="35000"/>
                            </a:schemeClr>
                          </a:solidFill>
                          <a:effectLst/>
                          <a:latin typeface="Calibri" panose="020F0502020204030204" pitchFamily="34" charset="0"/>
                        </a:rPr>
                        <a:t>Q2</a:t>
                      </a:r>
                    </a:p>
                  </a:txBody>
                  <a:tcPr marL="12700" marR="12700" marT="9525" marB="0" anchor="ctr"/>
                </a:tc>
                <a:tc>
                  <a:txBody>
                    <a:bodyPr/>
                    <a:lstStyle/>
                    <a:p>
                      <a:pPr algn="l" fontAlgn="t"/>
                      <a:r>
                        <a:rPr lang="en-GB" sz="1400" b="0" i="0" u="none" strike="noStrike" dirty="0">
                          <a:solidFill>
                            <a:schemeClr val="tx1">
                              <a:lumMod val="65000"/>
                              <a:lumOff val="35000"/>
                            </a:schemeClr>
                          </a:solidFill>
                          <a:effectLst/>
                          <a:latin typeface="Calibri" panose="020F0502020204030204" pitchFamily="34" charset="0"/>
                        </a:rPr>
                        <a:t>There is a positive atmosphere at Markeaton Primary School.</a:t>
                      </a:r>
                    </a:p>
                  </a:txBody>
                  <a:tcPr marL="12700" marR="12700" marT="9525" marB="0" anchor="ctr"/>
                </a:tc>
                <a:tc>
                  <a:txBody>
                    <a:bodyPr/>
                    <a:lstStyle/>
                    <a:p>
                      <a:pPr algn="ctr" fontAlgn="t"/>
                      <a:r>
                        <a:rPr lang="en-GB" sz="1400" b="1" i="0" u="none" strike="noStrike" dirty="0">
                          <a:solidFill>
                            <a:schemeClr val="tx1">
                              <a:lumMod val="65000"/>
                              <a:lumOff val="35000"/>
                            </a:schemeClr>
                          </a:solidFill>
                          <a:effectLst/>
                          <a:latin typeface="Calibri" panose="020F0502020204030204" pitchFamily="34" charset="0"/>
                        </a:rPr>
                        <a:t>1.53</a:t>
                      </a:r>
                    </a:p>
                  </a:txBody>
                  <a:tcPr marL="12700" marR="12700" marT="9525" marB="0" anchor="ctr"/>
                </a:tc>
                <a:tc>
                  <a:txBody>
                    <a:bodyPr/>
                    <a:lstStyle/>
                    <a:p>
                      <a:pPr algn="ctr" fontAlgn="t"/>
                      <a:r>
                        <a:rPr lang="en-GB" sz="1400" b="1" i="0" u="none" strike="noStrike" dirty="0">
                          <a:solidFill>
                            <a:schemeClr val="tx1">
                              <a:lumMod val="65000"/>
                              <a:lumOff val="35000"/>
                            </a:schemeClr>
                          </a:solidFill>
                          <a:effectLst/>
                          <a:latin typeface="Calibri" panose="020F0502020204030204" pitchFamily="34" charset="0"/>
                        </a:rPr>
                        <a:t>1.73</a:t>
                      </a:r>
                    </a:p>
                  </a:txBody>
                  <a:tcPr marL="12700" marR="12700" marT="9525" marB="0" anchor="ctr"/>
                </a:tc>
                <a:tc>
                  <a:txBody>
                    <a:bodyPr/>
                    <a:lstStyle/>
                    <a:p>
                      <a:pPr algn="ctr" fontAlgn="t"/>
                      <a:r>
                        <a:rPr lang="en-GB" sz="1400" b="1" i="0" u="none" strike="noStrike">
                          <a:solidFill>
                            <a:schemeClr val="tx1">
                              <a:lumMod val="65000"/>
                              <a:lumOff val="35000"/>
                            </a:schemeClr>
                          </a:solidFill>
                          <a:effectLst/>
                          <a:latin typeface="Calibri" panose="020F0502020204030204" pitchFamily="34" charset="0"/>
                        </a:rPr>
                        <a:t>1.78</a:t>
                      </a:r>
                    </a:p>
                  </a:txBody>
                  <a:tcPr marL="12700" marR="12700" marT="9525" marB="0" anchor="ctr"/>
                </a:tc>
                <a:tc>
                  <a:txBody>
                    <a:bodyPr/>
                    <a:lstStyle/>
                    <a:p>
                      <a:pPr algn="ctr" fontAlgn="t"/>
                      <a:r>
                        <a:rPr lang="en-GB" sz="1400" b="1" i="0" u="none" strike="noStrike" dirty="0" smtClean="0">
                          <a:solidFill>
                            <a:schemeClr val="tx1">
                              <a:lumMod val="65000"/>
                              <a:lumOff val="35000"/>
                            </a:schemeClr>
                          </a:solidFill>
                          <a:effectLst/>
                          <a:latin typeface="Calibri" panose="020F0502020204030204" pitchFamily="34" charset="0"/>
                        </a:rPr>
                        <a:t>1.85</a:t>
                      </a:r>
                      <a:endParaRPr lang="en-GB" sz="1400" b="1" i="0" u="none" strike="noStrike" dirty="0">
                        <a:solidFill>
                          <a:schemeClr val="tx1">
                            <a:lumMod val="65000"/>
                            <a:lumOff val="35000"/>
                          </a:schemeClr>
                        </a:solidFill>
                        <a:effectLst/>
                        <a:latin typeface="Calibri" panose="020F0502020204030204" pitchFamily="34" charset="0"/>
                      </a:endParaRPr>
                    </a:p>
                  </a:txBody>
                  <a:tcPr marL="12700" marR="12700" marT="9525" marB="0" anchor="ctr"/>
                </a:tc>
                <a:tc>
                  <a:txBody>
                    <a:bodyPr/>
                    <a:lstStyle/>
                    <a:p>
                      <a:pPr algn="ctr" fontAlgn="t"/>
                      <a:r>
                        <a:rPr lang="en-GB" sz="1400" b="1" i="0" u="none" strike="noStrike" dirty="0" smtClean="0">
                          <a:solidFill>
                            <a:schemeClr val="tx1">
                              <a:lumMod val="65000"/>
                              <a:lumOff val="35000"/>
                            </a:schemeClr>
                          </a:solidFill>
                          <a:effectLst/>
                          <a:latin typeface="Calibri" panose="020F0502020204030204" pitchFamily="34" charset="0"/>
                        </a:rPr>
                        <a:t>0.07</a:t>
                      </a:r>
                      <a:endParaRPr lang="en-GB" sz="1400" b="1" i="0" u="none" strike="noStrike" dirty="0">
                        <a:solidFill>
                          <a:schemeClr val="tx1">
                            <a:lumMod val="65000"/>
                            <a:lumOff val="35000"/>
                          </a:schemeClr>
                        </a:solidFill>
                        <a:effectLst/>
                        <a:latin typeface="Calibri" panose="020F0502020204030204" pitchFamily="34" charset="0"/>
                      </a:endParaRPr>
                    </a:p>
                  </a:txBody>
                  <a:tcPr marL="12700" marR="12700" marT="9525" marB="0" anchor="ctr"/>
                </a:tc>
                <a:extLst>
                  <a:ext uri="{0D108BD9-81ED-4DB2-BD59-A6C34878D82A}">
                    <a16:rowId xmlns:a16="http://schemas.microsoft.com/office/drawing/2014/main" val="10002"/>
                  </a:ext>
                </a:extLst>
              </a:tr>
              <a:tr h="466118">
                <a:tc>
                  <a:txBody>
                    <a:bodyPr/>
                    <a:lstStyle/>
                    <a:p>
                      <a:pPr algn="ctr" fontAlgn="t"/>
                      <a:r>
                        <a:rPr lang="en-GB" sz="1400" b="1" i="0" u="none" strike="noStrike" dirty="0">
                          <a:solidFill>
                            <a:schemeClr val="tx1">
                              <a:lumMod val="65000"/>
                              <a:lumOff val="35000"/>
                            </a:schemeClr>
                          </a:solidFill>
                          <a:effectLst/>
                          <a:latin typeface="Calibri" panose="020F0502020204030204" pitchFamily="34" charset="0"/>
                        </a:rPr>
                        <a:t>Q3</a:t>
                      </a:r>
                    </a:p>
                  </a:txBody>
                  <a:tcPr marL="12700" marR="12700" marT="9525" marB="0" anchor="ctr"/>
                </a:tc>
                <a:tc>
                  <a:txBody>
                    <a:bodyPr/>
                    <a:lstStyle/>
                    <a:p>
                      <a:pPr algn="l" fontAlgn="t"/>
                      <a:r>
                        <a:rPr lang="en-GB" sz="1400" b="0" i="0" u="none" strike="noStrike" dirty="0">
                          <a:solidFill>
                            <a:schemeClr val="tx1">
                              <a:lumMod val="65000"/>
                              <a:lumOff val="35000"/>
                            </a:schemeClr>
                          </a:solidFill>
                          <a:effectLst/>
                          <a:latin typeface="Calibri" panose="020F0502020204030204" pitchFamily="34" charset="0"/>
                        </a:rPr>
                        <a:t>I feel welcome when I come in to Markeaton Primary School.</a:t>
                      </a:r>
                    </a:p>
                  </a:txBody>
                  <a:tcPr marL="12700" marR="12700" marT="9525" marB="0" anchor="ctr"/>
                </a:tc>
                <a:tc>
                  <a:txBody>
                    <a:bodyPr/>
                    <a:lstStyle/>
                    <a:p>
                      <a:pPr algn="ctr" fontAlgn="t"/>
                      <a:r>
                        <a:rPr lang="en-GB" sz="1400" b="1" i="0" u="none" strike="noStrike" dirty="0">
                          <a:solidFill>
                            <a:schemeClr val="tx1">
                              <a:lumMod val="65000"/>
                              <a:lumOff val="35000"/>
                            </a:schemeClr>
                          </a:solidFill>
                          <a:effectLst/>
                          <a:latin typeface="Calibri" panose="020F0502020204030204" pitchFamily="34" charset="0"/>
                        </a:rPr>
                        <a:t>1.44</a:t>
                      </a:r>
                    </a:p>
                  </a:txBody>
                  <a:tcPr marL="12700" marR="12700" marT="9525" marB="0" anchor="ctr"/>
                </a:tc>
                <a:tc>
                  <a:txBody>
                    <a:bodyPr/>
                    <a:lstStyle/>
                    <a:p>
                      <a:pPr algn="ctr" fontAlgn="t"/>
                      <a:r>
                        <a:rPr lang="en-GB" sz="1400" b="1" i="0" u="none" strike="noStrike" dirty="0">
                          <a:solidFill>
                            <a:schemeClr val="tx1">
                              <a:lumMod val="65000"/>
                              <a:lumOff val="35000"/>
                            </a:schemeClr>
                          </a:solidFill>
                          <a:effectLst/>
                          <a:latin typeface="Calibri" panose="020F0502020204030204" pitchFamily="34" charset="0"/>
                        </a:rPr>
                        <a:t>1.77</a:t>
                      </a:r>
                    </a:p>
                  </a:txBody>
                  <a:tcPr marL="12700" marR="12700" marT="9525" marB="0" anchor="ctr"/>
                </a:tc>
                <a:tc>
                  <a:txBody>
                    <a:bodyPr/>
                    <a:lstStyle/>
                    <a:p>
                      <a:pPr algn="ctr" fontAlgn="t"/>
                      <a:r>
                        <a:rPr lang="en-GB" sz="1400" b="1" i="0" u="none" strike="noStrike" dirty="0">
                          <a:solidFill>
                            <a:schemeClr val="tx1">
                              <a:lumMod val="65000"/>
                              <a:lumOff val="35000"/>
                            </a:schemeClr>
                          </a:solidFill>
                          <a:effectLst/>
                          <a:latin typeface="Calibri" panose="020F0502020204030204" pitchFamily="34" charset="0"/>
                        </a:rPr>
                        <a:t>1.73</a:t>
                      </a:r>
                    </a:p>
                  </a:txBody>
                  <a:tcPr marL="12700" marR="12700" marT="9525" marB="0" anchor="ctr"/>
                </a:tc>
                <a:tc>
                  <a:txBody>
                    <a:bodyPr/>
                    <a:lstStyle/>
                    <a:p>
                      <a:pPr algn="ctr" fontAlgn="t"/>
                      <a:r>
                        <a:rPr lang="en-GB" sz="1400" b="1" i="0" u="none" strike="noStrike" dirty="0" smtClean="0">
                          <a:solidFill>
                            <a:schemeClr val="tx1">
                              <a:lumMod val="65000"/>
                              <a:lumOff val="35000"/>
                            </a:schemeClr>
                          </a:solidFill>
                          <a:effectLst/>
                          <a:latin typeface="Calibri" panose="020F0502020204030204" pitchFamily="34" charset="0"/>
                        </a:rPr>
                        <a:t>1.77</a:t>
                      </a:r>
                      <a:endParaRPr lang="en-GB" sz="1400" b="1" i="0" u="none" strike="noStrike" dirty="0">
                        <a:solidFill>
                          <a:schemeClr val="tx1">
                            <a:lumMod val="65000"/>
                            <a:lumOff val="35000"/>
                          </a:schemeClr>
                        </a:solidFill>
                        <a:effectLst/>
                        <a:latin typeface="Calibri" panose="020F0502020204030204" pitchFamily="34" charset="0"/>
                      </a:endParaRPr>
                    </a:p>
                  </a:txBody>
                  <a:tcPr marL="12700" marR="12700" marT="9525" marB="0" anchor="ctr"/>
                </a:tc>
                <a:tc>
                  <a:txBody>
                    <a:bodyPr/>
                    <a:lstStyle/>
                    <a:p>
                      <a:pPr algn="ctr" fontAlgn="t"/>
                      <a:r>
                        <a:rPr lang="en-GB" sz="1400" b="1" i="0" u="none" strike="noStrike" dirty="0" smtClean="0">
                          <a:solidFill>
                            <a:schemeClr val="tx1">
                              <a:lumMod val="65000"/>
                              <a:lumOff val="35000"/>
                            </a:schemeClr>
                          </a:solidFill>
                          <a:effectLst/>
                          <a:latin typeface="Calibri" panose="020F0502020204030204" pitchFamily="34" charset="0"/>
                        </a:rPr>
                        <a:t>0.04</a:t>
                      </a:r>
                      <a:endParaRPr lang="en-GB" sz="1400" b="1" i="0" u="none" strike="noStrike" dirty="0">
                        <a:solidFill>
                          <a:schemeClr val="tx1">
                            <a:lumMod val="65000"/>
                            <a:lumOff val="35000"/>
                          </a:schemeClr>
                        </a:solidFill>
                        <a:effectLst/>
                        <a:latin typeface="Calibri" panose="020F0502020204030204" pitchFamily="34" charset="0"/>
                      </a:endParaRPr>
                    </a:p>
                  </a:txBody>
                  <a:tcPr marL="12700" marR="12700" marT="9525" marB="0" anchor="ctr"/>
                </a:tc>
                <a:extLst>
                  <a:ext uri="{0D108BD9-81ED-4DB2-BD59-A6C34878D82A}">
                    <a16:rowId xmlns:a16="http://schemas.microsoft.com/office/drawing/2014/main" val="10003"/>
                  </a:ext>
                </a:extLst>
              </a:tr>
              <a:tr h="466118">
                <a:tc>
                  <a:txBody>
                    <a:bodyPr/>
                    <a:lstStyle/>
                    <a:p>
                      <a:pPr algn="ctr" fontAlgn="t"/>
                      <a:r>
                        <a:rPr lang="en-GB" sz="1400" b="1" i="0" u="none" strike="noStrike" dirty="0">
                          <a:solidFill>
                            <a:schemeClr val="tx1">
                              <a:lumMod val="65000"/>
                              <a:lumOff val="35000"/>
                            </a:schemeClr>
                          </a:solidFill>
                          <a:effectLst/>
                          <a:latin typeface="Calibri" panose="020F0502020204030204" pitchFamily="34" charset="0"/>
                        </a:rPr>
                        <a:t>Q4</a:t>
                      </a:r>
                    </a:p>
                  </a:txBody>
                  <a:tcPr marL="12700" marR="12700" marT="9525" marB="0" anchor="ctr"/>
                </a:tc>
                <a:tc>
                  <a:txBody>
                    <a:bodyPr/>
                    <a:lstStyle/>
                    <a:p>
                      <a:pPr algn="l" fontAlgn="t"/>
                      <a:r>
                        <a:rPr lang="en-GB" sz="1400" b="0" i="0" u="none" strike="noStrike" dirty="0">
                          <a:solidFill>
                            <a:schemeClr val="tx1">
                              <a:lumMod val="65000"/>
                              <a:lumOff val="35000"/>
                            </a:schemeClr>
                          </a:solidFill>
                          <a:effectLst/>
                          <a:latin typeface="Calibri" panose="020F0502020204030204" pitchFamily="34" charset="0"/>
                        </a:rPr>
                        <a:t>The outdoor environment is effective at supporting creativity and learning. </a:t>
                      </a:r>
                    </a:p>
                  </a:txBody>
                  <a:tcPr marL="12700" marR="12700" marT="9525" marB="0" anchor="ctr"/>
                </a:tc>
                <a:tc>
                  <a:txBody>
                    <a:bodyPr/>
                    <a:lstStyle/>
                    <a:p>
                      <a:pPr algn="ctr" fontAlgn="t"/>
                      <a:r>
                        <a:rPr lang="en-GB" sz="1400" b="1" i="0" u="none" strike="noStrike" dirty="0">
                          <a:solidFill>
                            <a:schemeClr val="tx1">
                              <a:lumMod val="65000"/>
                              <a:lumOff val="35000"/>
                            </a:schemeClr>
                          </a:solidFill>
                          <a:effectLst/>
                          <a:latin typeface="Calibri" panose="020F0502020204030204" pitchFamily="34" charset="0"/>
                        </a:rPr>
                        <a:t>1.27</a:t>
                      </a:r>
                    </a:p>
                  </a:txBody>
                  <a:tcPr marL="12700" marR="12700" marT="9525" marB="0" anchor="ctr"/>
                </a:tc>
                <a:tc>
                  <a:txBody>
                    <a:bodyPr/>
                    <a:lstStyle/>
                    <a:p>
                      <a:pPr algn="ctr" fontAlgn="t"/>
                      <a:r>
                        <a:rPr lang="en-GB" sz="1400" b="1" i="0" u="none" strike="noStrike" dirty="0">
                          <a:solidFill>
                            <a:schemeClr val="tx1">
                              <a:lumMod val="65000"/>
                              <a:lumOff val="35000"/>
                            </a:schemeClr>
                          </a:solidFill>
                          <a:effectLst/>
                          <a:latin typeface="Calibri" panose="020F0502020204030204" pitchFamily="34" charset="0"/>
                        </a:rPr>
                        <a:t>1.42</a:t>
                      </a:r>
                    </a:p>
                  </a:txBody>
                  <a:tcPr marL="12700" marR="12700" marT="9525" marB="0" anchor="ctr"/>
                </a:tc>
                <a:tc>
                  <a:txBody>
                    <a:bodyPr/>
                    <a:lstStyle/>
                    <a:p>
                      <a:pPr algn="ctr" fontAlgn="t"/>
                      <a:r>
                        <a:rPr lang="en-GB" sz="1400" b="1" i="0" u="none" strike="noStrike" dirty="0">
                          <a:solidFill>
                            <a:schemeClr val="tx1">
                              <a:lumMod val="65000"/>
                              <a:lumOff val="35000"/>
                            </a:schemeClr>
                          </a:solidFill>
                          <a:effectLst/>
                          <a:latin typeface="Calibri" panose="020F0502020204030204" pitchFamily="34" charset="0"/>
                        </a:rPr>
                        <a:t>1.75</a:t>
                      </a:r>
                    </a:p>
                  </a:txBody>
                  <a:tcPr marL="12700" marR="12700" marT="9525" marB="0" anchor="ctr"/>
                </a:tc>
                <a:tc>
                  <a:txBody>
                    <a:bodyPr/>
                    <a:lstStyle/>
                    <a:p>
                      <a:pPr algn="ctr" fontAlgn="t"/>
                      <a:r>
                        <a:rPr lang="en-GB" sz="1400" b="1" i="0" u="none" strike="noStrike" dirty="0" smtClean="0">
                          <a:solidFill>
                            <a:schemeClr val="tx1">
                              <a:lumMod val="65000"/>
                              <a:lumOff val="35000"/>
                            </a:schemeClr>
                          </a:solidFill>
                          <a:effectLst/>
                          <a:latin typeface="Calibri" panose="020F0502020204030204" pitchFamily="34" charset="0"/>
                        </a:rPr>
                        <a:t>1.80</a:t>
                      </a:r>
                      <a:endParaRPr lang="en-GB" sz="1400" b="1" i="0" u="none" strike="noStrike" dirty="0">
                        <a:solidFill>
                          <a:schemeClr val="tx1">
                            <a:lumMod val="65000"/>
                            <a:lumOff val="35000"/>
                          </a:schemeClr>
                        </a:solidFill>
                        <a:effectLst/>
                        <a:latin typeface="Calibri" panose="020F0502020204030204" pitchFamily="34" charset="0"/>
                      </a:endParaRPr>
                    </a:p>
                  </a:txBody>
                  <a:tcPr marL="12700" marR="12700" marT="9525" marB="0" anchor="ctr"/>
                </a:tc>
                <a:tc>
                  <a:txBody>
                    <a:bodyPr/>
                    <a:lstStyle/>
                    <a:p>
                      <a:pPr algn="ctr" fontAlgn="t"/>
                      <a:r>
                        <a:rPr lang="en-GB" sz="1400" b="1" i="0" u="none" strike="noStrike" dirty="0" smtClean="0">
                          <a:solidFill>
                            <a:schemeClr val="tx1">
                              <a:lumMod val="65000"/>
                              <a:lumOff val="35000"/>
                            </a:schemeClr>
                          </a:solidFill>
                          <a:effectLst/>
                          <a:latin typeface="Calibri" panose="020F0502020204030204" pitchFamily="34" charset="0"/>
                        </a:rPr>
                        <a:t>0.05</a:t>
                      </a:r>
                      <a:endParaRPr lang="en-GB" sz="1400" b="1" i="0" u="none" strike="noStrike" dirty="0">
                        <a:solidFill>
                          <a:schemeClr val="tx1">
                            <a:lumMod val="65000"/>
                            <a:lumOff val="35000"/>
                          </a:schemeClr>
                        </a:solidFill>
                        <a:effectLst/>
                        <a:latin typeface="Calibri" panose="020F0502020204030204" pitchFamily="34" charset="0"/>
                      </a:endParaRPr>
                    </a:p>
                  </a:txBody>
                  <a:tcPr marL="12700" marR="12700" marT="9525" marB="0" anchor="ct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26350582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5360" y="116632"/>
            <a:ext cx="11521280" cy="1152128"/>
          </a:xfrm>
        </p:spPr>
        <p:txBody>
          <a:bodyPr/>
          <a:lstStyle/>
          <a:p>
            <a:pPr algn="ctr"/>
            <a:r>
              <a:rPr lang="en-GB" dirty="0">
                <a:solidFill>
                  <a:schemeClr val="tx1">
                    <a:lumMod val="65000"/>
                    <a:lumOff val="35000"/>
                  </a:schemeClr>
                </a:solidFill>
                <a:latin typeface="Calibri" panose="020F0502020204030204" pitchFamily="34" charset="0"/>
                <a:cs typeface="Calibri" panose="020F0502020204030204" pitchFamily="34" charset="0"/>
              </a:rPr>
              <a:t>Curriculum &amp; Leadership</a:t>
            </a:r>
          </a:p>
        </p:txBody>
      </p:sp>
      <p:sp>
        <p:nvSpPr>
          <p:cNvPr id="5" name="Rectangle 4"/>
          <p:cNvSpPr/>
          <p:nvPr/>
        </p:nvSpPr>
        <p:spPr>
          <a:xfrm>
            <a:off x="143339" y="116632"/>
            <a:ext cx="11905323" cy="6624736"/>
          </a:xfrm>
          <a:prstGeom prst="rect">
            <a:avLst/>
          </a:prstGeom>
          <a:noFill/>
          <a:ln w="57150">
            <a:solidFill>
              <a:srgbClr val="FFFF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Rectangle 7"/>
          <p:cNvSpPr/>
          <p:nvPr/>
        </p:nvSpPr>
        <p:spPr>
          <a:xfrm>
            <a:off x="296984" y="234462"/>
            <a:ext cx="11598032" cy="6400800"/>
          </a:xfrm>
          <a:prstGeom prst="rect">
            <a:avLst/>
          </a:prstGeom>
          <a:noFill/>
          <a:ln w="5715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aphicFrame>
        <p:nvGraphicFramePr>
          <p:cNvPr id="6" name="Table 5"/>
          <p:cNvGraphicFramePr>
            <a:graphicFrameLocks noGrp="1"/>
          </p:cNvGraphicFramePr>
          <p:nvPr>
            <p:extLst>
              <p:ext uri="{D42A27DB-BD31-4B8C-83A1-F6EECF244321}">
                <p14:modId xmlns:p14="http://schemas.microsoft.com/office/powerpoint/2010/main" val="2479739090"/>
              </p:ext>
            </p:extLst>
          </p:nvPr>
        </p:nvGraphicFramePr>
        <p:xfrm>
          <a:off x="623391" y="1362341"/>
          <a:ext cx="10945217" cy="5179340"/>
        </p:xfrm>
        <a:graphic>
          <a:graphicData uri="http://schemas.openxmlformats.org/drawingml/2006/table">
            <a:tbl>
              <a:tblPr firstRow="1" bandRow="1">
                <a:tableStyleId>{C083E6E3-FA7D-4D7B-A595-EF9225AFEA82}</a:tableStyleId>
              </a:tblPr>
              <a:tblGrid>
                <a:gridCol w="719733">
                  <a:extLst>
                    <a:ext uri="{9D8B030D-6E8A-4147-A177-3AD203B41FA5}">
                      <a16:colId xmlns:a16="http://schemas.microsoft.com/office/drawing/2014/main" val="20000"/>
                    </a:ext>
                  </a:extLst>
                </a:gridCol>
                <a:gridCol w="5151766">
                  <a:extLst>
                    <a:ext uri="{9D8B030D-6E8A-4147-A177-3AD203B41FA5}">
                      <a16:colId xmlns:a16="http://schemas.microsoft.com/office/drawing/2014/main" val="20001"/>
                    </a:ext>
                  </a:extLst>
                </a:gridCol>
                <a:gridCol w="1025186">
                  <a:extLst>
                    <a:ext uri="{9D8B030D-6E8A-4147-A177-3AD203B41FA5}">
                      <a16:colId xmlns:a16="http://schemas.microsoft.com/office/drawing/2014/main" val="20002"/>
                    </a:ext>
                  </a:extLst>
                </a:gridCol>
                <a:gridCol w="1010268">
                  <a:extLst>
                    <a:ext uri="{9D8B030D-6E8A-4147-A177-3AD203B41FA5}">
                      <a16:colId xmlns:a16="http://schemas.microsoft.com/office/drawing/2014/main" val="20003"/>
                    </a:ext>
                  </a:extLst>
                </a:gridCol>
                <a:gridCol w="1010268">
                  <a:extLst>
                    <a:ext uri="{9D8B030D-6E8A-4147-A177-3AD203B41FA5}">
                      <a16:colId xmlns:a16="http://schemas.microsoft.com/office/drawing/2014/main" val="20004"/>
                    </a:ext>
                  </a:extLst>
                </a:gridCol>
                <a:gridCol w="1010268">
                  <a:extLst>
                    <a:ext uri="{9D8B030D-6E8A-4147-A177-3AD203B41FA5}">
                      <a16:colId xmlns:a16="http://schemas.microsoft.com/office/drawing/2014/main" val="3580270827"/>
                    </a:ext>
                  </a:extLst>
                </a:gridCol>
                <a:gridCol w="1017728">
                  <a:extLst>
                    <a:ext uri="{9D8B030D-6E8A-4147-A177-3AD203B41FA5}">
                      <a16:colId xmlns:a16="http://schemas.microsoft.com/office/drawing/2014/main" val="20005"/>
                    </a:ext>
                  </a:extLst>
                </a:gridCol>
              </a:tblGrid>
              <a:tr h="466118">
                <a:tc>
                  <a:txBody>
                    <a:bodyPr/>
                    <a:lstStyle/>
                    <a:p>
                      <a:pPr algn="ctr"/>
                      <a:r>
                        <a:rPr lang="en-GB" sz="1400" b="1" dirty="0" smtClean="0">
                          <a:solidFill>
                            <a:schemeClr val="tx1">
                              <a:lumMod val="65000"/>
                              <a:lumOff val="35000"/>
                            </a:schemeClr>
                          </a:solidFill>
                        </a:rPr>
                        <a:t>No.</a:t>
                      </a:r>
                      <a:endParaRPr lang="en-GB" sz="1400" b="1" dirty="0">
                        <a:solidFill>
                          <a:schemeClr val="tx1">
                            <a:lumMod val="65000"/>
                            <a:lumOff val="35000"/>
                          </a:schemeClr>
                        </a:solidFill>
                      </a:endParaRPr>
                    </a:p>
                  </a:txBody>
                  <a:tcPr marL="121920" marR="121920"/>
                </a:tc>
                <a:tc>
                  <a:txBody>
                    <a:bodyPr/>
                    <a:lstStyle/>
                    <a:p>
                      <a:pPr algn="ctr"/>
                      <a:r>
                        <a:rPr lang="en-GB" sz="1400" b="1" dirty="0" smtClean="0">
                          <a:solidFill>
                            <a:schemeClr val="tx1">
                              <a:lumMod val="65000"/>
                              <a:lumOff val="35000"/>
                            </a:schemeClr>
                          </a:solidFill>
                        </a:rPr>
                        <a:t>Question</a:t>
                      </a:r>
                      <a:endParaRPr lang="en-GB" sz="1400" b="1" dirty="0">
                        <a:solidFill>
                          <a:schemeClr val="tx1">
                            <a:lumMod val="65000"/>
                            <a:lumOff val="35000"/>
                          </a:schemeClr>
                        </a:solidFill>
                      </a:endParaRPr>
                    </a:p>
                  </a:txBody>
                  <a:tcPr marL="121920" marR="121920"/>
                </a:tc>
                <a:tc>
                  <a:txBody>
                    <a:bodyPr/>
                    <a:lstStyle/>
                    <a:p>
                      <a:pPr algn="ctr"/>
                      <a:r>
                        <a:rPr lang="en-GB" sz="1400" b="1" dirty="0" smtClean="0">
                          <a:solidFill>
                            <a:schemeClr val="tx1">
                              <a:lumMod val="65000"/>
                              <a:lumOff val="35000"/>
                            </a:schemeClr>
                          </a:solidFill>
                        </a:rPr>
                        <a:t>Spring</a:t>
                      </a:r>
                      <a:r>
                        <a:rPr lang="en-GB" sz="1400" b="1" baseline="0" dirty="0" smtClean="0">
                          <a:solidFill>
                            <a:schemeClr val="tx1">
                              <a:lumMod val="65000"/>
                              <a:lumOff val="35000"/>
                            </a:schemeClr>
                          </a:solidFill>
                        </a:rPr>
                        <a:t> 2016</a:t>
                      </a:r>
                      <a:endParaRPr lang="en-GB" sz="1400" b="1" dirty="0">
                        <a:solidFill>
                          <a:schemeClr val="tx1">
                            <a:lumMod val="65000"/>
                            <a:lumOff val="35000"/>
                          </a:schemeClr>
                        </a:solidFill>
                      </a:endParaRPr>
                    </a:p>
                  </a:txBody>
                  <a:tcPr marL="121920" marR="12192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400" b="1" dirty="0" smtClean="0">
                          <a:solidFill>
                            <a:schemeClr val="tx1">
                              <a:lumMod val="65000"/>
                              <a:lumOff val="35000"/>
                            </a:schemeClr>
                          </a:solidFill>
                        </a:rPr>
                        <a:t>Summer 2016</a:t>
                      </a:r>
                    </a:p>
                  </a:txBody>
                  <a:tcPr marL="121920" marR="121920"/>
                </a:tc>
                <a:tc>
                  <a:txBody>
                    <a:bodyPr/>
                    <a:lstStyle/>
                    <a:p>
                      <a:pPr algn="ctr"/>
                      <a:r>
                        <a:rPr lang="en-GB" sz="1400" b="1" dirty="0" smtClean="0">
                          <a:solidFill>
                            <a:schemeClr val="tx1">
                              <a:lumMod val="65000"/>
                              <a:lumOff val="35000"/>
                            </a:schemeClr>
                          </a:solidFill>
                        </a:rPr>
                        <a:t>Summer 2017</a:t>
                      </a:r>
                      <a:endParaRPr lang="en-GB" sz="1400" b="1" dirty="0">
                        <a:solidFill>
                          <a:schemeClr val="tx1">
                            <a:lumMod val="65000"/>
                            <a:lumOff val="35000"/>
                          </a:schemeClr>
                        </a:solidFill>
                      </a:endParaRPr>
                    </a:p>
                  </a:txBody>
                  <a:tcPr marL="121920" marR="121920"/>
                </a:tc>
                <a:tc>
                  <a:txBody>
                    <a:bodyPr/>
                    <a:lstStyle/>
                    <a:p>
                      <a:pPr algn="ctr"/>
                      <a:r>
                        <a:rPr lang="en-GB" sz="1400" b="1" dirty="0" smtClean="0">
                          <a:solidFill>
                            <a:schemeClr val="tx1">
                              <a:lumMod val="65000"/>
                              <a:lumOff val="35000"/>
                            </a:schemeClr>
                          </a:solidFill>
                        </a:rPr>
                        <a:t>Summer </a:t>
                      </a:r>
                    </a:p>
                    <a:p>
                      <a:pPr algn="ctr"/>
                      <a:r>
                        <a:rPr lang="en-GB" sz="1400" b="1" dirty="0" smtClean="0">
                          <a:solidFill>
                            <a:schemeClr val="tx1">
                              <a:lumMod val="65000"/>
                              <a:lumOff val="35000"/>
                            </a:schemeClr>
                          </a:solidFill>
                        </a:rPr>
                        <a:t>2018</a:t>
                      </a:r>
                      <a:endParaRPr lang="en-GB" sz="1400" b="1" dirty="0">
                        <a:solidFill>
                          <a:schemeClr val="tx1">
                            <a:lumMod val="65000"/>
                            <a:lumOff val="35000"/>
                          </a:schemeClr>
                        </a:solidFill>
                      </a:endParaRPr>
                    </a:p>
                  </a:txBody>
                  <a:tcPr marL="121920" marR="121920"/>
                </a:tc>
                <a:tc>
                  <a:txBody>
                    <a:bodyPr/>
                    <a:lstStyle/>
                    <a:p>
                      <a:pPr algn="ctr"/>
                      <a:r>
                        <a:rPr lang="en-GB" sz="1400" b="1" dirty="0" smtClean="0">
                          <a:solidFill>
                            <a:schemeClr val="tx1">
                              <a:lumMod val="65000"/>
                              <a:lumOff val="35000"/>
                            </a:schemeClr>
                          </a:solidFill>
                        </a:rPr>
                        <a:t>Variance</a:t>
                      </a:r>
                      <a:endParaRPr lang="en-GB" sz="1400" b="1" dirty="0">
                        <a:solidFill>
                          <a:schemeClr val="tx1">
                            <a:lumMod val="65000"/>
                            <a:lumOff val="35000"/>
                          </a:schemeClr>
                        </a:solidFill>
                      </a:endParaRPr>
                    </a:p>
                  </a:txBody>
                  <a:tcPr marL="121920" marR="121920"/>
                </a:tc>
                <a:extLst>
                  <a:ext uri="{0D108BD9-81ED-4DB2-BD59-A6C34878D82A}">
                    <a16:rowId xmlns:a16="http://schemas.microsoft.com/office/drawing/2014/main" val="10000"/>
                  </a:ext>
                </a:extLst>
              </a:tr>
              <a:tr h="466118">
                <a:tc>
                  <a:txBody>
                    <a:bodyPr/>
                    <a:lstStyle/>
                    <a:p>
                      <a:pPr algn="ctr" fontAlgn="t"/>
                      <a:r>
                        <a:rPr lang="en-GB" sz="1400" b="1" i="0" u="none" strike="noStrike" dirty="0">
                          <a:solidFill>
                            <a:schemeClr val="tx1">
                              <a:lumMod val="65000"/>
                              <a:lumOff val="35000"/>
                            </a:schemeClr>
                          </a:solidFill>
                          <a:effectLst/>
                          <a:latin typeface="Calibri" panose="020F0502020204030204" pitchFamily="34" charset="0"/>
                        </a:rPr>
                        <a:t>Q5</a:t>
                      </a:r>
                    </a:p>
                  </a:txBody>
                  <a:tcPr marL="12700" marR="12700" marT="9525" marB="0" anchor="ctr"/>
                </a:tc>
                <a:tc>
                  <a:txBody>
                    <a:bodyPr/>
                    <a:lstStyle/>
                    <a:p>
                      <a:pPr algn="l" fontAlgn="t"/>
                      <a:r>
                        <a:rPr lang="en-GB" sz="1400" b="0" i="0" u="none" strike="noStrike" dirty="0">
                          <a:solidFill>
                            <a:schemeClr val="tx1">
                              <a:lumMod val="65000"/>
                              <a:lumOff val="35000"/>
                            </a:schemeClr>
                          </a:solidFill>
                          <a:effectLst/>
                          <a:latin typeface="Calibri" panose="020F0502020204030204" pitchFamily="34" charset="0"/>
                        </a:rPr>
                        <a:t>I am kept well informed about what my child is learning at school. </a:t>
                      </a:r>
                    </a:p>
                  </a:txBody>
                  <a:tcPr marL="12700" marR="12700" marT="9525" marB="0" anchor="ctr"/>
                </a:tc>
                <a:tc>
                  <a:txBody>
                    <a:bodyPr/>
                    <a:lstStyle/>
                    <a:p>
                      <a:pPr algn="ctr" fontAlgn="t"/>
                      <a:r>
                        <a:rPr lang="en-GB" sz="1400" b="1" i="0" u="none" strike="noStrike" dirty="0">
                          <a:solidFill>
                            <a:schemeClr val="tx1">
                              <a:lumMod val="65000"/>
                              <a:lumOff val="35000"/>
                            </a:schemeClr>
                          </a:solidFill>
                          <a:effectLst/>
                          <a:latin typeface="Calibri" panose="020F0502020204030204" pitchFamily="34" charset="0"/>
                        </a:rPr>
                        <a:t>0.89</a:t>
                      </a:r>
                    </a:p>
                  </a:txBody>
                  <a:tcPr marL="12700" marR="12700" marT="9525" marB="0" anchor="ctr"/>
                </a:tc>
                <a:tc>
                  <a:txBody>
                    <a:bodyPr/>
                    <a:lstStyle/>
                    <a:p>
                      <a:pPr algn="ctr" fontAlgn="t"/>
                      <a:r>
                        <a:rPr lang="en-GB" sz="1400" b="1" i="0" u="none" strike="noStrike" dirty="0">
                          <a:solidFill>
                            <a:schemeClr val="tx1">
                              <a:lumMod val="65000"/>
                              <a:lumOff val="35000"/>
                            </a:schemeClr>
                          </a:solidFill>
                          <a:effectLst/>
                          <a:latin typeface="Calibri" panose="020F0502020204030204" pitchFamily="34" charset="0"/>
                        </a:rPr>
                        <a:t>1.21</a:t>
                      </a:r>
                    </a:p>
                  </a:txBody>
                  <a:tcPr marL="12700" marR="12700" marT="9525" marB="0" anchor="ctr"/>
                </a:tc>
                <a:tc>
                  <a:txBody>
                    <a:bodyPr/>
                    <a:lstStyle/>
                    <a:p>
                      <a:pPr algn="ctr" fontAlgn="t"/>
                      <a:r>
                        <a:rPr lang="en-GB" sz="1400" b="1" i="0" u="none" strike="noStrike" dirty="0">
                          <a:solidFill>
                            <a:schemeClr val="tx1">
                              <a:lumMod val="65000"/>
                              <a:lumOff val="35000"/>
                            </a:schemeClr>
                          </a:solidFill>
                          <a:effectLst/>
                          <a:latin typeface="Calibri" panose="020F0502020204030204" pitchFamily="34" charset="0"/>
                        </a:rPr>
                        <a:t>1.29</a:t>
                      </a:r>
                    </a:p>
                  </a:txBody>
                  <a:tcPr marL="12700" marR="12700" marT="9525" marB="0" anchor="ctr"/>
                </a:tc>
                <a:tc>
                  <a:txBody>
                    <a:bodyPr/>
                    <a:lstStyle/>
                    <a:p>
                      <a:pPr algn="ctr" fontAlgn="t"/>
                      <a:r>
                        <a:rPr lang="en-GB" sz="1400" b="1" i="0" u="none" strike="noStrike" dirty="0" smtClean="0">
                          <a:solidFill>
                            <a:schemeClr val="tx1">
                              <a:lumMod val="65000"/>
                              <a:lumOff val="35000"/>
                            </a:schemeClr>
                          </a:solidFill>
                          <a:effectLst/>
                          <a:latin typeface="Calibri" panose="020F0502020204030204" pitchFamily="34" charset="0"/>
                        </a:rPr>
                        <a:t>1.29</a:t>
                      </a:r>
                      <a:endParaRPr lang="en-GB" sz="1400" b="1" i="0" u="none" strike="noStrike" dirty="0">
                        <a:solidFill>
                          <a:schemeClr val="tx1">
                            <a:lumMod val="65000"/>
                            <a:lumOff val="35000"/>
                          </a:schemeClr>
                        </a:solidFill>
                        <a:effectLst/>
                        <a:latin typeface="Calibri" panose="020F0502020204030204" pitchFamily="34" charset="0"/>
                      </a:endParaRPr>
                    </a:p>
                  </a:txBody>
                  <a:tcPr marL="12700" marR="12700" marT="9525" marB="0" anchor="ctr"/>
                </a:tc>
                <a:tc>
                  <a:txBody>
                    <a:bodyPr/>
                    <a:lstStyle/>
                    <a:p>
                      <a:pPr algn="ctr" fontAlgn="t"/>
                      <a:r>
                        <a:rPr lang="en-GB" sz="1400" b="1" i="0" u="none" strike="noStrike" dirty="0" smtClean="0">
                          <a:solidFill>
                            <a:schemeClr val="tx1">
                              <a:lumMod val="65000"/>
                              <a:lumOff val="35000"/>
                            </a:schemeClr>
                          </a:solidFill>
                          <a:effectLst/>
                          <a:latin typeface="Calibri" panose="020F0502020204030204" pitchFamily="34" charset="0"/>
                        </a:rPr>
                        <a:t>0</a:t>
                      </a:r>
                      <a:endParaRPr lang="en-GB" sz="1400" b="1" i="0" u="none" strike="noStrike" dirty="0">
                        <a:solidFill>
                          <a:schemeClr val="tx1">
                            <a:lumMod val="65000"/>
                            <a:lumOff val="35000"/>
                          </a:schemeClr>
                        </a:solidFill>
                        <a:effectLst/>
                        <a:latin typeface="Calibri" panose="020F0502020204030204" pitchFamily="34" charset="0"/>
                      </a:endParaRPr>
                    </a:p>
                  </a:txBody>
                  <a:tcPr marL="12700" marR="12700" marT="9525" marB="0" anchor="ctr"/>
                </a:tc>
                <a:extLst>
                  <a:ext uri="{0D108BD9-81ED-4DB2-BD59-A6C34878D82A}">
                    <a16:rowId xmlns:a16="http://schemas.microsoft.com/office/drawing/2014/main" val="10001"/>
                  </a:ext>
                </a:extLst>
              </a:tr>
              <a:tr h="466118">
                <a:tc>
                  <a:txBody>
                    <a:bodyPr/>
                    <a:lstStyle/>
                    <a:p>
                      <a:pPr algn="ctr" fontAlgn="t"/>
                      <a:r>
                        <a:rPr lang="en-GB" sz="1400" b="1" i="0" u="none" strike="noStrike" dirty="0">
                          <a:solidFill>
                            <a:schemeClr val="tx1">
                              <a:lumMod val="65000"/>
                              <a:lumOff val="35000"/>
                            </a:schemeClr>
                          </a:solidFill>
                          <a:effectLst/>
                          <a:latin typeface="Calibri" panose="020F0502020204030204" pitchFamily="34" charset="0"/>
                        </a:rPr>
                        <a:t>Q6</a:t>
                      </a:r>
                    </a:p>
                  </a:txBody>
                  <a:tcPr marL="12700" marR="12700" marT="9525" marB="0" anchor="ctr"/>
                </a:tc>
                <a:tc>
                  <a:txBody>
                    <a:bodyPr/>
                    <a:lstStyle/>
                    <a:p>
                      <a:pPr algn="l" fontAlgn="t"/>
                      <a:r>
                        <a:rPr lang="en-GB" sz="1400" b="0" i="0" u="none" strike="noStrike" dirty="0">
                          <a:solidFill>
                            <a:schemeClr val="tx1">
                              <a:lumMod val="65000"/>
                              <a:lumOff val="35000"/>
                            </a:schemeClr>
                          </a:solidFill>
                          <a:effectLst/>
                          <a:latin typeface="Calibri" panose="020F0502020204030204" pitchFamily="34" charset="0"/>
                        </a:rPr>
                        <a:t>I am kept well informed about how my child is progressing.</a:t>
                      </a:r>
                    </a:p>
                  </a:txBody>
                  <a:tcPr marL="12700" marR="12700" marT="9525" marB="0" anchor="ctr"/>
                </a:tc>
                <a:tc>
                  <a:txBody>
                    <a:bodyPr/>
                    <a:lstStyle/>
                    <a:p>
                      <a:pPr algn="ctr" fontAlgn="t"/>
                      <a:r>
                        <a:rPr lang="en-GB" sz="1400" b="1" i="0" u="none" strike="noStrike" dirty="0">
                          <a:solidFill>
                            <a:schemeClr val="tx1">
                              <a:lumMod val="65000"/>
                              <a:lumOff val="35000"/>
                            </a:schemeClr>
                          </a:solidFill>
                          <a:effectLst/>
                          <a:latin typeface="Calibri" panose="020F0502020204030204" pitchFamily="34" charset="0"/>
                        </a:rPr>
                        <a:t>0.86</a:t>
                      </a:r>
                    </a:p>
                  </a:txBody>
                  <a:tcPr marL="12700" marR="12700" marT="9525" marB="0" anchor="ctr"/>
                </a:tc>
                <a:tc>
                  <a:txBody>
                    <a:bodyPr/>
                    <a:lstStyle/>
                    <a:p>
                      <a:pPr algn="ctr" fontAlgn="t"/>
                      <a:r>
                        <a:rPr lang="en-GB" sz="1400" b="1" i="0" u="none" strike="noStrike" dirty="0">
                          <a:solidFill>
                            <a:schemeClr val="tx1">
                              <a:lumMod val="65000"/>
                              <a:lumOff val="35000"/>
                            </a:schemeClr>
                          </a:solidFill>
                          <a:effectLst/>
                          <a:latin typeface="Calibri" panose="020F0502020204030204" pitchFamily="34" charset="0"/>
                        </a:rPr>
                        <a:t>1.25</a:t>
                      </a:r>
                    </a:p>
                  </a:txBody>
                  <a:tcPr marL="12700" marR="12700" marT="9525" marB="0" anchor="ctr"/>
                </a:tc>
                <a:tc>
                  <a:txBody>
                    <a:bodyPr/>
                    <a:lstStyle/>
                    <a:p>
                      <a:pPr algn="ctr" fontAlgn="t"/>
                      <a:r>
                        <a:rPr lang="en-GB" sz="1400" b="1" i="0" u="none" strike="noStrike" dirty="0">
                          <a:solidFill>
                            <a:schemeClr val="tx1">
                              <a:lumMod val="65000"/>
                              <a:lumOff val="35000"/>
                            </a:schemeClr>
                          </a:solidFill>
                          <a:effectLst/>
                          <a:latin typeface="Calibri" panose="020F0502020204030204" pitchFamily="34" charset="0"/>
                        </a:rPr>
                        <a:t>1.16</a:t>
                      </a:r>
                    </a:p>
                  </a:txBody>
                  <a:tcPr marL="12700" marR="12700" marT="9525" marB="0" anchor="ctr"/>
                </a:tc>
                <a:tc>
                  <a:txBody>
                    <a:bodyPr/>
                    <a:lstStyle/>
                    <a:p>
                      <a:pPr algn="ctr" fontAlgn="t"/>
                      <a:r>
                        <a:rPr lang="en-GB" sz="1400" b="1" i="0" u="none" strike="noStrike" dirty="0" smtClean="0">
                          <a:solidFill>
                            <a:schemeClr val="tx1">
                              <a:lumMod val="65000"/>
                              <a:lumOff val="35000"/>
                            </a:schemeClr>
                          </a:solidFill>
                          <a:effectLst/>
                          <a:latin typeface="Calibri" panose="020F0502020204030204" pitchFamily="34" charset="0"/>
                        </a:rPr>
                        <a:t>1.23</a:t>
                      </a:r>
                      <a:endParaRPr lang="en-GB" sz="1400" b="1" i="0" u="none" strike="noStrike" dirty="0">
                        <a:solidFill>
                          <a:schemeClr val="tx1">
                            <a:lumMod val="65000"/>
                            <a:lumOff val="35000"/>
                          </a:schemeClr>
                        </a:solidFill>
                        <a:effectLst/>
                        <a:latin typeface="Calibri" panose="020F0502020204030204" pitchFamily="34" charset="0"/>
                      </a:endParaRPr>
                    </a:p>
                  </a:txBody>
                  <a:tcPr marL="12700" marR="12700" marT="9525" marB="0" anchor="ctr"/>
                </a:tc>
                <a:tc>
                  <a:txBody>
                    <a:bodyPr/>
                    <a:lstStyle/>
                    <a:p>
                      <a:pPr algn="ctr" fontAlgn="t"/>
                      <a:r>
                        <a:rPr lang="en-GB" sz="1400" b="1" i="0" u="none" strike="noStrike" dirty="0" smtClean="0">
                          <a:solidFill>
                            <a:schemeClr val="tx1">
                              <a:lumMod val="65000"/>
                              <a:lumOff val="35000"/>
                            </a:schemeClr>
                          </a:solidFill>
                          <a:effectLst/>
                          <a:latin typeface="Calibri" panose="020F0502020204030204" pitchFamily="34" charset="0"/>
                        </a:rPr>
                        <a:t>0.07</a:t>
                      </a:r>
                      <a:endParaRPr lang="en-GB" sz="1400" b="1" i="0" u="none" strike="noStrike" dirty="0">
                        <a:solidFill>
                          <a:schemeClr val="tx1">
                            <a:lumMod val="65000"/>
                            <a:lumOff val="35000"/>
                          </a:schemeClr>
                        </a:solidFill>
                        <a:effectLst/>
                        <a:latin typeface="Calibri" panose="020F0502020204030204" pitchFamily="34" charset="0"/>
                      </a:endParaRPr>
                    </a:p>
                  </a:txBody>
                  <a:tcPr marL="12700" marR="12700" marT="9525" marB="0" anchor="ctr"/>
                </a:tc>
                <a:extLst>
                  <a:ext uri="{0D108BD9-81ED-4DB2-BD59-A6C34878D82A}">
                    <a16:rowId xmlns:a16="http://schemas.microsoft.com/office/drawing/2014/main" val="10002"/>
                  </a:ext>
                </a:extLst>
              </a:tr>
              <a:tr h="466118">
                <a:tc>
                  <a:txBody>
                    <a:bodyPr/>
                    <a:lstStyle/>
                    <a:p>
                      <a:pPr algn="ctr" fontAlgn="t"/>
                      <a:r>
                        <a:rPr lang="en-GB" sz="1400" b="1" i="0" u="none" strike="noStrike" dirty="0">
                          <a:solidFill>
                            <a:schemeClr val="tx1">
                              <a:lumMod val="65000"/>
                              <a:lumOff val="35000"/>
                            </a:schemeClr>
                          </a:solidFill>
                          <a:effectLst/>
                          <a:latin typeface="Calibri" panose="020F0502020204030204" pitchFamily="34" charset="0"/>
                        </a:rPr>
                        <a:t>Q7</a:t>
                      </a:r>
                    </a:p>
                  </a:txBody>
                  <a:tcPr marL="12700" marR="12700" marT="9525" marB="0" anchor="ctr"/>
                </a:tc>
                <a:tc>
                  <a:txBody>
                    <a:bodyPr/>
                    <a:lstStyle/>
                    <a:p>
                      <a:pPr algn="l" fontAlgn="t"/>
                      <a:r>
                        <a:rPr lang="en-GB" sz="1400" b="0" i="0" u="none" strike="noStrike" dirty="0">
                          <a:solidFill>
                            <a:schemeClr val="tx1">
                              <a:lumMod val="65000"/>
                              <a:lumOff val="35000"/>
                            </a:schemeClr>
                          </a:solidFill>
                          <a:effectLst/>
                          <a:latin typeface="Calibri" panose="020F0502020204030204" pitchFamily="34" charset="0"/>
                        </a:rPr>
                        <a:t>I think my child gets </a:t>
                      </a:r>
                      <a:r>
                        <a:rPr lang="en-GB" sz="1400" b="0" i="0" u="none" strike="noStrike" dirty="0" smtClean="0">
                          <a:solidFill>
                            <a:schemeClr val="tx1">
                              <a:lumMod val="65000"/>
                              <a:lumOff val="35000"/>
                            </a:schemeClr>
                          </a:solidFill>
                          <a:effectLst/>
                          <a:latin typeface="Calibri" panose="020F0502020204030204" pitchFamily="34" charset="0"/>
                        </a:rPr>
                        <a:t>an appropriate amount of homework.</a:t>
                      </a:r>
                      <a:endParaRPr lang="en-GB" sz="1400" b="0" i="0" u="none" strike="noStrike" dirty="0">
                        <a:solidFill>
                          <a:schemeClr val="tx1">
                            <a:lumMod val="65000"/>
                            <a:lumOff val="35000"/>
                          </a:schemeClr>
                        </a:solidFill>
                        <a:effectLst/>
                        <a:latin typeface="Calibri" panose="020F0502020204030204" pitchFamily="34" charset="0"/>
                      </a:endParaRPr>
                    </a:p>
                  </a:txBody>
                  <a:tcPr marL="12700" marR="12700" marT="9525" marB="0" anchor="ctr"/>
                </a:tc>
                <a:tc>
                  <a:txBody>
                    <a:bodyPr/>
                    <a:lstStyle/>
                    <a:p>
                      <a:pPr algn="ctr" fontAlgn="t"/>
                      <a:r>
                        <a:rPr lang="en-GB" sz="1400" b="1" i="0" u="none" strike="noStrike">
                          <a:solidFill>
                            <a:schemeClr val="tx1">
                              <a:lumMod val="65000"/>
                              <a:lumOff val="35000"/>
                            </a:schemeClr>
                          </a:solidFill>
                          <a:effectLst/>
                          <a:latin typeface="Calibri" panose="020F0502020204030204" pitchFamily="34" charset="0"/>
                        </a:rPr>
                        <a:t>-0.41</a:t>
                      </a:r>
                    </a:p>
                  </a:txBody>
                  <a:tcPr marL="12700" marR="12700" marT="9525" marB="0" anchor="ctr"/>
                </a:tc>
                <a:tc>
                  <a:txBody>
                    <a:bodyPr/>
                    <a:lstStyle/>
                    <a:p>
                      <a:pPr algn="ctr" fontAlgn="t"/>
                      <a:r>
                        <a:rPr lang="en-GB" sz="1400" b="1" i="0" u="none" strike="noStrike" dirty="0">
                          <a:solidFill>
                            <a:schemeClr val="tx1">
                              <a:lumMod val="65000"/>
                              <a:lumOff val="35000"/>
                            </a:schemeClr>
                          </a:solidFill>
                          <a:effectLst/>
                          <a:latin typeface="Calibri" panose="020F0502020204030204" pitchFamily="34" charset="0"/>
                        </a:rPr>
                        <a:t>-0.64</a:t>
                      </a:r>
                    </a:p>
                  </a:txBody>
                  <a:tcPr marL="12700" marR="12700" marT="9525" marB="0" anchor="ctr"/>
                </a:tc>
                <a:tc>
                  <a:txBody>
                    <a:bodyPr/>
                    <a:lstStyle/>
                    <a:p>
                      <a:pPr algn="ctr" fontAlgn="t"/>
                      <a:r>
                        <a:rPr lang="en-GB" sz="1400" b="1" i="0" u="none" strike="noStrike" dirty="0">
                          <a:solidFill>
                            <a:schemeClr val="tx1">
                              <a:lumMod val="65000"/>
                              <a:lumOff val="35000"/>
                            </a:schemeClr>
                          </a:solidFill>
                          <a:effectLst/>
                          <a:latin typeface="Calibri" panose="020F0502020204030204" pitchFamily="34" charset="0"/>
                        </a:rPr>
                        <a:t>-0.62</a:t>
                      </a:r>
                    </a:p>
                  </a:txBody>
                  <a:tcPr marL="12700" marR="12700" marT="9525" marB="0" anchor="ctr"/>
                </a:tc>
                <a:tc>
                  <a:txBody>
                    <a:bodyPr/>
                    <a:lstStyle/>
                    <a:p>
                      <a:pPr algn="ctr" fontAlgn="t"/>
                      <a:r>
                        <a:rPr lang="en-GB" sz="1400" b="1" i="0" u="none" strike="noStrike" dirty="0" smtClean="0">
                          <a:solidFill>
                            <a:schemeClr val="tx1">
                              <a:lumMod val="65000"/>
                              <a:lumOff val="35000"/>
                            </a:schemeClr>
                          </a:solidFill>
                          <a:effectLst/>
                          <a:latin typeface="Calibri" panose="020F0502020204030204" pitchFamily="34" charset="0"/>
                        </a:rPr>
                        <a:t>1.29</a:t>
                      </a:r>
                      <a:endParaRPr lang="en-GB" sz="1400" b="1" i="0" u="none" strike="noStrike" dirty="0">
                        <a:solidFill>
                          <a:schemeClr val="tx1">
                            <a:lumMod val="65000"/>
                            <a:lumOff val="35000"/>
                          </a:schemeClr>
                        </a:solidFill>
                        <a:effectLst/>
                        <a:latin typeface="Calibri" panose="020F0502020204030204" pitchFamily="34" charset="0"/>
                      </a:endParaRPr>
                    </a:p>
                  </a:txBody>
                  <a:tcPr marL="12700" marR="12700" marT="9525" marB="0" anchor="ctr"/>
                </a:tc>
                <a:tc>
                  <a:txBody>
                    <a:bodyPr/>
                    <a:lstStyle/>
                    <a:p>
                      <a:pPr algn="ctr" fontAlgn="t"/>
                      <a:r>
                        <a:rPr lang="en-GB" sz="1400" b="1" i="0" u="none" strike="noStrike" dirty="0" smtClean="0">
                          <a:solidFill>
                            <a:schemeClr val="tx1">
                              <a:lumMod val="65000"/>
                              <a:lumOff val="35000"/>
                            </a:schemeClr>
                          </a:solidFill>
                          <a:effectLst/>
                          <a:latin typeface="Calibri" panose="020F0502020204030204" pitchFamily="34" charset="0"/>
                        </a:rPr>
                        <a:t>N/A</a:t>
                      </a:r>
                      <a:endParaRPr lang="en-GB" sz="1400" b="1" i="0" u="none" strike="noStrike" dirty="0">
                        <a:solidFill>
                          <a:schemeClr val="tx1">
                            <a:lumMod val="65000"/>
                            <a:lumOff val="35000"/>
                          </a:schemeClr>
                        </a:solidFill>
                        <a:effectLst/>
                        <a:latin typeface="Calibri" panose="020F0502020204030204" pitchFamily="34" charset="0"/>
                      </a:endParaRPr>
                    </a:p>
                  </a:txBody>
                  <a:tcPr marL="12700" marR="12700" marT="9525" marB="0" anchor="ctr"/>
                </a:tc>
                <a:extLst>
                  <a:ext uri="{0D108BD9-81ED-4DB2-BD59-A6C34878D82A}">
                    <a16:rowId xmlns:a16="http://schemas.microsoft.com/office/drawing/2014/main" val="10003"/>
                  </a:ext>
                </a:extLst>
              </a:tr>
              <a:tr h="466118">
                <a:tc>
                  <a:txBody>
                    <a:bodyPr/>
                    <a:lstStyle/>
                    <a:p>
                      <a:pPr algn="ctr" fontAlgn="t"/>
                      <a:r>
                        <a:rPr lang="en-GB" sz="1400" b="1" i="0" u="none" strike="noStrike" dirty="0">
                          <a:solidFill>
                            <a:schemeClr val="tx1">
                              <a:lumMod val="65000"/>
                              <a:lumOff val="35000"/>
                            </a:schemeClr>
                          </a:solidFill>
                          <a:effectLst/>
                          <a:latin typeface="Calibri" panose="020F0502020204030204" pitchFamily="34" charset="0"/>
                        </a:rPr>
                        <a:t>Q8</a:t>
                      </a:r>
                    </a:p>
                  </a:txBody>
                  <a:tcPr marL="12700" marR="12700" marT="9525" marB="0" anchor="ctr"/>
                </a:tc>
                <a:tc>
                  <a:txBody>
                    <a:bodyPr/>
                    <a:lstStyle/>
                    <a:p>
                      <a:pPr algn="l" fontAlgn="t"/>
                      <a:r>
                        <a:rPr lang="en-GB" sz="1400" b="0" i="0" u="none" strike="noStrike">
                          <a:solidFill>
                            <a:schemeClr val="tx1">
                              <a:lumMod val="65000"/>
                              <a:lumOff val="35000"/>
                            </a:schemeClr>
                          </a:solidFill>
                          <a:effectLst/>
                          <a:latin typeface="Calibri" panose="020F0502020204030204" pitchFamily="34" charset="0"/>
                        </a:rPr>
                        <a:t>I think my child is taught well.</a:t>
                      </a:r>
                    </a:p>
                  </a:txBody>
                  <a:tcPr marL="12700" marR="12700" marT="9525" marB="0" anchor="ctr"/>
                </a:tc>
                <a:tc>
                  <a:txBody>
                    <a:bodyPr/>
                    <a:lstStyle/>
                    <a:p>
                      <a:pPr algn="ctr" fontAlgn="t"/>
                      <a:r>
                        <a:rPr lang="en-GB" sz="1400" b="1" i="0" u="none" strike="noStrike">
                          <a:solidFill>
                            <a:schemeClr val="tx1">
                              <a:lumMod val="65000"/>
                              <a:lumOff val="35000"/>
                            </a:schemeClr>
                          </a:solidFill>
                          <a:effectLst/>
                          <a:latin typeface="Calibri" panose="020F0502020204030204" pitchFamily="34" charset="0"/>
                        </a:rPr>
                        <a:t>N/A</a:t>
                      </a:r>
                    </a:p>
                  </a:txBody>
                  <a:tcPr marL="12700" marR="12700" marT="9525" marB="0" anchor="ctr"/>
                </a:tc>
                <a:tc>
                  <a:txBody>
                    <a:bodyPr/>
                    <a:lstStyle/>
                    <a:p>
                      <a:pPr algn="ctr" fontAlgn="t"/>
                      <a:r>
                        <a:rPr lang="en-GB" sz="1400" b="1" i="0" u="none" strike="noStrike" dirty="0">
                          <a:solidFill>
                            <a:schemeClr val="tx1">
                              <a:lumMod val="65000"/>
                              <a:lumOff val="35000"/>
                            </a:schemeClr>
                          </a:solidFill>
                          <a:effectLst/>
                          <a:latin typeface="Calibri" panose="020F0502020204030204" pitchFamily="34" charset="0"/>
                        </a:rPr>
                        <a:t>1.63</a:t>
                      </a:r>
                    </a:p>
                  </a:txBody>
                  <a:tcPr marL="12700" marR="12700" marT="9525" marB="0" anchor="ctr"/>
                </a:tc>
                <a:tc>
                  <a:txBody>
                    <a:bodyPr/>
                    <a:lstStyle/>
                    <a:p>
                      <a:pPr algn="ctr" fontAlgn="t"/>
                      <a:r>
                        <a:rPr lang="en-GB" sz="1400" b="1" i="0" u="none" strike="noStrike">
                          <a:solidFill>
                            <a:schemeClr val="tx1">
                              <a:lumMod val="65000"/>
                              <a:lumOff val="35000"/>
                            </a:schemeClr>
                          </a:solidFill>
                          <a:effectLst/>
                          <a:latin typeface="Calibri" panose="020F0502020204030204" pitchFamily="34" charset="0"/>
                        </a:rPr>
                        <a:t>1.63</a:t>
                      </a:r>
                    </a:p>
                  </a:txBody>
                  <a:tcPr marL="12700" marR="12700" marT="9525" marB="0" anchor="ctr"/>
                </a:tc>
                <a:tc>
                  <a:txBody>
                    <a:bodyPr/>
                    <a:lstStyle/>
                    <a:p>
                      <a:pPr algn="ctr" fontAlgn="t"/>
                      <a:r>
                        <a:rPr lang="en-GB" sz="1400" b="1" i="0" u="none" strike="noStrike" dirty="0" smtClean="0">
                          <a:solidFill>
                            <a:schemeClr val="tx1">
                              <a:lumMod val="65000"/>
                              <a:lumOff val="35000"/>
                            </a:schemeClr>
                          </a:solidFill>
                          <a:effectLst/>
                          <a:latin typeface="Calibri" panose="020F0502020204030204" pitchFamily="34" charset="0"/>
                        </a:rPr>
                        <a:t>1.69</a:t>
                      </a:r>
                      <a:endParaRPr lang="en-GB" sz="1400" b="1" i="0" u="none" strike="noStrike" dirty="0">
                        <a:solidFill>
                          <a:schemeClr val="tx1">
                            <a:lumMod val="65000"/>
                            <a:lumOff val="35000"/>
                          </a:schemeClr>
                        </a:solidFill>
                        <a:effectLst/>
                        <a:latin typeface="Calibri" panose="020F0502020204030204" pitchFamily="34" charset="0"/>
                      </a:endParaRPr>
                    </a:p>
                  </a:txBody>
                  <a:tcPr marL="12700" marR="12700" marT="9525" marB="0" anchor="ctr"/>
                </a:tc>
                <a:tc>
                  <a:txBody>
                    <a:bodyPr/>
                    <a:lstStyle/>
                    <a:p>
                      <a:pPr algn="ctr" fontAlgn="t"/>
                      <a:r>
                        <a:rPr lang="en-GB" sz="1400" b="1" i="0" u="none" strike="noStrike" dirty="0" smtClean="0">
                          <a:solidFill>
                            <a:schemeClr val="tx1">
                              <a:lumMod val="65000"/>
                              <a:lumOff val="35000"/>
                            </a:schemeClr>
                          </a:solidFill>
                          <a:effectLst/>
                          <a:latin typeface="Calibri" panose="020F0502020204030204" pitchFamily="34" charset="0"/>
                        </a:rPr>
                        <a:t>0.06</a:t>
                      </a:r>
                      <a:endParaRPr lang="en-GB" sz="1400" b="1" i="0" u="none" strike="noStrike" dirty="0">
                        <a:solidFill>
                          <a:schemeClr val="tx1">
                            <a:lumMod val="65000"/>
                            <a:lumOff val="35000"/>
                          </a:schemeClr>
                        </a:solidFill>
                        <a:effectLst/>
                        <a:latin typeface="Calibri" panose="020F0502020204030204" pitchFamily="34" charset="0"/>
                      </a:endParaRPr>
                    </a:p>
                  </a:txBody>
                  <a:tcPr marL="12700" marR="12700" marT="9525" marB="0" anchor="ctr"/>
                </a:tc>
                <a:extLst>
                  <a:ext uri="{0D108BD9-81ED-4DB2-BD59-A6C34878D82A}">
                    <a16:rowId xmlns:a16="http://schemas.microsoft.com/office/drawing/2014/main" val="10004"/>
                  </a:ext>
                </a:extLst>
              </a:tr>
              <a:tr h="466118">
                <a:tc>
                  <a:txBody>
                    <a:bodyPr/>
                    <a:lstStyle/>
                    <a:p>
                      <a:pPr algn="ctr" fontAlgn="t"/>
                      <a:r>
                        <a:rPr lang="en-GB" sz="1400" b="1" i="0" u="none" strike="noStrike" dirty="0">
                          <a:solidFill>
                            <a:schemeClr val="tx1">
                              <a:lumMod val="65000"/>
                              <a:lumOff val="35000"/>
                            </a:schemeClr>
                          </a:solidFill>
                          <a:effectLst/>
                          <a:latin typeface="Calibri" panose="020F0502020204030204" pitchFamily="34" charset="0"/>
                        </a:rPr>
                        <a:t>Q9</a:t>
                      </a:r>
                    </a:p>
                  </a:txBody>
                  <a:tcPr marL="12700" marR="12700" marT="9525" marB="0" anchor="ctr"/>
                </a:tc>
                <a:tc>
                  <a:txBody>
                    <a:bodyPr/>
                    <a:lstStyle/>
                    <a:p>
                      <a:pPr algn="l" fontAlgn="t"/>
                      <a:r>
                        <a:rPr lang="en-GB" sz="1400" b="0" i="0" u="none" strike="noStrike">
                          <a:solidFill>
                            <a:schemeClr val="tx1">
                              <a:lumMod val="65000"/>
                              <a:lumOff val="35000"/>
                            </a:schemeClr>
                          </a:solidFill>
                          <a:effectLst/>
                          <a:latin typeface="Calibri" panose="020F0502020204030204" pitchFamily="34" charset="0"/>
                        </a:rPr>
                        <a:t>Markeaton Primary School has high expectations for my child. </a:t>
                      </a:r>
                    </a:p>
                  </a:txBody>
                  <a:tcPr marL="12700" marR="12700" marT="9525" marB="0" anchor="ctr"/>
                </a:tc>
                <a:tc>
                  <a:txBody>
                    <a:bodyPr/>
                    <a:lstStyle/>
                    <a:p>
                      <a:pPr algn="ctr" fontAlgn="t"/>
                      <a:r>
                        <a:rPr lang="en-GB" sz="1400" b="1" i="0" u="none" strike="noStrike">
                          <a:solidFill>
                            <a:schemeClr val="tx1">
                              <a:lumMod val="65000"/>
                              <a:lumOff val="35000"/>
                            </a:schemeClr>
                          </a:solidFill>
                          <a:effectLst/>
                          <a:latin typeface="Calibri" panose="020F0502020204030204" pitchFamily="34" charset="0"/>
                        </a:rPr>
                        <a:t>1.01</a:t>
                      </a:r>
                    </a:p>
                  </a:txBody>
                  <a:tcPr marL="12700" marR="12700" marT="9525" marB="0" anchor="ctr"/>
                </a:tc>
                <a:tc>
                  <a:txBody>
                    <a:bodyPr/>
                    <a:lstStyle/>
                    <a:p>
                      <a:pPr algn="ctr" fontAlgn="t"/>
                      <a:r>
                        <a:rPr lang="en-GB" sz="1400" b="1" i="0" u="none" strike="noStrike" dirty="0">
                          <a:solidFill>
                            <a:schemeClr val="tx1">
                              <a:lumMod val="65000"/>
                              <a:lumOff val="35000"/>
                            </a:schemeClr>
                          </a:solidFill>
                          <a:effectLst/>
                          <a:latin typeface="Calibri" panose="020F0502020204030204" pitchFamily="34" charset="0"/>
                        </a:rPr>
                        <a:t>1.40</a:t>
                      </a:r>
                    </a:p>
                  </a:txBody>
                  <a:tcPr marL="12700" marR="12700" marT="9525" marB="0" anchor="ctr"/>
                </a:tc>
                <a:tc>
                  <a:txBody>
                    <a:bodyPr/>
                    <a:lstStyle/>
                    <a:p>
                      <a:pPr algn="ctr" fontAlgn="t"/>
                      <a:r>
                        <a:rPr lang="en-GB" sz="1400" b="1" i="0" u="none" strike="noStrike" dirty="0" smtClean="0">
                          <a:solidFill>
                            <a:schemeClr val="tx1">
                              <a:lumMod val="65000"/>
                              <a:lumOff val="35000"/>
                            </a:schemeClr>
                          </a:solidFill>
                          <a:effectLst/>
                          <a:latin typeface="Calibri" panose="020F0502020204030204" pitchFamily="34" charset="0"/>
                        </a:rPr>
                        <a:t>1.41</a:t>
                      </a:r>
                      <a:endParaRPr lang="en-GB" sz="1400" b="1" i="0" u="none" strike="noStrike" dirty="0">
                        <a:solidFill>
                          <a:schemeClr val="tx1">
                            <a:lumMod val="65000"/>
                            <a:lumOff val="35000"/>
                          </a:schemeClr>
                        </a:solidFill>
                        <a:effectLst/>
                        <a:latin typeface="Calibri" panose="020F0502020204030204" pitchFamily="34" charset="0"/>
                      </a:endParaRPr>
                    </a:p>
                  </a:txBody>
                  <a:tcPr marL="12700" marR="12700" marT="9525" marB="0" anchor="ctr"/>
                </a:tc>
                <a:tc>
                  <a:txBody>
                    <a:bodyPr/>
                    <a:lstStyle/>
                    <a:p>
                      <a:pPr algn="ctr" fontAlgn="t"/>
                      <a:r>
                        <a:rPr lang="en-GB" sz="1400" b="1" i="0" u="none" strike="noStrike" dirty="0" smtClean="0">
                          <a:solidFill>
                            <a:schemeClr val="tx1">
                              <a:lumMod val="65000"/>
                              <a:lumOff val="35000"/>
                            </a:schemeClr>
                          </a:solidFill>
                          <a:effectLst/>
                          <a:latin typeface="Calibri" panose="020F0502020204030204" pitchFamily="34" charset="0"/>
                        </a:rPr>
                        <a:t>1.55</a:t>
                      </a:r>
                      <a:endParaRPr lang="en-GB" sz="1400" b="1" i="0" u="none" strike="noStrike" dirty="0">
                        <a:solidFill>
                          <a:schemeClr val="tx1">
                            <a:lumMod val="65000"/>
                            <a:lumOff val="35000"/>
                          </a:schemeClr>
                        </a:solidFill>
                        <a:effectLst/>
                        <a:latin typeface="Calibri" panose="020F0502020204030204" pitchFamily="34" charset="0"/>
                      </a:endParaRPr>
                    </a:p>
                  </a:txBody>
                  <a:tcPr marL="12700" marR="12700" marT="9525" marB="0" anchor="ctr"/>
                </a:tc>
                <a:tc>
                  <a:txBody>
                    <a:bodyPr/>
                    <a:lstStyle/>
                    <a:p>
                      <a:pPr algn="ctr" fontAlgn="t"/>
                      <a:r>
                        <a:rPr lang="en-GB" sz="1400" b="1" i="0" u="none" strike="noStrike" dirty="0" smtClean="0">
                          <a:solidFill>
                            <a:schemeClr val="tx1">
                              <a:lumMod val="65000"/>
                              <a:lumOff val="35000"/>
                            </a:schemeClr>
                          </a:solidFill>
                          <a:effectLst/>
                          <a:latin typeface="Calibri" panose="020F0502020204030204" pitchFamily="34" charset="0"/>
                        </a:rPr>
                        <a:t>0.14</a:t>
                      </a:r>
                      <a:endParaRPr lang="en-GB" sz="1400" b="1" i="0" u="none" strike="noStrike" dirty="0">
                        <a:solidFill>
                          <a:schemeClr val="tx1">
                            <a:lumMod val="65000"/>
                            <a:lumOff val="35000"/>
                          </a:schemeClr>
                        </a:solidFill>
                        <a:effectLst/>
                        <a:latin typeface="Calibri" panose="020F0502020204030204" pitchFamily="34" charset="0"/>
                      </a:endParaRPr>
                    </a:p>
                  </a:txBody>
                  <a:tcPr marL="12700" marR="12700" marT="9525" marB="0" anchor="ctr"/>
                </a:tc>
                <a:extLst>
                  <a:ext uri="{0D108BD9-81ED-4DB2-BD59-A6C34878D82A}">
                    <a16:rowId xmlns:a16="http://schemas.microsoft.com/office/drawing/2014/main" val="10005"/>
                  </a:ext>
                </a:extLst>
              </a:tr>
              <a:tr h="466118">
                <a:tc>
                  <a:txBody>
                    <a:bodyPr/>
                    <a:lstStyle/>
                    <a:p>
                      <a:pPr algn="ctr" fontAlgn="t"/>
                      <a:r>
                        <a:rPr lang="en-GB" sz="1400" b="1" i="0" u="none" strike="noStrike" dirty="0">
                          <a:solidFill>
                            <a:schemeClr val="tx1">
                              <a:lumMod val="65000"/>
                              <a:lumOff val="35000"/>
                            </a:schemeClr>
                          </a:solidFill>
                          <a:effectLst/>
                          <a:latin typeface="Calibri" panose="020F0502020204030204" pitchFamily="34" charset="0"/>
                        </a:rPr>
                        <a:t>Q10</a:t>
                      </a:r>
                    </a:p>
                  </a:txBody>
                  <a:tcPr marL="12700" marR="12700" marT="9525" marB="0" anchor="ctr"/>
                </a:tc>
                <a:tc>
                  <a:txBody>
                    <a:bodyPr/>
                    <a:lstStyle/>
                    <a:p>
                      <a:pPr algn="l" fontAlgn="t"/>
                      <a:r>
                        <a:rPr lang="en-GB" sz="1400" b="0" i="0" u="none" strike="noStrike" dirty="0">
                          <a:solidFill>
                            <a:schemeClr val="tx1">
                              <a:lumMod val="65000"/>
                              <a:lumOff val="35000"/>
                            </a:schemeClr>
                          </a:solidFill>
                          <a:effectLst/>
                          <a:latin typeface="Calibri" panose="020F0502020204030204" pitchFamily="34" charset="0"/>
                        </a:rPr>
                        <a:t>Markeaton Primary School ensures that my child is able to explore their potential. </a:t>
                      </a:r>
                    </a:p>
                  </a:txBody>
                  <a:tcPr marL="12700" marR="12700" marT="9525" marB="0" anchor="ctr"/>
                </a:tc>
                <a:tc>
                  <a:txBody>
                    <a:bodyPr/>
                    <a:lstStyle/>
                    <a:p>
                      <a:pPr algn="ctr" fontAlgn="t"/>
                      <a:r>
                        <a:rPr lang="en-GB" sz="1400" b="1" i="0" u="none" strike="noStrike">
                          <a:solidFill>
                            <a:schemeClr val="tx1">
                              <a:lumMod val="65000"/>
                              <a:lumOff val="35000"/>
                            </a:schemeClr>
                          </a:solidFill>
                          <a:effectLst/>
                          <a:latin typeface="Calibri" panose="020F0502020204030204" pitchFamily="34" charset="0"/>
                        </a:rPr>
                        <a:t>1.04</a:t>
                      </a:r>
                    </a:p>
                  </a:txBody>
                  <a:tcPr marL="12700" marR="12700" marT="9525" marB="0" anchor="ctr"/>
                </a:tc>
                <a:tc>
                  <a:txBody>
                    <a:bodyPr/>
                    <a:lstStyle/>
                    <a:p>
                      <a:pPr algn="ctr" fontAlgn="t"/>
                      <a:r>
                        <a:rPr lang="en-GB" sz="1400" b="1" i="0" u="none" strike="noStrike">
                          <a:solidFill>
                            <a:schemeClr val="tx1">
                              <a:lumMod val="65000"/>
                              <a:lumOff val="35000"/>
                            </a:schemeClr>
                          </a:solidFill>
                          <a:effectLst/>
                          <a:latin typeface="Calibri" panose="020F0502020204030204" pitchFamily="34" charset="0"/>
                        </a:rPr>
                        <a:t>1.29</a:t>
                      </a:r>
                    </a:p>
                  </a:txBody>
                  <a:tcPr marL="12700" marR="12700" marT="9525" marB="0" anchor="ctr"/>
                </a:tc>
                <a:tc>
                  <a:txBody>
                    <a:bodyPr/>
                    <a:lstStyle/>
                    <a:p>
                      <a:pPr algn="ctr" fontAlgn="t"/>
                      <a:r>
                        <a:rPr lang="en-GB" sz="1400" b="1" i="0" u="none" strike="noStrike" dirty="0">
                          <a:solidFill>
                            <a:schemeClr val="tx1">
                              <a:lumMod val="65000"/>
                              <a:lumOff val="35000"/>
                            </a:schemeClr>
                          </a:solidFill>
                          <a:effectLst/>
                          <a:latin typeface="Calibri" panose="020F0502020204030204" pitchFamily="34" charset="0"/>
                        </a:rPr>
                        <a:t>1.40</a:t>
                      </a:r>
                    </a:p>
                  </a:txBody>
                  <a:tcPr marL="12700" marR="12700" marT="9525" marB="0" anchor="ctr"/>
                </a:tc>
                <a:tc>
                  <a:txBody>
                    <a:bodyPr/>
                    <a:lstStyle/>
                    <a:p>
                      <a:pPr algn="ctr" fontAlgn="t"/>
                      <a:r>
                        <a:rPr lang="en-GB" sz="1400" b="1" i="0" u="none" strike="noStrike" dirty="0" smtClean="0">
                          <a:solidFill>
                            <a:schemeClr val="tx1">
                              <a:lumMod val="65000"/>
                              <a:lumOff val="35000"/>
                            </a:schemeClr>
                          </a:solidFill>
                          <a:effectLst/>
                          <a:latin typeface="Calibri" panose="020F0502020204030204" pitchFamily="34" charset="0"/>
                        </a:rPr>
                        <a:t>1.49</a:t>
                      </a:r>
                      <a:endParaRPr lang="en-GB" sz="1400" b="1" i="0" u="none" strike="noStrike" dirty="0">
                        <a:solidFill>
                          <a:schemeClr val="tx1">
                            <a:lumMod val="65000"/>
                            <a:lumOff val="35000"/>
                          </a:schemeClr>
                        </a:solidFill>
                        <a:effectLst/>
                        <a:latin typeface="Calibri" panose="020F0502020204030204" pitchFamily="34" charset="0"/>
                      </a:endParaRPr>
                    </a:p>
                  </a:txBody>
                  <a:tcPr marL="12700" marR="12700" marT="9525" marB="0" anchor="ctr"/>
                </a:tc>
                <a:tc>
                  <a:txBody>
                    <a:bodyPr/>
                    <a:lstStyle/>
                    <a:p>
                      <a:pPr algn="ctr" fontAlgn="t"/>
                      <a:r>
                        <a:rPr lang="en-GB" sz="1400" b="1" i="0" u="none" strike="noStrike" dirty="0" smtClean="0">
                          <a:solidFill>
                            <a:schemeClr val="tx1">
                              <a:lumMod val="65000"/>
                              <a:lumOff val="35000"/>
                            </a:schemeClr>
                          </a:solidFill>
                          <a:effectLst/>
                          <a:latin typeface="Calibri" panose="020F0502020204030204" pitchFamily="34" charset="0"/>
                        </a:rPr>
                        <a:t>0.09</a:t>
                      </a:r>
                      <a:endParaRPr lang="en-GB" sz="1400" b="1" i="0" u="none" strike="noStrike" dirty="0">
                        <a:solidFill>
                          <a:schemeClr val="tx1">
                            <a:lumMod val="65000"/>
                            <a:lumOff val="35000"/>
                          </a:schemeClr>
                        </a:solidFill>
                        <a:effectLst/>
                        <a:latin typeface="Calibri" panose="020F0502020204030204" pitchFamily="34" charset="0"/>
                      </a:endParaRPr>
                    </a:p>
                  </a:txBody>
                  <a:tcPr marL="12700" marR="12700" marT="9525" marB="0" anchor="ctr"/>
                </a:tc>
                <a:extLst>
                  <a:ext uri="{0D108BD9-81ED-4DB2-BD59-A6C34878D82A}">
                    <a16:rowId xmlns:a16="http://schemas.microsoft.com/office/drawing/2014/main" val="10006"/>
                  </a:ext>
                </a:extLst>
              </a:tr>
              <a:tr h="466118">
                <a:tc>
                  <a:txBody>
                    <a:bodyPr/>
                    <a:lstStyle/>
                    <a:p>
                      <a:pPr algn="ctr" fontAlgn="t"/>
                      <a:r>
                        <a:rPr lang="en-GB" sz="1400" b="1" i="0" u="none" strike="noStrike" dirty="0">
                          <a:solidFill>
                            <a:schemeClr val="tx1">
                              <a:lumMod val="65000"/>
                              <a:lumOff val="35000"/>
                            </a:schemeClr>
                          </a:solidFill>
                          <a:effectLst/>
                          <a:latin typeface="Calibri" panose="020F0502020204030204" pitchFamily="34" charset="0"/>
                        </a:rPr>
                        <a:t>Q11</a:t>
                      </a:r>
                    </a:p>
                  </a:txBody>
                  <a:tcPr marL="12700" marR="12700" marT="9525" marB="0" anchor="ctr"/>
                </a:tc>
                <a:tc>
                  <a:txBody>
                    <a:bodyPr/>
                    <a:lstStyle/>
                    <a:p>
                      <a:pPr algn="l" fontAlgn="t"/>
                      <a:r>
                        <a:rPr lang="en-GB" sz="1400" b="0" i="0" u="none" strike="noStrike" dirty="0">
                          <a:solidFill>
                            <a:schemeClr val="tx1">
                              <a:lumMod val="65000"/>
                              <a:lumOff val="35000"/>
                            </a:schemeClr>
                          </a:solidFill>
                          <a:effectLst/>
                          <a:latin typeface="Calibri" panose="020F0502020204030204" pitchFamily="34" charset="0"/>
                        </a:rPr>
                        <a:t>The school is led and managed effectively.</a:t>
                      </a:r>
                    </a:p>
                  </a:txBody>
                  <a:tcPr marL="12700" marR="12700" marT="9525" marB="0" anchor="ctr"/>
                </a:tc>
                <a:tc>
                  <a:txBody>
                    <a:bodyPr/>
                    <a:lstStyle/>
                    <a:p>
                      <a:pPr algn="ctr" fontAlgn="t"/>
                      <a:r>
                        <a:rPr lang="en-GB" sz="1400" b="1" i="0" u="none" strike="noStrike">
                          <a:solidFill>
                            <a:schemeClr val="tx1">
                              <a:lumMod val="65000"/>
                              <a:lumOff val="35000"/>
                            </a:schemeClr>
                          </a:solidFill>
                          <a:effectLst/>
                          <a:latin typeface="Calibri" panose="020F0502020204030204" pitchFamily="34" charset="0"/>
                        </a:rPr>
                        <a:t>N/A</a:t>
                      </a:r>
                    </a:p>
                  </a:txBody>
                  <a:tcPr marL="12700" marR="12700" marT="9525" marB="0" anchor="ctr"/>
                </a:tc>
                <a:tc>
                  <a:txBody>
                    <a:bodyPr/>
                    <a:lstStyle/>
                    <a:p>
                      <a:pPr algn="ctr" fontAlgn="t"/>
                      <a:r>
                        <a:rPr lang="en-GB" sz="1400" b="1" i="0" u="none" strike="noStrike">
                          <a:solidFill>
                            <a:schemeClr val="tx1">
                              <a:lumMod val="65000"/>
                              <a:lumOff val="35000"/>
                            </a:schemeClr>
                          </a:solidFill>
                          <a:effectLst/>
                          <a:latin typeface="Calibri" panose="020F0502020204030204" pitchFamily="34" charset="0"/>
                        </a:rPr>
                        <a:t>1.60</a:t>
                      </a:r>
                    </a:p>
                  </a:txBody>
                  <a:tcPr marL="12700" marR="12700" marT="9525" marB="0" anchor="ctr"/>
                </a:tc>
                <a:tc>
                  <a:txBody>
                    <a:bodyPr/>
                    <a:lstStyle/>
                    <a:p>
                      <a:pPr algn="ctr" fontAlgn="t"/>
                      <a:r>
                        <a:rPr lang="en-GB" sz="1400" b="1" i="0" u="none" strike="noStrike" dirty="0">
                          <a:solidFill>
                            <a:schemeClr val="tx1">
                              <a:lumMod val="65000"/>
                              <a:lumOff val="35000"/>
                            </a:schemeClr>
                          </a:solidFill>
                          <a:effectLst/>
                          <a:latin typeface="Calibri" panose="020F0502020204030204" pitchFamily="34" charset="0"/>
                        </a:rPr>
                        <a:t>1.63</a:t>
                      </a:r>
                    </a:p>
                  </a:txBody>
                  <a:tcPr marL="12700" marR="12700" marT="9525" marB="0" anchor="ctr"/>
                </a:tc>
                <a:tc>
                  <a:txBody>
                    <a:bodyPr/>
                    <a:lstStyle/>
                    <a:p>
                      <a:pPr algn="ctr" fontAlgn="t"/>
                      <a:r>
                        <a:rPr lang="en-GB" sz="1400" b="1" i="0" u="none" strike="noStrike" dirty="0" smtClean="0">
                          <a:solidFill>
                            <a:schemeClr val="tx1">
                              <a:lumMod val="65000"/>
                              <a:lumOff val="35000"/>
                            </a:schemeClr>
                          </a:solidFill>
                          <a:effectLst/>
                          <a:latin typeface="Calibri" panose="020F0502020204030204" pitchFamily="34" charset="0"/>
                        </a:rPr>
                        <a:t>1.72</a:t>
                      </a:r>
                      <a:endParaRPr lang="en-GB" sz="1400" b="1" i="0" u="none" strike="noStrike" dirty="0">
                        <a:solidFill>
                          <a:schemeClr val="tx1">
                            <a:lumMod val="65000"/>
                            <a:lumOff val="35000"/>
                          </a:schemeClr>
                        </a:solidFill>
                        <a:effectLst/>
                        <a:latin typeface="Calibri" panose="020F0502020204030204" pitchFamily="34" charset="0"/>
                      </a:endParaRPr>
                    </a:p>
                  </a:txBody>
                  <a:tcPr marL="12700" marR="12700" marT="9525" marB="0" anchor="ctr"/>
                </a:tc>
                <a:tc>
                  <a:txBody>
                    <a:bodyPr/>
                    <a:lstStyle/>
                    <a:p>
                      <a:pPr algn="ctr" fontAlgn="t"/>
                      <a:r>
                        <a:rPr lang="en-GB" sz="1400" b="1" i="0" u="none" strike="noStrike" dirty="0" smtClean="0">
                          <a:solidFill>
                            <a:schemeClr val="tx1">
                              <a:lumMod val="65000"/>
                              <a:lumOff val="35000"/>
                            </a:schemeClr>
                          </a:solidFill>
                          <a:effectLst/>
                          <a:latin typeface="Calibri" panose="020F0502020204030204" pitchFamily="34" charset="0"/>
                        </a:rPr>
                        <a:t>0.09</a:t>
                      </a:r>
                      <a:endParaRPr lang="en-GB" sz="1400" b="1" i="0" u="none" strike="noStrike" dirty="0">
                        <a:solidFill>
                          <a:schemeClr val="tx1">
                            <a:lumMod val="65000"/>
                            <a:lumOff val="35000"/>
                          </a:schemeClr>
                        </a:solidFill>
                        <a:effectLst/>
                        <a:latin typeface="Calibri" panose="020F0502020204030204" pitchFamily="34" charset="0"/>
                      </a:endParaRPr>
                    </a:p>
                  </a:txBody>
                  <a:tcPr marL="12700" marR="12700" marT="9525" marB="0" anchor="ctr"/>
                </a:tc>
                <a:extLst>
                  <a:ext uri="{0D108BD9-81ED-4DB2-BD59-A6C34878D82A}">
                    <a16:rowId xmlns:a16="http://schemas.microsoft.com/office/drawing/2014/main" val="10007"/>
                  </a:ext>
                </a:extLst>
              </a:tr>
              <a:tr h="466118">
                <a:tc>
                  <a:txBody>
                    <a:bodyPr/>
                    <a:lstStyle/>
                    <a:p>
                      <a:pPr algn="ctr" fontAlgn="t"/>
                      <a:r>
                        <a:rPr lang="en-GB" sz="1400" b="1" i="0" u="none" strike="noStrike" dirty="0">
                          <a:solidFill>
                            <a:schemeClr val="tx1">
                              <a:lumMod val="65000"/>
                              <a:lumOff val="35000"/>
                            </a:schemeClr>
                          </a:solidFill>
                          <a:effectLst/>
                          <a:latin typeface="Calibri" panose="020F0502020204030204" pitchFamily="34" charset="0"/>
                        </a:rPr>
                        <a:t>Q12</a:t>
                      </a:r>
                    </a:p>
                  </a:txBody>
                  <a:tcPr marL="12700" marR="12700" marT="9525" marB="0" anchor="ctr"/>
                </a:tc>
                <a:tc>
                  <a:txBody>
                    <a:bodyPr/>
                    <a:lstStyle/>
                    <a:p>
                      <a:pPr algn="l" fontAlgn="t"/>
                      <a:r>
                        <a:rPr lang="en-GB" sz="1400" b="0" i="0" u="none" strike="noStrike" dirty="0">
                          <a:solidFill>
                            <a:schemeClr val="tx1">
                              <a:lumMod val="65000"/>
                              <a:lumOff val="35000"/>
                            </a:schemeClr>
                          </a:solidFill>
                          <a:effectLst/>
                          <a:latin typeface="Calibri" panose="020F0502020204030204" pitchFamily="34" charset="0"/>
                        </a:rPr>
                        <a:t>I would recommend Markeaton Primary School to another family.</a:t>
                      </a:r>
                    </a:p>
                  </a:txBody>
                  <a:tcPr marL="12700" marR="12700" marT="9525" marB="0" anchor="ctr"/>
                </a:tc>
                <a:tc>
                  <a:txBody>
                    <a:bodyPr/>
                    <a:lstStyle/>
                    <a:p>
                      <a:pPr algn="ctr" fontAlgn="t"/>
                      <a:r>
                        <a:rPr lang="en-GB" sz="1400" b="1" i="0" u="none" strike="noStrike">
                          <a:solidFill>
                            <a:schemeClr val="tx1">
                              <a:lumMod val="65000"/>
                              <a:lumOff val="35000"/>
                            </a:schemeClr>
                          </a:solidFill>
                          <a:effectLst/>
                          <a:latin typeface="Calibri" panose="020F0502020204030204" pitchFamily="34" charset="0"/>
                        </a:rPr>
                        <a:t>N/A</a:t>
                      </a:r>
                    </a:p>
                  </a:txBody>
                  <a:tcPr marL="12700" marR="12700" marT="9525" marB="0" anchor="ctr"/>
                </a:tc>
                <a:tc>
                  <a:txBody>
                    <a:bodyPr/>
                    <a:lstStyle/>
                    <a:p>
                      <a:pPr algn="ctr" fontAlgn="t"/>
                      <a:r>
                        <a:rPr lang="en-GB" sz="1400" b="1" i="0" u="none" strike="noStrike">
                          <a:solidFill>
                            <a:schemeClr val="tx1">
                              <a:lumMod val="65000"/>
                              <a:lumOff val="35000"/>
                            </a:schemeClr>
                          </a:solidFill>
                          <a:effectLst/>
                          <a:latin typeface="Calibri" panose="020F0502020204030204" pitchFamily="34" charset="0"/>
                        </a:rPr>
                        <a:t>1.75</a:t>
                      </a:r>
                    </a:p>
                  </a:txBody>
                  <a:tcPr marL="12700" marR="12700" marT="9525" marB="0" anchor="ctr"/>
                </a:tc>
                <a:tc>
                  <a:txBody>
                    <a:bodyPr/>
                    <a:lstStyle/>
                    <a:p>
                      <a:pPr algn="ctr" fontAlgn="t"/>
                      <a:r>
                        <a:rPr lang="en-GB" sz="1400" b="1" i="0" u="none" strike="noStrike" dirty="0">
                          <a:solidFill>
                            <a:schemeClr val="tx1">
                              <a:lumMod val="65000"/>
                              <a:lumOff val="35000"/>
                            </a:schemeClr>
                          </a:solidFill>
                          <a:effectLst/>
                          <a:latin typeface="Calibri" panose="020F0502020204030204" pitchFamily="34" charset="0"/>
                        </a:rPr>
                        <a:t>1.77</a:t>
                      </a:r>
                    </a:p>
                  </a:txBody>
                  <a:tcPr marL="12700" marR="12700" marT="9525" marB="0" anchor="ctr"/>
                </a:tc>
                <a:tc>
                  <a:txBody>
                    <a:bodyPr/>
                    <a:lstStyle/>
                    <a:p>
                      <a:pPr algn="ctr" fontAlgn="t"/>
                      <a:r>
                        <a:rPr lang="en-GB" sz="1400" b="1" i="0" u="none" strike="noStrike" dirty="0" smtClean="0">
                          <a:solidFill>
                            <a:schemeClr val="tx1">
                              <a:lumMod val="65000"/>
                              <a:lumOff val="35000"/>
                            </a:schemeClr>
                          </a:solidFill>
                          <a:effectLst/>
                          <a:latin typeface="Calibri" panose="020F0502020204030204" pitchFamily="34" charset="0"/>
                        </a:rPr>
                        <a:t>1.80</a:t>
                      </a:r>
                      <a:endParaRPr lang="en-GB" sz="1400" b="1" i="0" u="none" strike="noStrike" dirty="0">
                        <a:solidFill>
                          <a:schemeClr val="tx1">
                            <a:lumMod val="65000"/>
                            <a:lumOff val="35000"/>
                          </a:schemeClr>
                        </a:solidFill>
                        <a:effectLst/>
                        <a:latin typeface="Calibri" panose="020F0502020204030204" pitchFamily="34" charset="0"/>
                      </a:endParaRPr>
                    </a:p>
                  </a:txBody>
                  <a:tcPr marL="12700" marR="12700" marT="9525" marB="0" anchor="ctr"/>
                </a:tc>
                <a:tc>
                  <a:txBody>
                    <a:bodyPr/>
                    <a:lstStyle/>
                    <a:p>
                      <a:pPr algn="ctr" fontAlgn="t"/>
                      <a:r>
                        <a:rPr lang="en-GB" sz="1400" b="1" i="0" u="none" strike="noStrike" dirty="0" smtClean="0">
                          <a:solidFill>
                            <a:schemeClr val="tx1">
                              <a:lumMod val="65000"/>
                              <a:lumOff val="35000"/>
                            </a:schemeClr>
                          </a:solidFill>
                          <a:effectLst/>
                          <a:latin typeface="Calibri" panose="020F0502020204030204" pitchFamily="34" charset="0"/>
                        </a:rPr>
                        <a:t>0.03</a:t>
                      </a:r>
                      <a:endParaRPr lang="en-GB" sz="1400" b="1" i="0" u="none" strike="noStrike" dirty="0">
                        <a:solidFill>
                          <a:schemeClr val="tx1">
                            <a:lumMod val="65000"/>
                            <a:lumOff val="35000"/>
                          </a:schemeClr>
                        </a:solidFill>
                        <a:effectLst/>
                        <a:latin typeface="Calibri" panose="020F0502020204030204" pitchFamily="34" charset="0"/>
                      </a:endParaRPr>
                    </a:p>
                  </a:txBody>
                  <a:tcPr marL="12700" marR="12700" marT="9525" marB="0" anchor="ctr"/>
                </a:tc>
                <a:extLst>
                  <a:ext uri="{0D108BD9-81ED-4DB2-BD59-A6C34878D82A}">
                    <a16:rowId xmlns:a16="http://schemas.microsoft.com/office/drawing/2014/main" val="10008"/>
                  </a:ext>
                </a:extLst>
              </a:tr>
              <a:tr h="466118">
                <a:tc>
                  <a:txBody>
                    <a:bodyPr/>
                    <a:lstStyle/>
                    <a:p>
                      <a:pPr algn="ctr" fontAlgn="t"/>
                      <a:r>
                        <a:rPr lang="en-GB" sz="1400" b="1" i="0" u="none" strike="noStrike" dirty="0">
                          <a:solidFill>
                            <a:schemeClr val="tx1">
                              <a:lumMod val="65000"/>
                              <a:lumOff val="35000"/>
                            </a:schemeClr>
                          </a:solidFill>
                          <a:effectLst/>
                          <a:latin typeface="Calibri" panose="020F0502020204030204" pitchFamily="34" charset="0"/>
                        </a:rPr>
                        <a:t>Q13</a:t>
                      </a:r>
                    </a:p>
                  </a:txBody>
                  <a:tcPr marL="12700" marR="12700" marT="9525" marB="0" anchor="ctr"/>
                </a:tc>
                <a:tc>
                  <a:txBody>
                    <a:bodyPr/>
                    <a:lstStyle/>
                    <a:p>
                      <a:pPr algn="l" fontAlgn="t"/>
                      <a:r>
                        <a:rPr lang="en-GB" sz="1400" b="0" i="0" u="none" strike="noStrike" dirty="0">
                          <a:solidFill>
                            <a:schemeClr val="tx1">
                              <a:lumMod val="65000"/>
                              <a:lumOff val="35000"/>
                            </a:schemeClr>
                          </a:solidFill>
                          <a:effectLst/>
                          <a:latin typeface="Calibri" panose="020F0502020204030204" pitchFamily="34" charset="0"/>
                        </a:rPr>
                        <a:t>Markeaton Primary School has a good reputation. </a:t>
                      </a:r>
                    </a:p>
                  </a:txBody>
                  <a:tcPr marL="12700" marR="12700" marT="9525" marB="0" anchor="ctr"/>
                </a:tc>
                <a:tc>
                  <a:txBody>
                    <a:bodyPr/>
                    <a:lstStyle/>
                    <a:p>
                      <a:pPr algn="ctr" fontAlgn="t"/>
                      <a:r>
                        <a:rPr lang="en-GB" sz="1400" b="1" i="0" u="none" strike="noStrike">
                          <a:solidFill>
                            <a:schemeClr val="tx1">
                              <a:lumMod val="65000"/>
                              <a:lumOff val="35000"/>
                            </a:schemeClr>
                          </a:solidFill>
                          <a:effectLst/>
                          <a:latin typeface="Calibri" panose="020F0502020204030204" pitchFamily="34" charset="0"/>
                        </a:rPr>
                        <a:t>1.47</a:t>
                      </a:r>
                    </a:p>
                  </a:txBody>
                  <a:tcPr marL="12700" marR="12700" marT="9525" marB="0" anchor="ctr"/>
                </a:tc>
                <a:tc>
                  <a:txBody>
                    <a:bodyPr/>
                    <a:lstStyle/>
                    <a:p>
                      <a:pPr algn="ctr" fontAlgn="t"/>
                      <a:r>
                        <a:rPr lang="en-GB" sz="1400" b="1" i="0" u="none" strike="noStrike">
                          <a:solidFill>
                            <a:schemeClr val="tx1">
                              <a:lumMod val="65000"/>
                              <a:lumOff val="35000"/>
                            </a:schemeClr>
                          </a:solidFill>
                          <a:effectLst/>
                          <a:latin typeface="Calibri" panose="020F0502020204030204" pitchFamily="34" charset="0"/>
                        </a:rPr>
                        <a:t>1.69</a:t>
                      </a:r>
                    </a:p>
                  </a:txBody>
                  <a:tcPr marL="12700" marR="12700" marT="9525" marB="0" anchor="ctr"/>
                </a:tc>
                <a:tc>
                  <a:txBody>
                    <a:bodyPr/>
                    <a:lstStyle/>
                    <a:p>
                      <a:pPr algn="ctr" fontAlgn="t"/>
                      <a:r>
                        <a:rPr lang="en-GB" sz="1400" b="1" i="0" u="none" strike="noStrike">
                          <a:solidFill>
                            <a:schemeClr val="tx1">
                              <a:lumMod val="65000"/>
                              <a:lumOff val="35000"/>
                            </a:schemeClr>
                          </a:solidFill>
                          <a:effectLst/>
                          <a:latin typeface="Calibri" panose="020F0502020204030204" pitchFamily="34" charset="0"/>
                        </a:rPr>
                        <a:t>1.75</a:t>
                      </a:r>
                    </a:p>
                  </a:txBody>
                  <a:tcPr marL="12700" marR="12700" marT="9525" marB="0" anchor="ctr"/>
                </a:tc>
                <a:tc>
                  <a:txBody>
                    <a:bodyPr/>
                    <a:lstStyle/>
                    <a:p>
                      <a:pPr algn="ctr" fontAlgn="t"/>
                      <a:r>
                        <a:rPr lang="en-GB" sz="1400" b="1" i="0" u="none" strike="noStrike" dirty="0" smtClean="0">
                          <a:solidFill>
                            <a:schemeClr val="tx1">
                              <a:lumMod val="65000"/>
                              <a:lumOff val="35000"/>
                            </a:schemeClr>
                          </a:solidFill>
                          <a:effectLst/>
                          <a:latin typeface="Calibri" panose="020F0502020204030204" pitchFamily="34" charset="0"/>
                        </a:rPr>
                        <a:t>1.74</a:t>
                      </a:r>
                      <a:endParaRPr lang="en-GB" sz="1400" b="1" i="0" u="none" strike="noStrike" dirty="0">
                        <a:solidFill>
                          <a:schemeClr val="tx1">
                            <a:lumMod val="65000"/>
                            <a:lumOff val="35000"/>
                          </a:schemeClr>
                        </a:solidFill>
                        <a:effectLst/>
                        <a:latin typeface="Calibri" panose="020F0502020204030204" pitchFamily="34" charset="0"/>
                      </a:endParaRPr>
                    </a:p>
                  </a:txBody>
                  <a:tcPr marL="12700" marR="12700" marT="9525" marB="0" anchor="ctr"/>
                </a:tc>
                <a:tc>
                  <a:txBody>
                    <a:bodyPr/>
                    <a:lstStyle/>
                    <a:p>
                      <a:pPr algn="ctr" fontAlgn="t"/>
                      <a:r>
                        <a:rPr lang="en-GB" sz="1400" b="1" i="0" u="none" strike="noStrike" dirty="0" smtClean="0">
                          <a:solidFill>
                            <a:schemeClr val="tx1">
                              <a:lumMod val="65000"/>
                              <a:lumOff val="35000"/>
                            </a:schemeClr>
                          </a:solidFill>
                          <a:effectLst/>
                          <a:latin typeface="Calibri" panose="020F0502020204030204" pitchFamily="34" charset="0"/>
                        </a:rPr>
                        <a:t>-0.01</a:t>
                      </a:r>
                      <a:endParaRPr lang="en-GB" sz="1400" b="1" i="0" u="none" strike="noStrike" dirty="0">
                        <a:solidFill>
                          <a:schemeClr val="tx1">
                            <a:lumMod val="65000"/>
                            <a:lumOff val="35000"/>
                          </a:schemeClr>
                        </a:solidFill>
                        <a:effectLst/>
                        <a:latin typeface="Calibri" panose="020F0502020204030204" pitchFamily="34" charset="0"/>
                      </a:endParaRPr>
                    </a:p>
                  </a:txBody>
                  <a:tcPr marL="12700" marR="12700" marT="9525" marB="0" anchor="ctr"/>
                </a:tc>
                <a:extLst>
                  <a:ext uri="{0D108BD9-81ED-4DB2-BD59-A6C34878D82A}">
                    <a16:rowId xmlns:a16="http://schemas.microsoft.com/office/drawing/2014/main" val="10009"/>
                  </a:ext>
                </a:extLst>
              </a:tr>
              <a:tr h="466118">
                <a:tc>
                  <a:txBody>
                    <a:bodyPr/>
                    <a:lstStyle/>
                    <a:p>
                      <a:pPr algn="ctr" fontAlgn="t"/>
                      <a:r>
                        <a:rPr lang="en-GB" sz="1400" b="1" i="0" u="none" strike="noStrike" dirty="0">
                          <a:solidFill>
                            <a:schemeClr val="tx1">
                              <a:lumMod val="65000"/>
                              <a:lumOff val="35000"/>
                            </a:schemeClr>
                          </a:solidFill>
                          <a:effectLst/>
                          <a:latin typeface="Calibri" panose="020F0502020204030204" pitchFamily="34" charset="0"/>
                        </a:rPr>
                        <a:t>Q14</a:t>
                      </a:r>
                    </a:p>
                  </a:txBody>
                  <a:tcPr marL="12700" marR="12700" marT="9525" marB="0" anchor="ctr"/>
                </a:tc>
                <a:tc>
                  <a:txBody>
                    <a:bodyPr/>
                    <a:lstStyle/>
                    <a:p>
                      <a:pPr algn="l" fontAlgn="t"/>
                      <a:r>
                        <a:rPr lang="en-GB" sz="1400" b="0" i="0" u="none" strike="noStrike" dirty="0">
                          <a:solidFill>
                            <a:schemeClr val="tx1">
                              <a:lumMod val="65000"/>
                              <a:lumOff val="35000"/>
                            </a:schemeClr>
                          </a:solidFill>
                          <a:effectLst/>
                          <a:latin typeface="Calibri" panose="020F0502020204030204" pitchFamily="34" charset="0"/>
                        </a:rPr>
                        <a:t>I understand how my child is assessed at Markeaton Primary and the language that is used.</a:t>
                      </a:r>
                    </a:p>
                  </a:txBody>
                  <a:tcPr marL="12700" marR="12700" marT="9525" marB="0" anchor="ctr"/>
                </a:tc>
                <a:tc>
                  <a:txBody>
                    <a:bodyPr/>
                    <a:lstStyle/>
                    <a:p>
                      <a:pPr algn="ctr" fontAlgn="t"/>
                      <a:r>
                        <a:rPr lang="en-GB" sz="1400" b="1" i="0" u="none" strike="noStrike">
                          <a:solidFill>
                            <a:schemeClr val="tx1">
                              <a:lumMod val="65000"/>
                              <a:lumOff val="35000"/>
                            </a:schemeClr>
                          </a:solidFill>
                          <a:effectLst/>
                          <a:latin typeface="Calibri" panose="020F0502020204030204" pitchFamily="34" charset="0"/>
                        </a:rPr>
                        <a:t>N/A</a:t>
                      </a:r>
                    </a:p>
                  </a:txBody>
                  <a:tcPr marL="12700" marR="12700" marT="9525" marB="0" anchor="ctr"/>
                </a:tc>
                <a:tc>
                  <a:txBody>
                    <a:bodyPr/>
                    <a:lstStyle/>
                    <a:p>
                      <a:pPr algn="ctr" fontAlgn="t"/>
                      <a:r>
                        <a:rPr lang="en-GB" sz="1400" b="1" i="0" u="none" strike="noStrike">
                          <a:solidFill>
                            <a:schemeClr val="tx1">
                              <a:lumMod val="65000"/>
                              <a:lumOff val="35000"/>
                            </a:schemeClr>
                          </a:solidFill>
                          <a:effectLst/>
                          <a:latin typeface="Calibri" panose="020F0502020204030204" pitchFamily="34" charset="0"/>
                        </a:rPr>
                        <a:t>N/A</a:t>
                      </a:r>
                    </a:p>
                  </a:txBody>
                  <a:tcPr marL="12700" marR="12700" marT="9525" marB="0" anchor="ctr"/>
                </a:tc>
                <a:tc>
                  <a:txBody>
                    <a:bodyPr/>
                    <a:lstStyle/>
                    <a:p>
                      <a:pPr algn="ctr" fontAlgn="t"/>
                      <a:r>
                        <a:rPr lang="en-GB" sz="1400" b="1" i="0" u="none" strike="noStrike">
                          <a:solidFill>
                            <a:schemeClr val="tx1">
                              <a:lumMod val="65000"/>
                              <a:lumOff val="35000"/>
                            </a:schemeClr>
                          </a:solidFill>
                          <a:effectLst/>
                          <a:latin typeface="Calibri" panose="020F0502020204030204" pitchFamily="34" charset="0"/>
                        </a:rPr>
                        <a:t>1.37</a:t>
                      </a:r>
                    </a:p>
                  </a:txBody>
                  <a:tcPr marL="12700" marR="12700" marT="9525" marB="0" anchor="ctr"/>
                </a:tc>
                <a:tc>
                  <a:txBody>
                    <a:bodyPr/>
                    <a:lstStyle/>
                    <a:p>
                      <a:pPr algn="ctr" fontAlgn="t"/>
                      <a:r>
                        <a:rPr lang="en-GB" sz="1400" b="1" i="0" u="none" strike="noStrike" dirty="0" smtClean="0">
                          <a:solidFill>
                            <a:schemeClr val="tx1">
                              <a:lumMod val="65000"/>
                              <a:lumOff val="35000"/>
                            </a:schemeClr>
                          </a:solidFill>
                          <a:effectLst/>
                          <a:latin typeface="Calibri" panose="020F0502020204030204" pitchFamily="34" charset="0"/>
                        </a:rPr>
                        <a:t>1.52</a:t>
                      </a:r>
                      <a:endParaRPr lang="en-GB" sz="1400" b="1" i="0" u="none" strike="noStrike" dirty="0">
                        <a:solidFill>
                          <a:schemeClr val="tx1">
                            <a:lumMod val="65000"/>
                            <a:lumOff val="35000"/>
                          </a:schemeClr>
                        </a:solidFill>
                        <a:effectLst/>
                        <a:latin typeface="Calibri" panose="020F0502020204030204" pitchFamily="34" charset="0"/>
                      </a:endParaRPr>
                    </a:p>
                  </a:txBody>
                  <a:tcPr marL="12700" marR="12700" marT="9525" marB="0" anchor="ctr"/>
                </a:tc>
                <a:tc>
                  <a:txBody>
                    <a:bodyPr/>
                    <a:lstStyle/>
                    <a:p>
                      <a:pPr algn="ctr" fontAlgn="t"/>
                      <a:r>
                        <a:rPr lang="en-GB" sz="1400" b="1" i="0" u="none" strike="noStrike" dirty="0" smtClean="0">
                          <a:solidFill>
                            <a:schemeClr val="tx1">
                              <a:lumMod val="65000"/>
                              <a:lumOff val="35000"/>
                            </a:schemeClr>
                          </a:solidFill>
                          <a:effectLst/>
                          <a:latin typeface="Calibri" panose="020F0502020204030204" pitchFamily="34" charset="0"/>
                        </a:rPr>
                        <a:t>0.15</a:t>
                      </a:r>
                      <a:endParaRPr lang="en-GB" sz="1400" b="1" i="0" u="none" strike="noStrike" dirty="0">
                        <a:solidFill>
                          <a:schemeClr val="tx1">
                            <a:lumMod val="65000"/>
                            <a:lumOff val="35000"/>
                          </a:schemeClr>
                        </a:solidFill>
                        <a:effectLst/>
                        <a:latin typeface="Calibri" panose="020F0502020204030204" pitchFamily="34" charset="0"/>
                      </a:endParaRPr>
                    </a:p>
                  </a:txBody>
                  <a:tcPr marL="12700" marR="12700" marT="9525" marB="0" anchor="ctr"/>
                </a:tc>
                <a:extLst>
                  <a:ext uri="{0D108BD9-81ED-4DB2-BD59-A6C34878D82A}">
                    <a16:rowId xmlns:a16="http://schemas.microsoft.com/office/drawing/2014/main" val="10010"/>
                  </a:ext>
                </a:extLst>
              </a:tr>
            </a:tbl>
          </a:graphicData>
        </a:graphic>
      </p:graphicFrame>
    </p:spTree>
    <p:extLst>
      <p:ext uri="{BB962C8B-B14F-4D97-AF65-F5344CB8AC3E}">
        <p14:creationId xmlns:p14="http://schemas.microsoft.com/office/powerpoint/2010/main" val="4468071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5360" y="116632"/>
            <a:ext cx="11521280" cy="1152128"/>
          </a:xfrm>
        </p:spPr>
        <p:txBody>
          <a:bodyPr/>
          <a:lstStyle/>
          <a:p>
            <a:pPr algn="ctr"/>
            <a:r>
              <a:rPr lang="en-GB" dirty="0">
                <a:solidFill>
                  <a:schemeClr val="tx1">
                    <a:lumMod val="65000"/>
                    <a:lumOff val="35000"/>
                  </a:schemeClr>
                </a:solidFill>
                <a:latin typeface="Calibri" panose="020F0502020204030204" pitchFamily="34" charset="0"/>
                <a:cs typeface="Calibri" panose="020F0502020204030204" pitchFamily="34" charset="0"/>
              </a:rPr>
              <a:t>Enrichment</a:t>
            </a:r>
          </a:p>
        </p:txBody>
      </p:sp>
      <p:sp>
        <p:nvSpPr>
          <p:cNvPr id="5" name="Rectangle 4"/>
          <p:cNvSpPr/>
          <p:nvPr/>
        </p:nvSpPr>
        <p:spPr>
          <a:xfrm>
            <a:off x="143339" y="116632"/>
            <a:ext cx="11905323" cy="6624736"/>
          </a:xfrm>
          <a:prstGeom prst="rect">
            <a:avLst/>
          </a:prstGeom>
          <a:noFill/>
          <a:ln w="57150">
            <a:solidFill>
              <a:srgbClr val="FFFF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Rectangle 7"/>
          <p:cNvSpPr/>
          <p:nvPr/>
        </p:nvSpPr>
        <p:spPr>
          <a:xfrm>
            <a:off x="296984" y="234462"/>
            <a:ext cx="11598032" cy="6400800"/>
          </a:xfrm>
          <a:prstGeom prst="rect">
            <a:avLst/>
          </a:prstGeom>
          <a:noFill/>
          <a:ln w="5715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aphicFrame>
        <p:nvGraphicFramePr>
          <p:cNvPr id="7" name="Table 6"/>
          <p:cNvGraphicFramePr>
            <a:graphicFrameLocks noGrp="1"/>
          </p:cNvGraphicFramePr>
          <p:nvPr>
            <p:extLst>
              <p:ext uri="{D42A27DB-BD31-4B8C-83A1-F6EECF244321}">
                <p14:modId xmlns:p14="http://schemas.microsoft.com/office/powerpoint/2010/main" val="2561476047"/>
              </p:ext>
            </p:extLst>
          </p:nvPr>
        </p:nvGraphicFramePr>
        <p:xfrm>
          <a:off x="623391" y="1386590"/>
          <a:ext cx="10945217" cy="1916514"/>
        </p:xfrm>
        <a:graphic>
          <a:graphicData uri="http://schemas.openxmlformats.org/drawingml/2006/table">
            <a:tbl>
              <a:tblPr firstRow="1" bandRow="1">
                <a:tableStyleId>{C083E6E3-FA7D-4D7B-A595-EF9225AFEA82}</a:tableStyleId>
              </a:tblPr>
              <a:tblGrid>
                <a:gridCol w="719733">
                  <a:extLst>
                    <a:ext uri="{9D8B030D-6E8A-4147-A177-3AD203B41FA5}">
                      <a16:colId xmlns:a16="http://schemas.microsoft.com/office/drawing/2014/main" val="20000"/>
                    </a:ext>
                  </a:extLst>
                </a:gridCol>
                <a:gridCol w="5151766">
                  <a:extLst>
                    <a:ext uri="{9D8B030D-6E8A-4147-A177-3AD203B41FA5}">
                      <a16:colId xmlns:a16="http://schemas.microsoft.com/office/drawing/2014/main" val="20001"/>
                    </a:ext>
                  </a:extLst>
                </a:gridCol>
                <a:gridCol w="1025186">
                  <a:extLst>
                    <a:ext uri="{9D8B030D-6E8A-4147-A177-3AD203B41FA5}">
                      <a16:colId xmlns:a16="http://schemas.microsoft.com/office/drawing/2014/main" val="20002"/>
                    </a:ext>
                  </a:extLst>
                </a:gridCol>
                <a:gridCol w="1010268">
                  <a:extLst>
                    <a:ext uri="{9D8B030D-6E8A-4147-A177-3AD203B41FA5}">
                      <a16:colId xmlns:a16="http://schemas.microsoft.com/office/drawing/2014/main" val="20003"/>
                    </a:ext>
                  </a:extLst>
                </a:gridCol>
                <a:gridCol w="1010268">
                  <a:extLst>
                    <a:ext uri="{9D8B030D-6E8A-4147-A177-3AD203B41FA5}">
                      <a16:colId xmlns:a16="http://schemas.microsoft.com/office/drawing/2014/main" val="20004"/>
                    </a:ext>
                  </a:extLst>
                </a:gridCol>
                <a:gridCol w="1010268">
                  <a:extLst>
                    <a:ext uri="{9D8B030D-6E8A-4147-A177-3AD203B41FA5}">
                      <a16:colId xmlns:a16="http://schemas.microsoft.com/office/drawing/2014/main" val="423289316"/>
                    </a:ext>
                  </a:extLst>
                </a:gridCol>
                <a:gridCol w="1017728">
                  <a:extLst>
                    <a:ext uri="{9D8B030D-6E8A-4147-A177-3AD203B41FA5}">
                      <a16:colId xmlns:a16="http://schemas.microsoft.com/office/drawing/2014/main" val="20005"/>
                    </a:ext>
                  </a:extLst>
                </a:gridCol>
              </a:tblGrid>
              <a:tr h="466118">
                <a:tc>
                  <a:txBody>
                    <a:bodyPr/>
                    <a:lstStyle/>
                    <a:p>
                      <a:pPr algn="ctr"/>
                      <a:r>
                        <a:rPr lang="en-GB" sz="1400" b="1" dirty="0" smtClean="0">
                          <a:solidFill>
                            <a:schemeClr val="tx1">
                              <a:lumMod val="65000"/>
                              <a:lumOff val="35000"/>
                            </a:schemeClr>
                          </a:solidFill>
                        </a:rPr>
                        <a:t>No.</a:t>
                      </a:r>
                      <a:endParaRPr lang="en-GB" sz="1400" b="1" dirty="0">
                        <a:solidFill>
                          <a:schemeClr val="tx1">
                            <a:lumMod val="65000"/>
                            <a:lumOff val="35000"/>
                          </a:schemeClr>
                        </a:solidFill>
                      </a:endParaRPr>
                    </a:p>
                  </a:txBody>
                  <a:tcPr marL="121920" marR="121920"/>
                </a:tc>
                <a:tc>
                  <a:txBody>
                    <a:bodyPr/>
                    <a:lstStyle/>
                    <a:p>
                      <a:pPr algn="ctr"/>
                      <a:r>
                        <a:rPr lang="en-GB" sz="1400" b="1" dirty="0" smtClean="0">
                          <a:solidFill>
                            <a:schemeClr val="tx1">
                              <a:lumMod val="65000"/>
                              <a:lumOff val="35000"/>
                            </a:schemeClr>
                          </a:solidFill>
                        </a:rPr>
                        <a:t>Question</a:t>
                      </a:r>
                      <a:endParaRPr lang="en-GB" sz="1400" b="1" dirty="0">
                        <a:solidFill>
                          <a:schemeClr val="tx1">
                            <a:lumMod val="65000"/>
                            <a:lumOff val="35000"/>
                          </a:schemeClr>
                        </a:solidFill>
                      </a:endParaRPr>
                    </a:p>
                  </a:txBody>
                  <a:tcPr marL="121920" marR="121920"/>
                </a:tc>
                <a:tc>
                  <a:txBody>
                    <a:bodyPr/>
                    <a:lstStyle/>
                    <a:p>
                      <a:pPr algn="ctr"/>
                      <a:r>
                        <a:rPr lang="en-GB" sz="1400" b="1" dirty="0" smtClean="0">
                          <a:solidFill>
                            <a:schemeClr val="tx1">
                              <a:lumMod val="65000"/>
                              <a:lumOff val="35000"/>
                            </a:schemeClr>
                          </a:solidFill>
                        </a:rPr>
                        <a:t>Spring</a:t>
                      </a:r>
                      <a:r>
                        <a:rPr lang="en-GB" sz="1400" b="1" baseline="0" dirty="0" smtClean="0">
                          <a:solidFill>
                            <a:schemeClr val="tx1">
                              <a:lumMod val="65000"/>
                              <a:lumOff val="35000"/>
                            </a:schemeClr>
                          </a:solidFill>
                        </a:rPr>
                        <a:t> 2016</a:t>
                      </a:r>
                      <a:endParaRPr lang="en-GB" sz="1400" b="1" dirty="0">
                        <a:solidFill>
                          <a:schemeClr val="tx1">
                            <a:lumMod val="65000"/>
                            <a:lumOff val="35000"/>
                          </a:schemeClr>
                        </a:solidFill>
                      </a:endParaRPr>
                    </a:p>
                  </a:txBody>
                  <a:tcPr marL="121920" marR="12192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400" b="1" dirty="0" smtClean="0">
                          <a:solidFill>
                            <a:schemeClr val="tx1">
                              <a:lumMod val="65000"/>
                              <a:lumOff val="35000"/>
                            </a:schemeClr>
                          </a:solidFill>
                        </a:rPr>
                        <a:t>Summer 2016</a:t>
                      </a:r>
                    </a:p>
                  </a:txBody>
                  <a:tcPr marL="121920" marR="121920"/>
                </a:tc>
                <a:tc>
                  <a:txBody>
                    <a:bodyPr/>
                    <a:lstStyle/>
                    <a:p>
                      <a:pPr algn="ctr"/>
                      <a:r>
                        <a:rPr lang="en-GB" sz="1400" b="1" dirty="0" smtClean="0">
                          <a:solidFill>
                            <a:schemeClr val="tx1">
                              <a:lumMod val="65000"/>
                              <a:lumOff val="35000"/>
                            </a:schemeClr>
                          </a:solidFill>
                        </a:rPr>
                        <a:t>Summer 2017</a:t>
                      </a:r>
                      <a:endParaRPr lang="en-GB" sz="1400" b="1" dirty="0">
                        <a:solidFill>
                          <a:schemeClr val="tx1">
                            <a:lumMod val="65000"/>
                            <a:lumOff val="35000"/>
                          </a:schemeClr>
                        </a:solidFill>
                      </a:endParaRPr>
                    </a:p>
                  </a:txBody>
                  <a:tcPr marL="121920" marR="121920"/>
                </a:tc>
                <a:tc>
                  <a:txBody>
                    <a:bodyPr/>
                    <a:lstStyle/>
                    <a:p>
                      <a:pPr algn="ctr"/>
                      <a:r>
                        <a:rPr lang="en-GB" sz="1400" b="1" dirty="0" smtClean="0">
                          <a:solidFill>
                            <a:schemeClr val="tx1">
                              <a:lumMod val="65000"/>
                              <a:lumOff val="35000"/>
                            </a:schemeClr>
                          </a:solidFill>
                        </a:rPr>
                        <a:t>Summer 2018</a:t>
                      </a:r>
                      <a:endParaRPr lang="en-GB" sz="1400" b="1" dirty="0">
                        <a:solidFill>
                          <a:schemeClr val="tx1">
                            <a:lumMod val="65000"/>
                            <a:lumOff val="35000"/>
                          </a:schemeClr>
                        </a:solidFill>
                      </a:endParaRPr>
                    </a:p>
                  </a:txBody>
                  <a:tcPr marL="121920" marR="121920"/>
                </a:tc>
                <a:tc>
                  <a:txBody>
                    <a:bodyPr/>
                    <a:lstStyle/>
                    <a:p>
                      <a:pPr algn="ctr"/>
                      <a:r>
                        <a:rPr lang="en-GB" sz="1400" b="1" dirty="0" smtClean="0">
                          <a:solidFill>
                            <a:schemeClr val="tx1">
                              <a:lumMod val="65000"/>
                              <a:lumOff val="35000"/>
                            </a:schemeClr>
                          </a:solidFill>
                        </a:rPr>
                        <a:t>Variance</a:t>
                      </a:r>
                      <a:endParaRPr lang="en-GB" sz="1400" b="1" dirty="0">
                        <a:solidFill>
                          <a:schemeClr val="tx1">
                            <a:lumMod val="65000"/>
                            <a:lumOff val="35000"/>
                          </a:schemeClr>
                        </a:solidFill>
                      </a:endParaRPr>
                    </a:p>
                  </a:txBody>
                  <a:tcPr marL="121920" marR="121920"/>
                </a:tc>
                <a:extLst>
                  <a:ext uri="{0D108BD9-81ED-4DB2-BD59-A6C34878D82A}">
                    <a16:rowId xmlns:a16="http://schemas.microsoft.com/office/drawing/2014/main" val="10000"/>
                  </a:ext>
                </a:extLst>
              </a:tr>
              <a:tr h="466118">
                <a:tc>
                  <a:txBody>
                    <a:bodyPr/>
                    <a:lstStyle/>
                    <a:p>
                      <a:pPr algn="ctr" fontAlgn="t"/>
                      <a:r>
                        <a:rPr lang="en-GB" sz="1400" b="1" i="0" u="none" strike="noStrike" dirty="0">
                          <a:solidFill>
                            <a:schemeClr val="tx1">
                              <a:lumMod val="65000"/>
                              <a:lumOff val="35000"/>
                            </a:schemeClr>
                          </a:solidFill>
                          <a:effectLst/>
                          <a:latin typeface="Calibri" panose="020F0502020204030204" pitchFamily="34" charset="0"/>
                        </a:rPr>
                        <a:t>Q15</a:t>
                      </a:r>
                    </a:p>
                  </a:txBody>
                  <a:tcPr marL="12700" marR="12700" marT="9525" marB="0" anchor="ctr"/>
                </a:tc>
                <a:tc>
                  <a:txBody>
                    <a:bodyPr/>
                    <a:lstStyle/>
                    <a:p>
                      <a:pPr algn="l" fontAlgn="t"/>
                      <a:r>
                        <a:rPr lang="en-GB" sz="1400" b="0" i="0" u="none" strike="noStrike" dirty="0">
                          <a:solidFill>
                            <a:schemeClr val="tx1">
                              <a:lumMod val="65000"/>
                              <a:lumOff val="35000"/>
                            </a:schemeClr>
                          </a:solidFill>
                          <a:effectLst/>
                          <a:latin typeface="Calibri" panose="020F0502020204030204" pitchFamily="34" charset="0"/>
                        </a:rPr>
                        <a:t>School trips and visits enhance my child’s learning experience.</a:t>
                      </a:r>
                    </a:p>
                  </a:txBody>
                  <a:tcPr marL="12700" marR="12700" marT="9525" marB="0" anchor="ctr"/>
                </a:tc>
                <a:tc>
                  <a:txBody>
                    <a:bodyPr/>
                    <a:lstStyle/>
                    <a:p>
                      <a:pPr algn="ctr" fontAlgn="t"/>
                      <a:r>
                        <a:rPr lang="en-GB" sz="1400" b="1" i="0" u="none" strike="noStrike" dirty="0">
                          <a:solidFill>
                            <a:schemeClr val="tx1">
                              <a:lumMod val="65000"/>
                              <a:lumOff val="35000"/>
                            </a:schemeClr>
                          </a:solidFill>
                          <a:effectLst/>
                          <a:latin typeface="Calibri" panose="020F0502020204030204" pitchFamily="34" charset="0"/>
                        </a:rPr>
                        <a:t>1.59</a:t>
                      </a:r>
                    </a:p>
                  </a:txBody>
                  <a:tcPr marL="12700" marR="12700" marT="9525" marB="0" anchor="ctr"/>
                </a:tc>
                <a:tc>
                  <a:txBody>
                    <a:bodyPr/>
                    <a:lstStyle/>
                    <a:p>
                      <a:pPr algn="ctr" fontAlgn="t"/>
                      <a:r>
                        <a:rPr lang="en-GB" sz="1400" b="1" i="0" u="none" strike="noStrike">
                          <a:solidFill>
                            <a:schemeClr val="tx1">
                              <a:lumMod val="65000"/>
                              <a:lumOff val="35000"/>
                            </a:schemeClr>
                          </a:solidFill>
                          <a:effectLst/>
                          <a:latin typeface="Calibri" panose="020F0502020204030204" pitchFamily="34" charset="0"/>
                        </a:rPr>
                        <a:t>1.68</a:t>
                      </a:r>
                    </a:p>
                  </a:txBody>
                  <a:tcPr marL="12700" marR="12700" marT="9525" marB="0" anchor="ctr"/>
                </a:tc>
                <a:tc>
                  <a:txBody>
                    <a:bodyPr/>
                    <a:lstStyle/>
                    <a:p>
                      <a:pPr algn="ctr" fontAlgn="t"/>
                      <a:r>
                        <a:rPr lang="en-GB" sz="1400" b="1" i="0" u="none" strike="noStrike">
                          <a:solidFill>
                            <a:schemeClr val="tx1">
                              <a:lumMod val="65000"/>
                              <a:lumOff val="35000"/>
                            </a:schemeClr>
                          </a:solidFill>
                          <a:effectLst/>
                          <a:latin typeface="Calibri" panose="020F0502020204030204" pitchFamily="34" charset="0"/>
                        </a:rPr>
                        <a:t>1.73</a:t>
                      </a:r>
                    </a:p>
                  </a:txBody>
                  <a:tcPr marL="12700" marR="12700" marT="9525" marB="0" anchor="ctr"/>
                </a:tc>
                <a:tc>
                  <a:txBody>
                    <a:bodyPr/>
                    <a:lstStyle/>
                    <a:p>
                      <a:pPr algn="ctr" fontAlgn="t"/>
                      <a:r>
                        <a:rPr lang="en-GB" sz="1400" b="1" i="0" u="none" strike="noStrike" dirty="0" smtClean="0">
                          <a:solidFill>
                            <a:schemeClr val="tx1">
                              <a:lumMod val="65000"/>
                              <a:lumOff val="35000"/>
                            </a:schemeClr>
                          </a:solidFill>
                          <a:effectLst/>
                          <a:latin typeface="Calibri" panose="020F0502020204030204" pitchFamily="34" charset="0"/>
                        </a:rPr>
                        <a:t>1.65</a:t>
                      </a:r>
                      <a:endParaRPr lang="en-GB" sz="1400" b="1" i="0" u="none" strike="noStrike" dirty="0">
                        <a:solidFill>
                          <a:schemeClr val="tx1">
                            <a:lumMod val="65000"/>
                            <a:lumOff val="35000"/>
                          </a:schemeClr>
                        </a:solidFill>
                        <a:effectLst/>
                        <a:latin typeface="Calibri" panose="020F0502020204030204" pitchFamily="34" charset="0"/>
                      </a:endParaRPr>
                    </a:p>
                  </a:txBody>
                  <a:tcPr marL="12700" marR="12700" marT="9525" marB="0" anchor="ctr"/>
                </a:tc>
                <a:tc>
                  <a:txBody>
                    <a:bodyPr/>
                    <a:lstStyle/>
                    <a:p>
                      <a:pPr algn="ctr" fontAlgn="t"/>
                      <a:r>
                        <a:rPr lang="en-GB" sz="1400" b="1" i="0" u="none" strike="noStrike" dirty="0" smtClean="0">
                          <a:solidFill>
                            <a:schemeClr val="tx1">
                              <a:lumMod val="65000"/>
                              <a:lumOff val="35000"/>
                            </a:schemeClr>
                          </a:solidFill>
                          <a:effectLst/>
                          <a:latin typeface="Calibri" panose="020F0502020204030204" pitchFamily="34" charset="0"/>
                        </a:rPr>
                        <a:t>-0.08</a:t>
                      </a:r>
                      <a:endParaRPr lang="en-GB" sz="1400" b="1" i="0" u="none" strike="noStrike" dirty="0">
                        <a:solidFill>
                          <a:schemeClr val="tx1">
                            <a:lumMod val="65000"/>
                            <a:lumOff val="35000"/>
                          </a:schemeClr>
                        </a:solidFill>
                        <a:effectLst/>
                        <a:latin typeface="Calibri" panose="020F0502020204030204" pitchFamily="34" charset="0"/>
                      </a:endParaRPr>
                    </a:p>
                  </a:txBody>
                  <a:tcPr marL="12700" marR="12700" marT="9525" marB="0" anchor="ctr"/>
                </a:tc>
                <a:extLst>
                  <a:ext uri="{0D108BD9-81ED-4DB2-BD59-A6C34878D82A}">
                    <a16:rowId xmlns:a16="http://schemas.microsoft.com/office/drawing/2014/main" val="10001"/>
                  </a:ext>
                </a:extLst>
              </a:tr>
              <a:tr h="466118">
                <a:tc>
                  <a:txBody>
                    <a:bodyPr/>
                    <a:lstStyle/>
                    <a:p>
                      <a:pPr algn="ctr" fontAlgn="t"/>
                      <a:r>
                        <a:rPr lang="en-GB" sz="1400" b="1" i="0" u="none" strike="noStrike" dirty="0">
                          <a:solidFill>
                            <a:schemeClr val="tx1">
                              <a:lumMod val="65000"/>
                              <a:lumOff val="35000"/>
                            </a:schemeClr>
                          </a:solidFill>
                          <a:effectLst/>
                          <a:latin typeface="Calibri" panose="020F0502020204030204" pitchFamily="34" charset="0"/>
                        </a:rPr>
                        <a:t>Q16</a:t>
                      </a:r>
                    </a:p>
                  </a:txBody>
                  <a:tcPr marL="12700" marR="12700" marT="9525" marB="0" anchor="ctr"/>
                </a:tc>
                <a:tc>
                  <a:txBody>
                    <a:bodyPr/>
                    <a:lstStyle/>
                    <a:p>
                      <a:pPr algn="l" fontAlgn="t"/>
                      <a:r>
                        <a:rPr lang="en-GB" sz="1400" b="0" i="0" u="none" strike="noStrike" dirty="0">
                          <a:solidFill>
                            <a:schemeClr val="tx1">
                              <a:lumMod val="65000"/>
                              <a:lumOff val="35000"/>
                            </a:schemeClr>
                          </a:solidFill>
                          <a:effectLst/>
                          <a:latin typeface="Calibri" panose="020F0502020204030204" pitchFamily="34" charset="0"/>
                        </a:rPr>
                        <a:t>Markeaton Primary School provides a varied range </a:t>
                      </a:r>
                      <a:r>
                        <a:rPr lang="en-GB" sz="1400" b="0" i="0" u="none" strike="noStrike" baseline="0" dirty="0" smtClean="0">
                          <a:solidFill>
                            <a:schemeClr val="tx1">
                              <a:lumMod val="65000"/>
                              <a:lumOff val="35000"/>
                            </a:schemeClr>
                          </a:solidFill>
                          <a:effectLst/>
                          <a:latin typeface="Calibri" panose="020F0502020204030204" pitchFamily="34" charset="0"/>
                        </a:rPr>
                        <a:t> </a:t>
                      </a:r>
                      <a:r>
                        <a:rPr lang="en-GB" sz="1400" b="0" i="0" u="none" strike="noStrike" dirty="0" smtClean="0">
                          <a:solidFill>
                            <a:schemeClr val="tx1">
                              <a:lumMod val="65000"/>
                              <a:lumOff val="35000"/>
                            </a:schemeClr>
                          </a:solidFill>
                          <a:effectLst/>
                          <a:latin typeface="Calibri" panose="020F0502020204030204" pitchFamily="34" charset="0"/>
                        </a:rPr>
                        <a:t>of </a:t>
                      </a:r>
                      <a:r>
                        <a:rPr lang="en-GB" sz="1400" b="0" i="0" u="none" strike="noStrike" dirty="0">
                          <a:solidFill>
                            <a:schemeClr val="tx1">
                              <a:lumMod val="65000"/>
                              <a:lumOff val="35000"/>
                            </a:schemeClr>
                          </a:solidFill>
                          <a:effectLst/>
                          <a:latin typeface="Calibri" panose="020F0502020204030204" pitchFamily="34" charset="0"/>
                        </a:rPr>
                        <a:t>enrichment weeks and activities. </a:t>
                      </a:r>
                    </a:p>
                  </a:txBody>
                  <a:tcPr marL="12700" marR="12700" marT="9525" marB="0" anchor="ctr"/>
                </a:tc>
                <a:tc>
                  <a:txBody>
                    <a:bodyPr/>
                    <a:lstStyle/>
                    <a:p>
                      <a:pPr algn="ctr" fontAlgn="t"/>
                      <a:r>
                        <a:rPr lang="en-GB" sz="1400" b="1" i="0" u="none" strike="noStrike" dirty="0">
                          <a:solidFill>
                            <a:schemeClr val="tx1">
                              <a:lumMod val="65000"/>
                              <a:lumOff val="35000"/>
                            </a:schemeClr>
                          </a:solidFill>
                          <a:effectLst/>
                          <a:latin typeface="Calibri" panose="020F0502020204030204" pitchFamily="34" charset="0"/>
                        </a:rPr>
                        <a:t>1.44</a:t>
                      </a:r>
                    </a:p>
                  </a:txBody>
                  <a:tcPr marL="12700" marR="12700" marT="9525" marB="0" anchor="ctr"/>
                </a:tc>
                <a:tc>
                  <a:txBody>
                    <a:bodyPr/>
                    <a:lstStyle/>
                    <a:p>
                      <a:pPr algn="ctr" fontAlgn="t"/>
                      <a:r>
                        <a:rPr lang="en-GB" sz="1400" b="1" i="0" u="none" strike="noStrike" dirty="0">
                          <a:solidFill>
                            <a:schemeClr val="tx1">
                              <a:lumMod val="65000"/>
                              <a:lumOff val="35000"/>
                            </a:schemeClr>
                          </a:solidFill>
                          <a:effectLst/>
                          <a:latin typeface="Calibri" panose="020F0502020204030204" pitchFamily="34" charset="0"/>
                        </a:rPr>
                        <a:t>1.62</a:t>
                      </a:r>
                    </a:p>
                  </a:txBody>
                  <a:tcPr marL="12700" marR="12700" marT="9525" marB="0" anchor="ctr"/>
                </a:tc>
                <a:tc>
                  <a:txBody>
                    <a:bodyPr/>
                    <a:lstStyle/>
                    <a:p>
                      <a:pPr algn="ctr" fontAlgn="t"/>
                      <a:r>
                        <a:rPr lang="en-GB" sz="1400" b="1" i="0" u="none" strike="noStrike">
                          <a:solidFill>
                            <a:schemeClr val="tx1">
                              <a:lumMod val="65000"/>
                              <a:lumOff val="35000"/>
                            </a:schemeClr>
                          </a:solidFill>
                          <a:effectLst/>
                          <a:latin typeface="Calibri" panose="020F0502020204030204" pitchFamily="34" charset="0"/>
                        </a:rPr>
                        <a:t>1.64</a:t>
                      </a:r>
                    </a:p>
                  </a:txBody>
                  <a:tcPr marL="12700" marR="12700" marT="9525" marB="0" anchor="ctr"/>
                </a:tc>
                <a:tc>
                  <a:txBody>
                    <a:bodyPr/>
                    <a:lstStyle/>
                    <a:p>
                      <a:pPr algn="ctr" fontAlgn="t"/>
                      <a:r>
                        <a:rPr lang="en-GB" sz="1400" b="1" i="0" u="none" strike="noStrike" dirty="0" smtClean="0">
                          <a:solidFill>
                            <a:schemeClr val="tx1">
                              <a:lumMod val="65000"/>
                              <a:lumOff val="35000"/>
                            </a:schemeClr>
                          </a:solidFill>
                          <a:effectLst/>
                          <a:latin typeface="Calibri" panose="020F0502020204030204" pitchFamily="34" charset="0"/>
                        </a:rPr>
                        <a:t>1.61</a:t>
                      </a:r>
                      <a:endParaRPr lang="en-GB" sz="1400" b="1" i="0" u="none" strike="noStrike" dirty="0">
                        <a:solidFill>
                          <a:schemeClr val="tx1">
                            <a:lumMod val="65000"/>
                            <a:lumOff val="35000"/>
                          </a:schemeClr>
                        </a:solidFill>
                        <a:effectLst/>
                        <a:latin typeface="Calibri" panose="020F0502020204030204" pitchFamily="34" charset="0"/>
                      </a:endParaRPr>
                    </a:p>
                  </a:txBody>
                  <a:tcPr marL="12700" marR="12700" marT="9525" marB="0" anchor="ctr"/>
                </a:tc>
                <a:tc>
                  <a:txBody>
                    <a:bodyPr/>
                    <a:lstStyle/>
                    <a:p>
                      <a:pPr algn="ctr" fontAlgn="t"/>
                      <a:r>
                        <a:rPr lang="en-GB" sz="1400" b="1" i="0" u="none" strike="noStrike" dirty="0" smtClean="0">
                          <a:solidFill>
                            <a:schemeClr val="tx1">
                              <a:lumMod val="65000"/>
                              <a:lumOff val="35000"/>
                            </a:schemeClr>
                          </a:solidFill>
                          <a:effectLst/>
                          <a:latin typeface="Calibri" panose="020F0502020204030204" pitchFamily="34" charset="0"/>
                        </a:rPr>
                        <a:t>-0.03</a:t>
                      </a:r>
                      <a:endParaRPr lang="en-GB" sz="1400" b="1" i="0" u="none" strike="noStrike" dirty="0">
                        <a:solidFill>
                          <a:schemeClr val="tx1">
                            <a:lumMod val="65000"/>
                            <a:lumOff val="35000"/>
                          </a:schemeClr>
                        </a:solidFill>
                        <a:effectLst/>
                        <a:latin typeface="Calibri" panose="020F0502020204030204" pitchFamily="34" charset="0"/>
                      </a:endParaRPr>
                    </a:p>
                  </a:txBody>
                  <a:tcPr marL="12700" marR="12700" marT="9525" marB="0" anchor="ctr"/>
                </a:tc>
                <a:extLst>
                  <a:ext uri="{0D108BD9-81ED-4DB2-BD59-A6C34878D82A}">
                    <a16:rowId xmlns:a16="http://schemas.microsoft.com/office/drawing/2014/main" val="10002"/>
                  </a:ext>
                </a:extLst>
              </a:tr>
              <a:tr h="466118">
                <a:tc>
                  <a:txBody>
                    <a:bodyPr/>
                    <a:lstStyle/>
                    <a:p>
                      <a:pPr algn="ctr" fontAlgn="t"/>
                      <a:r>
                        <a:rPr lang="en-GB" sz="1400" b="1" i="0" u="none" strike="noStrike" dirty="0">
                          <a:solidFill>
                            <a:schemeClr val="tx1">
                              <a:lumMod val="65000"/>
                              <a:lumOff val="35000"/>
                            </a:schemeClr>
                          </a:solidFill>
                          <a:effectLst/>
                          <a:latin typeface="Calibri" panose="020F0502020204030204" pitchFamily="34" charset="0"/>
                        </a:rPr>
                        <a:t>Q17</a:t>
                      </a:r>
                    </a:p>
                  </a:txBody>
                  <a:tcPr marL="12700" marR="12700" marT="9525" marB="0" anchor="ctr"/>
                </a:tc>
                <a:tc>
                  <a:txBody>
                    <a:bodyPr/>
                    <a:lstStyle/>
                    <a:p>
                      <a:pPr algn="l" fontAlgn="t"/>
                      <a:r>
                        <a:rPr lang="en-GB" sz="1400" b="0" i="0" u="none" strike="noStrike" dirty="0">
                          <a:solidFill>
                            <a:schemeClr val="tx1">
                              <a:lumMod val="65000"/>
                              <a:lumOff val="35000"/>
                            </a:schemeClr>
                          </a:solidFill>
                          <a:effectLst/>
                          <a:latin typeface="Calibri" panose="020F0502020204030204" pitchFamily="34" charset="0"/>
                        </a:rPr>
                        <a:t>Markeaton Primary School runs a wide range </a:t>
                      </a:r>
                      <a:r>
                        <a:rPr lang="en-GB" sz="1400" b="0" i="0" u="none" strike="noStrike" dirty="0" smtClean="0">
                          <a:solidFill>
                            <a:schemeClr val="tx1">
                              <a:lumMod val="65000"/>
                              <a:lumOff val="35000"/>
                            </a:schemeClr>
                          </a:solidFill>
                          <a:effectLst/>
                          <a:latin typeface="Calibri" panose="020F0502020204030204" pitchFamily="34" charset="0"/>
                        </a:rPr>
                        <a:t>of</a:t>
                      </a:r>
                      <a:r>
                        <a:rPr lang="en-GB" sz="1400" b="0" i="0" u="none" strike="noStrike" baseline="0" dirty="0" smtClean="0">
                          <a:solidFill>
                            <a:schemeClr val="tx1">
                              <a:lumMod val="65000"/>
                              <a:lumOff val="35000"/>
                            </a:schemeClr>
                          </a:solidFill>
                          <a:effectLst/>
                          <a:latin typeface="Calibri" panose="020F0502020204030204" pitchFamily="34" charset="0"/>
                        </a:rPr>
                        <a:t> </a:t>
                      </a:r>
                      <a:r>
                        <a:rPr lang="en-GB" sz="1400" b="0" i="0" u="none" strike="noStrike" dirty="0" smtClean="0">
                          <a:solidFill>
                            <a:schemeClr val="tx1">
                              <a:lumMod val="65000"/>
                              <a:lumOff val="35000"/>
                            </a:schemeClr>
                          </a:solidFill>
                          <a:effectLst/>
                          <a:latin typeface="Calibri" panose="020F0502020204030204" pitchFamily="34" charset="0"/>
                        </a:rPr>
                        <a:t>after-school </a:t>
                      </a:r>
                      <a:r>
                        <a:rPr lang="en-GB" sz="1400" b="0" i="0" u="none" strike="noStrike" dirty="0">
                          <a:solidFill>
                            <a:schemeClr val="tx1">
                              <a:lumMod val="65000"/>
                              <a:lumOff val="35000"/>
                            </a:schemeClr>
                          </a:solidFill>
                          <a:effectLst/>
                          <a:latin typeface="Calibri" panose="020F0502020204030204" pitchFamily="34" charset="0"/>
                        </a:rPr>
                        <a:t>clubs.</a:t>
                      </a:r>
                    </a:p>
                  </a:txBody>
                  <a:tcPr marL="12700" marR="12700" marT="9525" marB="0" anchor="ctr"/>
                </a:tc>
                <a:tc>
                  <a:txBody>
                    <a:bodyPr/>
                    <a:lstStyle/>
                    <a:p>
                      <a:pPr algn="ctr" fontAlgn="t"/>
                      <a:r>
                        <a:rPr lang="en-GB" sz="1400" b="1" i="0" u="none" strike="noStrike" dirty="0">
                          <a:solidFill>
                            <a:schemeClr val="tx1">
                              <a:lumMod val="65000"/>
                              <a:lumOff val="35000"/>
                            </a:schemeClr>
                          </a:solidFill>
                          <a:effectLst/>
                          <a:latin typeface="Calibri" panose="020F0502020204030204" pitchFamily="34" charset="0"/>
                        </a:rPr>
                        <a:t>1.13</a:t>
                      </a:r>
                    </a:p>
                  </a:txBody>
                  <a:tcPr marL="12700" marR="12700" marT="9525" marB="0" anchor="ctr"/>
                </a:tc>
                <a:tc>
                  <a:txBody>
                    <a:bodyPr/>
                    <a:lstStyle/>
                    <a:p>
                      <a:pPr algn="ctr" fontAlgn="t"/>
                      <a:r>
                        <a:rPr lang="en-GB" sz="1400" b="1" i="0" u="none" strike="noStrike" dirty="0">
                          <a:solidFill>
                            <a:schemeClr val="tx1">
                              <a:lumMod val="65000"/>
                              <a:lumOff val="35000"/>
                            </a:schemeClr>
                          </a:solidFill>
                          <a:effectLst/>
                          <a:latin typeface="Calibri" panose="020F0502020204030204" pitchFamily="34" charset="0"/>
                        </a:rPr>
                        <a:t>1.47</a:t>
                      </a:r>
                    </a:p>
                  </a:txBody>
                  <a:tcPr marL="12700" marR="12700" marT="9525" marB="0" anchor="ctr"/>
                </a:tc>
                <a:tc>
                  <a:txBody>
                    <a:bodyPr/>
                    <a:lstStyle/>
                    <a:p>
                      <a:pPr algn="ctr" fontAlgn="t"/>
                      <a:r>
                        <a:rPr lang="en-GB" sz="1400" b="1" i="0" u="none" strike="noStrike" dirty="0">
                          <a:solidFill>
                            <a:schemeClr val="tx1">
                              <a:lumMod val="65000"/>
                              <a:lumOff val="35000"/>
                            </a:schemeClr>
                          </a:solidFill>
                          <a:effectLst/>
                          <a:latin typeface="Calibri" panose="020F0502020204030204" pitchFamily="34" charset="0"/>
                        </a:rPr>
                        <a:t>1.18</a:t>
                      </a:r>
                    </a:p>
                  </a:txBody>
                  <a:tcPr marL="12700" marR="12700" marT="9525" marB="0" anchor="ctr"/>
                </a:tc>
                <a:tc>
                  <a:txBody>
                    <a:bodyPr/>
                    <a:lstStyle/>
                    <a:p>
                      <a:pPr algn="ctr" fontAlgn="t"/>
                      <a:r>
                        <a:rPr lang="en-GB" sz="1400" b="1" i="0" u="none" strike="noStrike" dirty="0" smtClean="0">
                          <a:solidFill>
                            <a:schemeClr val="tx1">
                              <a:lumMod val="65000"/>
                              <a:lumOff val="35000"/>
                            </a:schemeClr>
                          </a:solidFill>
                          <a:effectLst/>
                          <a:latin typeface="Calibri" panose="020F0502020204030204" pitchFamily="34" charset="0"/>
                        </a:rPr>
                        <a:t>0.99</a:t>
                      </a:r>
                      <a:endParaRPr lang="en-GB" sz="1400" b="1" i="0" u="none" strike="noStrike" dirty="0">
                        <a:solidFill>
                          <a:schemeClr val="tx1">
                            <a:lumMod val="65000"/>
                            <a:lumOff val="35000"/>
                          </a:schemeClr>
                        </a:solidFill>
                        <a:effectLst/>
                        <a:latin typeface="Calibri" panose="020F0502020204030204" pitchFamily="34" charset="0"/>
                      </a:endParaRPr>
                    </a:p>
                  </a:txBody>
                  <a:tcPr marL="12700" marR="12700" marT="9525" marB="0" anchor="ctr"/>
                </a:tc>
                <a:tc>
                  <a:txBody>
                    <a:bodyPr/>
                    <a:lstStyle/>
                    <a:p>
                      <a:pPr algn="ctr" fontAlgn="t"/>
                      <a:r>
                        <a:rPr lang="en-GB" sz="1400" b="1" i="0" u="none" strike="noStrike" dirty="0" smtClean="0">
                          <a:solidFill>
                            <a:schemeClr val="tx1">
                              <a:lumMod val="65000"/>
                              <a:lumOff val="35000"/>
                            </a:schemeClr>
                          </a:solidFill>
                          <a:effectLst/>
                          <a:latin typeface="Calibri" panose="020F0502020204030204" pitchFamily="34" charset="0"/>
                        </a:rPr>
                        <a:t>-0.19</a:t>
                      </a:r>
                      <a:endParaRPr lang="en-GB" sz="1400" b="1" i="0" u="none" strike="noStrike" dirty="0">
                        <a:solidFill>
                          <a:schemeClr val="tx1">
                            <a:lumMod val="65000"/>
                            <a:lumOff val="35000"/>
                          </a:schemeClr>
                        </a:solidFill>
                        <a:effectLst/>
                        <a:latin typeface="Calibri" panose="020F0502020204030204" pitchFamily="34" charset="0"/>
                      </a:endParaRPr>
                    </a:p>
                  </a:txBody>
                  <a:tcPr marL="12700" marR="12700" marT="9525" marB="0" anchor="ct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4437298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5360" y="116632"/>
            <a:ext cx="11521280" cy="1152128"/>
          </a:xfrm>
        </p:spPr>
        <p:txBody>
          <a:bodyPr/>
          <a:lstStyle/>
          <a:p>
            <a:pPr algn="ctr"/>
            <a:r>
              <a:rPr lang="en-GB" dirty="0">
                <a:solidFill>
                  <a:schemeClr val="tx1">
                    <a:lumMod val="65000"/>
                    <a:lumOff val="35000"/>
                  </a:schemeClr>
                </a:solidFill>
                <a:latin typeface="Calibri" panose="020F0502020204030204" pitchFamily="34" charset="0"/>
                <a:cs typeface="Calibri" panose="020F0502020204030204" pitchFamily="34" charset="0"/>
              </a:rPr>
              <a:t>Behaviour, Pastoral Care and Meals</a:t>
            </a:r>
          </a:p>
        </p:txBody>
      </p:sp>
      <p:sp>
        <p:nvSpPr>
          <p:cNvPr id="5" name="Rectangle 4"/>
          <p:cNvSpPr/>
          <p:nvPr/>
        </p:nvSpPr>
        <p:spPr>
          <a:xfrm>
            <a:off x="143339" y="116632"/>
            <a:ext cx="11905323" cy="6624736"/>
          </a:xfrm>
          <a:prstGeom prst="rect">
            <a:avLst/>
          </a:prstGeom>
          <a:noFill/>
          <a:ln w="57150">
            <a:solidFill>
              <a:srgbClr val="FFFF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Rectangle 7"/>
          <p:cNvSpPr/>
          <p:nvPr/>
        </p:nvSpPr>
        <p:spPr>
          <a:xfrm>
            <a:off x="296984" y="234462"/>
            <a:ext cx="11598032" cy="6400800"/>
          </a:xfrm>
          <a:prstGeom prst="rect">
            <a:avLst/>
          </a:prstGeom>
          <a:noFill/>
          <a:ln w="5715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aphicFrame>
        <p:nvGraphicFramePr>
          <p:cNvPr id="6" name="Table 5"/>
          <p:cNvGraphicFramePr>
            <a:graphicFrameLocks noGrp="1"/>
          </p:cNvGraphicFramePr>
          <p:nvPr>
            <p:extLst>
              <p:ext uri="{D42A27DB-BD31-4B8C-83A1-F6EECF244321}">
                <p14:modId xmlns:p14="http://schemas.microsoft.com/office/powerpoint/2010/main" val="2982820332"/>
              </p:ext>
            </p:extLst>
          </p:nvPr>
        </p:nvGraphicFramePr>
        <p:xfrm>
          <a:off x="623391" y="1432542"/>
          <a:ext cx="10945217" cy="3780986"/>
        </p:xfrm>
        <a:graphic>
          <a:graphicData uri="http://schemas.openxmlformats.org/drawingml/2006/table">
            <a:tbl>
              <a:tblPr firstRow="1" bandRow="1">
                <a:tableStyleId>{C083E6E3-FA7D-4D7B-A595-EF9225AFEA82}</a:tableStyleId>
              </a:tblPr>
              <a:tblGrid>
                <a:gridCol w="719733">
                  <a:extLst>
                    <a:ext uri="{9D8B030D-6E8A-4147-A177-3AD203B41FA5}">
                      <a16:colId xmlns:a16="http://schemas.microsoft.com/office/drawing/2014/main" val="20000"/>
                    </a:ext>
                  </a:extLst>
                </a:gridCol>
                <a:gridCol w="5151766">
                  <a:extLst>
                    <a:ext uri="{9D8B030D-6E8A-4147-A177-3AD203B41FA5}">
                      <a16:colId xmlns:a16="http://schemas.microsoft.com/office/drawing/2014/main" val="20001"/>
                    </a:ext>
                  </a:extLst>
                </a:gridCol>
                <a:gridCol w="1025186">
                  <a:extLst>
                    <a:ext uri="{9D8B030D-6E8A-4147-A177-3AD203B41FA5}">
                      <a16:colId xmlns:a16="http://schemas.microsoft.com/office/drawing/2014/main" val="20002"/>
                    </a:ext>
                  </a:extLst>
                </a:gridCol>
                <a:gridCol w="1010268">
                  <a:extLst>
                    <a:ext uri="{9D8B030D-6E8A-4147-A177-3AD203B41FA5}">
                      <a16:colId xmlns:a16="http://schemas.microsoft.com/office/drawing/2014/main" val="20003"/>
                    </a:ext>
                  </a:extLst>
                </a:gridCol>
                <a:gridCol w="1010268">
                  <a:extLst>
                    <a:ext uri="{9D8B030D-6E8A-4147-A177-3AD203B41FA5}">
                      <a16:colId xmlns:a16="http://schemas.microsoft.com/office/drawing/2014/main" val="20004"/>
                    </a:ext>
                  </a:extLst>
                </a:gridCol>
                <a:gridCol w="1010268">
                  <a:extLst>
                    <a:ext uri="{9D8B030D-6E8A-4147-A177-3AD203B41FA5}">
                      <a16:colId xmlns:a16="http://schemas.microsoft.com/office/drawing/2014/main" val="1220959359"/>
                    </a:ext>
                  </a:extLst>
                </a:gridCol>
                <a:gridCol w="1017728">
                  <a:extLst>
                    <a:ext uri="{9D8B030D-6E8A-4147-A177-3AD203B41FA5}">
                      <a16:colId xmlns:a16="http://schemas.microsoft.com/office/drawing/2014/main" val="20005"/>
                    </a:ext>
                  </a:extLst>
                </a:gridCol>
              </a:tblGrid>
              <a:tr h="466118">
                <a:tc>
                  <a:txBody>
                    <a:bodyPr/>
                    <a:lstStyle/>
                    <a:p>
                      <a:pPr algn="ctr"/>
                      <a:r>
                        <a:rPr lang="en-GB" sz="1400" b="1" dirty="0" smtClean="0">
                          <a:solidFill>
                            <a:schemeClr val="tx1">
                              <a:lumMod val="65000"/>
                              <a:lumOff val="35000"/>
                            </a:schemeClr>
                          </a:solidFill>
                        </a:rPr>
                        <a:t>No.</a:t>
                      </a:r>
                      <a:endParaRPr lang="en-GB" sz="1400" b="1" dirty="0">
                        <a:solidFill>
                          <a:schemeClr val="tx1">
                            <a:lumMod val="65000"/>
                            <a:lumOff val="35000"/>
                          </a:schemeClr>
                        </a:solidFill>
                      </a:endParaRPr>
                    </a:p>
                  </a:txBody>
                  <a:tcPr marL="121920" marR="121920"/>
                </a:tc>
                <a:tc>
                  <a:txBody>
                    <a:bodyPr/>
                    <a:lstStyle/>
                    <a:p>
                      <a:pPr algn="ctr"/>
                      <a:r>
                        <a:rPr lang="en-GB" sz="1400" b="1" dirty="0" smtClean="0">
                          <a:solidFill>
                            <a:schemeClr val="tx1">
                              <a:lumMod val="65000"/>
                              <a:lumOff val="35000"/>
                            </a:schemeClr>
                          </a:solidFill>
                        </a:rPr>
                        <a:t>Question</a:t>
                      </a:r>
                      <a:endParaRPr lang="en-GB" sz="1400" b="1" dirty="0">
                        <a:solidFill>
                          <a:schemeClr val="tx1">
                            <a:lumMod val="65000"/>
                            <a:lumOff val="35000"/>
                          </a:schemeClr>
                        </a:solidFill>
                      </a:endParaRPr>
                    </a:p>
                  </a:txBody>
                  <a:tcPr marL="121920" marR="121920"/>
                </a:tc>
                <a:tc>
                  <a:txBody>
                    <a:bodyPr/>
                    <a:lstStyle/>
                    <a:p>
                      <a:pPr algn="ctr"/>
                      <a:r>
                        <a:rPr lang="en-GB" sz="1400" b="1" dirty="0" smtClean="0">
                          <a:solidFill>
                            <a:schemeClr val="tx1">
                              <a:lumMod val="65000"/>
                              <a:lumOff val="35000"/>
                            </a:schemeClr>
                          </a:solidFill>
                        </a:rPr>
                        <a:t>Spring</a:t>
                      </a:r>
                      <a:r>
                        <a:rPr lang="en-GB" sz="1400" b="1" baseline="0" dirty="0" smtClean="0">
                          <a:solidFill>
                            <a:schemeClr val="tx1">
                              <a:lumMod val="65000"/>
                              <a:lumOff val="35000"/>
                            </a:schemeClr>
                          </a:solidFill>
                        </a:rPr>
                        <a:t> 2016</a:t>
                      </a:r>
                      <a:endParaRPr lang="en-GB" sz="1400" b="1" dirty="0">
                        <a:solidFill>
                          <a:schemeClr val="tx1">
                            <a:lumMod val="65000"/>
                            <a:lumOff val="35000"/>
                          </a:schemeClr>
                        </a:solidFill>
                      </a:endParaRPr>
                    </a:p>
                  </a:txBody>
                  <a:tcPr marL="121920" marR="121920"/>
                </a:tc>
                <a:tc>
                  <a:txBody>
                    <a:bodyPr/>
                    <a:lstStyle/>
                    <a:p>
                      <a:pPr algn="ctr"/>
                      <a:r>
                        <a:rPr lang="en-GB" sz="1400" b="1" dirty="0" smtClean="0">
                          <a:solidFill>
                            <a:schemeClr val="tx1">
                              <a:lumMod val="65000"/>
                              <a:lumOff val="35000"/>
                            </a:schemeClr>
                          </a:solidFill>
                        </a:rPr>
                        <a:t>Summer 2016</a:t>
                      </a:r>
                      <a:endParaRPr lang="en-GB" sz="1400" b="1" dirty="0">
                        <a:solidFill>
                          <a:schemeClr val="tx1">
                            <a:lumMod val="65000"/>
                            <a:lumOff val="35000"/>
                          </a:schemeClr>
                        </a:solidFill>
                      </a:endParaRPr>
                    </a:p>
                  </a:txBody>
                  <a:tcPr marL="121920" marR="12192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400" b="1" dirty="0" smtClean="0">
                          <a:solidFill>
                            <a:schemeClr val="tx1">
                              <a:lumMod val="65000"/>
                              <a:lumOff val="35000"/>
                            </a:schemeClr>
                          </a:solidFill>
                        </a:rPr>
                        <a:t>Summer 2017</a:t>
                      </a:r>
                    </a:p>
                  </a:txBody>
                  <a:tcPr marL="121920" marR="12192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400" b="1" dirty="0" smtClean="0">
                          <a:solidFill>
                            <a:schemeClr val="tx1">
                              <a:lumMod val="65000"/>
                              <a:lumOff val="35000"/>
                            </a:schemeClr>
                          </a:solidFill>
                        </a:rPr>
                        <a:t>Summer 2018</a:t>
                      </a:r>
                    </a:p>
                  </a:txBody>
                  <a:tcPr marL="121920" marR="121920"/>
                </a:tc>
                <a:tc>
                  <a:txBody>
                    <a:bodyPr/>
                    <a:lstStyle/>
                    <a:p>
                      <a:pPr algn="ctr"/>
                      <a:r>
                        <a:rPr lang="en-GB" sz="1400" b="1" dirty="0" smtClean="0">
                          <a:solidFill>
                            <a:schemeClr val="tx1">
                              <a:lumMod val="65000"/>
                              <a:lumOff val="35000"/>
                            </a:schemeClr>
                          </a:solidFill>
                        </a:rPr>
                        <a:t>Variance</a:t>
                      </a:r>
                      <a:endParaRPr lang="en-GB" sz="1400" b="1" dirty="0">
                        <a:solidFill>
                          <a:schemeClr val="tx1">
                            <a:lumMod val="65000"/>
                            <a:lumOff val="35000"/>
                          </a:schemeClr>
                        </a:solidFill>
                      </a:endParaRPr>
                    </a:p>
                  </a:txBody>
                  <a:tcPr marL="121920" marR="121920"/>
                </a:tc>
                <a:extLst>
                  <a:ext uri="{0D108BD9-81ED-4DB2-BD59-A6C34878D82A}">
                    <a16:rowId xmlns:a16="http://schemas.microsoft.com/office/drawing/2014/main" val="10000"/>
                  </a:ext>
                </a:extLst>
              </a:tr>
              <a:tr h="466118">
                <a:tc>
                  <a:txBody>
                    <a:bodyPr/>
                    <a:lstStyle/>
                    <a:p>
                      <a:pPr algn="ctr" fontAlgn="t"/>
                      <a:r>
                        <a:rPr lang="en-GB" sz="1400" b="1" i="0" u="none" strike="noStrike" dirty="0">
                          <a:solidFill>
                            <a:schemeClr val="tx1">
                              <a:lumMod val="65000"/>
                              <a:lumOff val="35000"/>
                            </a:schemeClr>
                          </a:solidFill>
                          <a:effectLst/>
                          <a:latin typeface="Calibri" panose="020F0502020204030204" pitchFamily="34" charset="0"/>
                        </a:rPr>
                        <a:t>Q19</a:t>
                      </a:r>
                    </a:p>
                  </a:txBody>
                  <a:tcPr marL="12700" marR="12700" marT="9525" marB="0" anchor="ctr"/>
                </a:tc>
                <a:tc>
                  <a:txBody>
                    <a:bodyPr/>
                    <a:lstStyle/>
                    <a:p>
                      <a:pPr algn="l" fontAlgn="t"/>
                      <a:r>
                        <a:rPr lang="en-GB" sz="1400" b="0" i="0" u="none" strike="noStrike" dirty="0">
                          <a:solidFill>
                            <a:schemeClr val="tx1">
                              <a:lumMod val="65000"/>
                              <a:lumOff val="35000"/>
                            </a:schemeClr>
                          </a:solidFill>
                          <a:effectLst/>
                          <a:latin typeface="Calibri" panose="020F0502020204030204" pitchFamily="34" charset="0"/>
                        </a:rPr>
                        <a:t>The school’s values and attitudes have a positive effect on my child. </a:t>
                      </a:r>
                    </a:p>
                  </a:txBody>
                  <a:tcPr marL="12700" marR="12700" marT="9525" marB="0" anchor="ctr"/>
                </a:tc>
                <a:tc>
                  <a:txBody>
                    <a:bodyPr/>
                    <a:lstStyle/>
                    <a:p>
                      <a:pPr algn="ctr" fontAlgn="t"/>
                      <a:r>
                        <a:rPr lang="en-GB" sz="1400" b="1" i="0" u="none" strike="noStrike" dirty="0">
                          <a:solidFill>
                            <a:schemeClr val="tx1">
                              <a:lumMod val="65000"/>
                              <a:lumOff val="35000"/>
                            </a:schemeClr>
                          </a:solidFill>
                          <a:effectLst/>
                          <a:latin typeface="Calibri" panose="020F0502020204030204" pitchFamily="34" charset="0"/>
                        </a:rPr>
                        <a:t>1.44</a:t>
                      </a:r>
                    </a:p>
                  </a:txBody>
                  <a:tcPr marL="12700" marR="12700" marT="9525" marB="0" anchor="ctr"/>
                </a:tc>
                <a:tc>
                  <a:txBody>
                    <a:bodyPr/>
                    <a:lstStyle/>
                    <a:p>
                      <a:pPr algn="ctr" fontAlgn="t"/>
                      <a:r>
                        <a:rPr lang="en-GB" sz="1400" b="1" i="0" u="none" strike="noStrike">
                          <a:solidFill>
                            <a:schemeClr val="tx1">
                              <a:lumMod val="65000"/>
                              <a:lumOff val="35000"/>
                            </a:schemeClr>
                          </a:solidFill>
                          <a:effectLst/>
                          <a:latin typeface="Calibri" panose="020F0502020204030204" pitchFamily="34" charset="0"/>
                        </a:rPr>
                        <a:t>1.64</a:t>
                      </a:r>
                    </a:p>
                  </a:txBody>
                  <a:tcPr marL="12700" marR="12700" marT="9525" marB="0" anchor="ctr"/>
                </a:tc>
                <a:tc>
                  <a:txBody>
                    <a:bodyPr/>
                    <a:lstStyle/>
                    <a:p>
                      <a:pPr algn="ctr" fontAlgn="t"/>
                      <a:r>
                        <a:rPr lang="en-GB" sz="1400" b="1" i="0" u="none" strike="noStrike" dirty="0" smtClean="0">
                          <a:solidFill>
                            <a:schemeClr val="tx1">
                              <a:lumMod val="65000"/>
                              <a:lumOff val="35000"/>
                            </a:schemeClr>
                          </a:solidFill>
                          <a:effectLst/>
                          <a:latin typeface="Calibri" panose="020F0502020204030204" pitchFamily="34" charset="0"/>
                        </a:rPr>
                        <a:t>1.63</a:t>
                      </a:r>
                      <a:endParaRPr lang="en-GB" sz="1400" b="1" i="0" u="none" strike="noStrike" dirty="0">
                        <a:solidFill>
                          <a:schemeClr val="tx1">
                            <a:lumMod val="65000"/>
                            <a:lumOff val="35000"/>
                          </a:schemeClr>
                        </a:solidFill>
                        <a:effectLst/>
                        <a:latin typeface="Calibri" panose="020F0502020204030204" pitchFamily="34" charset="0"/>
                      </a:endParaRPr>
                    </a:p>
                  </a:txBody>
                  <a:tcPr marL="12700" marR="12700" marT="9525" marB="0" anchor="ctr"/>
                </a:tc>
                <a:tc>
                  <a:txBody>
                    <a:bodyPr/>
                    <a:lstStyle/>
                    <a:p>
                      <a:pPr algn="ctr" fontAlgn="t"/>
                      <a:r>
                        <a:rPr lang="en-GB" sz="1400" b="1" i="0" u="none" strike="noStrike" dirty="0" smtClean="0">
                          <a:solidFill>
                            <a:schemeClr val="tx1">
                              <a:lumMod val="65000"/>
                              <a:lumOff val="35000"/>
                            </a:schemeClr>
                          </a:solidFill>
                          <a:effectLst/>
                          <a:latin typeface="Calibri" panose="020F0502020204030204" pitchFamily="34" charset="0"/>
                        </a:rPr>
                        <a:t>1.59</a:t>
                      </a:r>
                      <a:endParaRPr lang="en-GB" sz="1400" b="1" i="0" u="none" strike="noStrike" dirty="0">
                        <a:solidFill>
                          <a:schemeClr val="tx1">
                            <a:lumMod val="65000"/>
                            <a:lumOff val="35000"/>
                          </a:schemeClr>
                        </a:solidFill>
                        <a:effectLst/>
                        <a:latin typeface="Calibri" panose="020F0502020204030204" pitchFamily="34" charset="0"/>
                      </a:endParaRPr>
                    </a:p>
                  </a:txBody>
                  <a:tcPr marL="12700" marR="12700" marT="9525" marB="0" anchor="ctr"/>
                </a:tc>
                <a:tc>
                  <a:txBody>
                    <a:bodyPr/>
                    <a:lstStyle/>
                    <a:p>
                      <a:pPr algn="ctr" fontAlgn="t"/>
                      <a:r>
                        <a:rPr lang="en-GB" sz="1400" b="1" i="0" u="none" strike="noStrike" dirty="0" smtClean="0">
                          <a:solidFill>
                            <a:schemeClr val="tx1">
                              <a:lumMod val="65000"/>
                              <a:lumOff val="35000"/>
                            </a:schemeClr>
                          </a:solidFill>
                          <a:effectLst/>
                          <a:latin typeface="Calibri" panose="020F0502020204030204" pitchFamily="34" charset="0"/>
                        </a:rPr>
                        <a:t>-0.04</a:t>
                      </a:r>
                      <a:endParaRPr lang="en-GB" sz="1400" b="1" i="0" u="none" strike="noStrike" dirty="0">
                        <a:solidFill>
                          <a:schemeClr val="tx1">
                            <a:lumMod val="65000"/>
                            <a:lumOff val="35000"/>
                          </a:schemeClr>
                        </a:solidFill>
                        <a:effectLst/>
                        <a:latin typeface="Calibri" panose="020F0502020204030204" pitchFamily="34" charset="0"/>
                      </a:endParaRPr>
                    </a:p>
                  </a:txBody>
                  <a:tcPr marL="12700" marR="12700" marT="9525" marB="0" anchor="ctr"/>
                </a:tc>
                <a:extLst>
                  <a:ext uri="{0D108BD9-81ED-4DB2-BD59-A6C34878D82A}">
                    <a16:rowId xmlns:a16="http://schemas.microsoft.com/office/drawing/2014/main" val="10001"/>
                  </a:ext>
                </a:extLst>
              </a:tr>
              <a:tr h="466118">
                <a:tc>
                  <a:txBody>
                    <a:bodyPr/>
                    <a:lstStyle/>
                    <a:p>
                      <a:pPr algn="ctr" fontAlgn="t"/>
                      <a:r>
                        <a:rPr lang="en-GB" sz="1400" b="1" i="0" u="none" strike="noStrike">
                          <a:solidFill>
                            <a:schemeClr val="tx1">
                              <a:lumMod val="65000"/>
                              <a:lumOff val="35000"/>
                            </a:schemeClr>
                          </a:solidFill>
                          <a:effectLst/>
                          <a:latin typeface="Calibri" panose="020F0502020204030204" pitchFamily="34" charset="0"/>
                        </a:rPr>
                        <a:t>Q20</a:t>
                      </a:r>
                    </a:p>
                  </a:txBody>
                  <a:tcPr marL="12700" marR="12700" marT="9525" marB="0" anchor="ctr"/>
                </a:tc>
                <a:tc>
                  <a:txBody>
                    <a:bodyPr/>
                    <a:lstStyle/>
                    <a:p>
                      <a:pPr algn="l" fontAlgn="t"/>
                      <a:r>
                        <a:rPr lang="en-GB" sz="1400" b="0" i="0" u="none" strike="noStrike" dirty="0">
                          <a:solidFill>
                            <a:schemeClr val="tx1">
                              <a:lumMod val="65000"/>
                              <a:lumOff val="35000"/>
                            </a:schemeClr>
                          </a:solidFill>
                          <a:effectLst/>
                          <a:latin typeface="Calibri" panose="020F0502020204030204" pitchFamily="34" charset="0"/>
                        </a:rPr>
                        <a:t>I think behaviour is good at </a:t>
                      </a:r>
                      <a:r>
                        <a:rPr lang="en-GB" sz="1400" b="0" i="0" u="none" strike="noStrike" dirty="0" err="1">
                          <a:solidFill>
                            <a:schemeClr val="tx1">
                              <a:lumMod val="65000"/>
                              <a:lumOff val="35000"/>
                            </a:schemeClr>
                          </a:solidFill>
                          <a:effectLst/>
                          <a:latin typeface="Calibri" panose="020F0502020204030204" pitchFamily="34" charset="0"/>
                        </a:rPr>
                        <a:t>Markeaton</a:t>
                      </a:r>
                      <a:r>
                        <a:rPr lang="en-GB" sz="1400" b="0" i="0" u="none" strike="noStrike" dirty="0">
                          <a:solidFill>
                            <a:schemeClr val="tx1">
                              <a:lumMod val="65000"/>
                              <a:lumOff val="35000"/>
                            </a:schemeClr>
                          </a:solidFill>
                          <a:effectLst/>
                          <a:latin typeface="Calibri" panose="020F0502020204030204" pitchFamily="34" charset="0"/>
                        </a:rPr>
                        <a:t> Primary School.</a:t>
                      </a:r>
                    </a:p>
                  </a:txBody>
                  <a:tcPr marL="12700" marR="12700" marT="9525" marB="0" anchor="ctr"/>
                </a:tc>
                <a:tc>
                  <a:txBody>
                    <a:bodyPr/>
                    <a:lstStyle/>
                    <a:p>
                      <a:pPr algn="ctr" fontAlgn="t"/>
                      <a:r>
                        <a:rPr lang="en-GB" sz="1400" b="1" i="0" u="none" strike="noStrike" dirty="0">
                          <a:solidFill>
                            <a:schemeClr val="tx1">
                              <a:lumMod val="65000"/>
                              <a:lumOff val="35000"/>
                            </a:schemeClr>
                          </a:solidFill>
                          <a:effectLst/>
                          <a:latin typeface="Calibri" panose="020F0502020204030204" pitchFamily="34" charset="0"/>
                        </a:rPr>
                        <a:t>N/A</a:t>
                      </a:r>
                    </a:p>
                  </a:txBody>
                  <a:tcPr marL="12700" marR="12700" marT="9525" marB="0" anchor="ctr"/>
                </a:tc>
                <a:tc>
                  <a:txBody>
                    <a:bodyPr/>
                    <a:lstStyle/>
                    <a:p>
                      <a:pPr algn="ctr" fontAlgn="t"/>
                      <a:r>
                        <a:rPr lang="en-GB" sz="1400" b="1" i="0" u="none" strike="noStrike" dirty="0">
                          <a:solidFill>
                            <a:schemeClr val="tx1">
                              <a:lumMod val="65000"/>
                              <a:lumOff val="35000"/>
                            </a:schemeClr>
                          </a:solidFill>
                          <a:effectLst/>
                          <a:latin typeface="Calibri" panose="020F0502020204030204" pitchFamily="34" charset="0"/>
                        </a:rPr>
                        <a:t>1.47</a:t>
                      </a:r>
                    </a:p>
                  </a:txBody>
                  <a:tcPr marL="12700" marR="12700" marT="9525" marB="0" anchor="ctr"/>
                </a:tc>
                <a:tc>
                  <a:txBody>
                    <a:bodyPr/>
                    <a:lstStyle/>
                    <a:p>
                      <a:pPr algn="ctr" fontAlgn="t"/>
                      <a:r>
                        <a:rPr lang="en-GB" sz="1400" b="1" i="0" u="none" strike="noStrike">
                          <a:solidFill>
                            <a:schemeClr val="tx1">
                              <a:lumMod val="65000"/>
                              <a:lumOff val="35000"/>
                            </a:schemeClr>
                          </a:solidFill>
                          <a:effectLst/>
                          <a:latin typeface="Calibri" panose="020F0502020204030204" pitchFamily="34" charset="0"/>
                        </a:rPr>
                        <a:t>1.51</a:t>
                      </a:r>
                    </a:p>
                  </a:txBody>
                  <a:tcPr marL="12700" marR="12700" marT="9525" marB="0" anchor="ctr"/>
                </a:tc>
                <a:tc>
                  <a:txBody>
                    <a:bodyPr/>
                    <a:lstStyle/>
                    <a:p>
                      <a:pPr algn="ctr" fontAlgn="t"/>
                      <a:r>
                        <a:rPr lang="en-GB" sz="1400" b="1" i="0" u="none" strike="noStrike" dirty="0" smtClean="0">
                          <a:solidFill>
                            <a:schemeClr val="tx1">
                              <a:lumMod val="65000"/>
                              <a:lumOff val="35000"/>
                            </a:schemeClr>
                          </a:solidFill>
                          <a:effectLst/>
                          <a:latin typeface="Calibri" panose="020F0502020204030204" pitchFamily="34" charset="0"/>
                        </a:rPr>
                        <a:t>1.52</a:t>
                      </a:r>
                      <a:endParaRPr lang="en-GB" sz="1400" b="1" i="0" u="none" strike="noStrike" dirty="0">
                        <a:solidFill>
                          <a:schemeClr val="tx1">
                            <a:lumMod val="65000"/>
                            <a:lumOff val="35000"/>
                          </a:schemeClr>
                        </a:solidFill>
                        <a:effectLst/>
                        <a:latin typeface="Calibri" panose="020F0502020204030204" pitchFamily="34" charset="0"/>
                      </a:endParaRPr>
                    </a:p>
                  </a:txBody>
                  <a:tcPr marL="12700" marR="12700" marT="9525" marB="0" anchor="ctr"/>
                </a:tc>
                <a:tc>
                  <a:txBody>
                    <a:bodyPr/>
                    <a:lstStyle/>
                    <a:p>
                      <a:pPr algn="ctr" fontAlgn="t"/>
                      <a:r>
                        <a:rPr lang="en-GB" sz="1400" b="1" i="0" u="none" strike="noStrike" dirty="0" smtClean="0">
                          <a:solidFill>
                            <a:schemeClr val="tx1">
                              <a:lumMod val="65000"/>
                              <a:lumOff val="35000"/>
                            </a:schemeClr>
                          </a:solidFill>
                          <a:effectLst/>
                          <a:latin typeface="Calibri" panose="020F0502020204030204" pitchFamily="34" charset="0"/>
                        </a:rPr>
                        <a:t>0.01</a:t>
                      </a:r>
                      <a:endParaRPr lang="en-GB" sz="1400" b="1" i="0" u="none" strike="noStrike" dirty="0">
                        <a:solidFill>
                          <a:schemeClr val="tx1">
                            <a:lumMod val="65000"/>
                            <a:lumOff val="35000"/>
                          </a:schemeClr>
                        </a:solidFill>
                        <a:effectLst/>
                        <a:latin typeface="Calibri" panose="020F0502020204030204" pitchFamily="34" charset="0"/>
                      </a:endParaRPr>
                    </a:p>
                  </a:txBody>
                  <a:tcPr marL="12700" marR="12700" marT="9525" marB="0" anchor="ctr"/>
                </a:tc>
                <a:extLst>
                  <a:ext uri="{0D108BD9-81ED-4DB2-BD59-A6C34878D82A}">
                    <a16:rowId xmlns:a16="http://schemas.microsoft.com/office/drawing/2014/main" val="10002"/>
                  </a:ext>
                </a:extLst>
              </a:tr>
              <a:tr h="466118">
                <a:tc>
                  <a:txBody>
                    <a:bodyPr/>
                    <a:lstStyle/>
                    <a:p>
                      <a:pPr algn="ctr" fontAlgn="t"/>
                      <a:r>
                        <a:rPr lang="en-GB" sz="1400" b="1" i="0" u="none" strike="noStrike">
                          <a:solidFill>
                            <a:schemeClr val="tx1">
                              <a:lumMod val="65000"/>
                              <a:lumOff val="35000"/>
                            </a:schemeClr>
                          </a:solidFill>
                          <a:effectLst/>
                          <a:latin typeface="Calibri" panose="020F0502020204030204" pitchFamily="34" charset="0"/>
                        </a:rPr>
                        <a:t>Q21</a:t>
                      </a:r>
                    </a:p>
                  </a:txBody>
                  <a:tcPr marL="12700" marR="12700" marT="9525" marB="0" anchor="ctr"/>
                </a:tc>
                <a:tc>
                  <a:txBody>
                    <a:bodyPr/>
                    <a:lstStyle/>
                    <a:p>
                      <a:pPr algn="l" fontAlgn="t"/>
                      <a:r>
                        <a:rPr lang="en-GB" sz="1400" b="0" i="0" u="none" strike="noStrike" dirty="0">
                          <a:solidFill>
                            <a:schemeClr val="tx1">
                              <a:lumMod val="65000"/>
                              <a:lumOff val="35000"/>
                            </a:schemeClr>
                          </a:solidFill>
                          <a:effectLst/>
                          <a:latin typeface="Calibri" panose="020F0502020204030204" pitchFamily="34" charset="0"/>
                        </a:rPr>
                        <a:t>I think the school deals with any incidents of bullying effectively.</a:t>
                      </a:r>
                    </a:p>
                  </a:txBody>
                  <a:tcPr marL="12700" marR="12700" marT="9525" marB="0" anchor="ctr"/>
                </a:tc>
                <a:tc>
                  <a:txBody>
                    <a:bodyPr/>
                    <a:lstStyle/>
                    <a:p>
                      <a:pPr algn="ctr" fontAlgn="t"/>
                      <a:r>
                        <a:rPr lang="en-GB" sz="1400" b="1" i="0" u="none" strike="noStrike">
                          <a:solidFill>
                            <a:schemeClr val="tx1">
                              <a:lumMod val="65000"/>
                              <a:lumOff val="35000"/>
                            </a:schemeClr>
                          </a:solidFill>
                          <a:effectLst/>
                          <a:latin typeface="Calibri" panose="020F0502020204030204" pitchFamily="34" charset="0"/>
                        </a:rPr>
                        <a:t>N/A</a:t>
                      </a:r>
                    </a:p>
                  </a:txBody>
                  <a:tcPr marL="12700" marR="12700" marT="9525" marB="0" anchor="ctr"/>
                </a:tc>
                <a:tc>
                  <a:txBody>
                    <a:bodyPr/>
                    <a:lstStyle/>
                    <a:p>
                      <a:pPr algn="ctr" fontAlgn="t"/>
                      <a:r>
                        <a:rPr lang="en-GB" sz="1400" b="1" i="0" u="none" strike="noStrike" dirty="0">
                          <a:solidFill>
                            <a:schemeClr val="tx1">
                              <a:lumMod val="65000"/>
                              <a:lumOff val="35000"/>
                            </a:schemeClr>
                          </a:solidFill>
                          <a:effectLst/>
                          <a:latin typeface="Calibri" panose="020F0502020204030204" pitchFamily="34" charset="0"/>
                        </a:rPr>
                        <a:t>1.28</a:t>
                      </a:r>
                    </a:p>
                  </a:txBody>
                  <a:tcPr marL="12700" marR="12700" marT="9525" marB="0" anchor="ctr"/>
                </a:tc>
                <a:tc>
                  <a:txBody>
                    <a:bodyPr/>
                    <a:lstStyle/>
                    <a:p>
                      <a:pPr algn="ctr" fontAlgn="t"/>
                      <a:r>
                        <a:rPr lang="en-GB" sz="1400" b="1" i="0" u="none" strike="noStrike" dirty="0" smtClean="0">
                          <a:solidFill>
                            <a:schemeClr val="tx1">
                              <a:lumMod val="65000"/>
                              <a:lumOff val="35000"/>
                            </a:schemeClr>
                          </a:solidFill>
                          <a:effectLst/>
                          <a:latin typeface="Calibri" panose="020F0502020204030204" pitchFamily="34" charset="0"/>
                        </a:rPr>
                        <a:t>1.38</a:t>
                      </a:r>
                      <a:endParaRPr lang="en-GB" sz="1400" b="1" i="0" u="none" strike="noStrike" dirty="0">
                        <a:solidFill>
                          <a:schemeClr val="tx1">
                            <a:lumMod val="65000"/>
                            <a:lumOff val="35000"/>
                          </a:schemeClr>
                        </a:solidFill>
                        <a:effectLst/>
                        <a:latin typeface="Calibri" panose="020F0502020204030204" pitchFamily="34" charset="0"/>
                      </a:endParaRPr>
                    </a:p>
                  </a:txBody>
                  <a:tcPr marL="12700" marR="12700" marT="9525" marB="0" anchor="ctr"/>
                </a:tc>
                <a:tc>
                  <a:txBody>
                    <a:bodyPr/>
                    <a:lstStyle/>
                    <a:p>
                      <a:pPr algn="ctr" fontAlgn="t"/>
                      <a:r>
                        <a:rPr lang="en-GB" sz="1400" b="1" i="0" u="none" strike="noStrike" dirty="0" smtClean="0">
                          <a:solidFill>
                            <a:schemeClr val="tx1">
                              <a:lumMod val="65000"/>
                              <a:lumOff val="35000"/>
                            </a:schemeClr>
                          </a:solidFill>
                          <a:effectLst/>
                          <a:latin typeface="Calibri" panose="020F0502020204030204" pitchFamily="34" charset="0"/>
                        </a:rPr>
                        <a:t>1.46</a:t>
                      </a:r>
                      <a:endParaRPr lang="en-GB" sz="1400" b="1" i="0" u="none" strike="noStrike" dirty="0">
                        <a:solidFill>
                          <a:schemeClr val="tx1">
                            <a:lumMod val="65000"/>
                            <a:lumOff val="35000"/>
                          </a:schemeClr>
                        </a:solidFill>
                        <a:effectLst/>
                        <a:latin typeface="Calibri" panose="020F0502020204030204" pitchFamily="34" charset="0"/>
                      </a:endParaRPr>
                    </a:p>
                  </a:txBody>
                  <a:tcPr marL="12700" marR="12700" marT="9525" marB="0" anchor="ctr"/>
                </a:tc>
                <a:tc>
                  <a:txBody>
                    <a:bodyPr/>
                    <a:lstStyle/>
                    <a:p>
                      <a:pPr algn="ctr" fontAlgn="t"/>
                      <a:r>
                        <a:rPr lang="en-GB" sz="1400" b="1" i="0" u="none" strike="noStrike" dirty="0" smtClean="0">
                          <a:solidFill>
                            <a:schemeClr val="tx1">
                              <a:lumMod val="65000"/>
                              <a:lumOff val="35000"/>
                            </a:schemeClr>
                          </a:solidFill>
                          <a:effectLst/>
                          <a:latin typeface="Calibri" panose="020F0502020204030204" pitchFamily="34" charset="0"/>
                        </a:rPr>
                        <a:t>0.08</a:t>
                      </a:r>
                      <a:endParaRPr lang="en-GB" sz="1400" b="1" i="0" u="none" strike="noStrike" dirty="0">
                        <a:solidFill>
                          <a:schemeClr val="tx1">
                            <a:lumMod val="65000"/>
                            <a:lumOff val="35000"/>
                          </a:schemeClr>
                        </a:solidFill>
                        <a:effectLst/>
                        <a:latin typeface="Calibri" panose="020F0502020204030204" pitchFamily="34" charset="0"/>
                      </a:endParaRPr>
                    </a:p>
                  </a:txBody>
                  <a:tcPr marL="12700" marR="12700" marT="9525" marB="0" anchor="ctr"/>
                </a:tc>
                <a:extLst>
                  <a:ext uri="{0D108BD9-81ED-4DB2-BD59-A6C34878D82A}">
                    <a16:rowId xmlns:a16="http://schemas.microsoft.com/office/drawing/2014/main" val="10003"/>
                  </a:ext>
                </a:extLst>
              </a:tr>
              <a:tr h="466118">
                <a:tc>
                  <a:txBody>
                    <a:bodyPr/>
                    <a:lstStyle/>
                    <a:p>
                      <a:pPr algn="ctr" fontAlgn="t"/>
                      <a:r>
                        <a:rPr lang="en-GB" sz="1400" b="1" i="0" u="none" strike="noStrike" dirty="0">
                          <a:solidFill>
                            <a:schemeClr val="tx1">
                              <a:lumMod val="65000"/>
                              <a:lumOff val="35000"/>
                            </a:schemeClr>
                          </a:solidFill>
                          <a:effectLst/>
                          <a:latin typeface="Calibri" panose="020F0502020204030204" pitchFamily="34" charset="0"/>
                        </a:rPr>
                        <a:t>Q22</a:t>
                      </a:r>
                    </a:p>
                  </a:txBody>
                  <a:tcPr marL="12700" marR="12700" marT="9525" marB="0" anchor="ctr"/>
                </a:tc>
                <a:tc>
                  <a:txBody>
                    <a:bodyPr/>
                    <a:lstStyle/>
                    <a:p>
                      <a:pPr algn="l" fontAlgn="t"/>
                      <a:r>
                        <a:rPr lang="en-GB" sz="1400" b="0" i="0" u="none" strike="noStrike">
                          <a:solidFill>
                            <a:schemeClr val="tx1">
                              <a:lumMod val="65000"/>
                              <a:lumOff val="35000"/>
                            </a:schemeClr>
                          </a:solidFill>
                          <a:effectLst/>
                          <a:latin typeface="Calibri" panose="020F0502020204030204" pitchFamily="34" charset="0"/>
                        </a:rPr>
                        <a:t>The school treats my child fairly. </a:t>
                      </a:r>
                    </a:p>
                  </a:txBody>
                  <a:tcPr marL="12700" marR="12700" marT="9525" marB="0" anchor="ctr"/>
                </a:tc>
                <a:tc>
                  <a:txBody>
                    <a:bodyPr/>
                    <a:lstStyle/>
                    <a:p>
                      <a:pPr algn="ctr" fontAlgn="t"/>
                      <a:r>
                        <a:rPr lang="en-GB" sz="1400" b="1" i="0" u="none" strike="noStrike">
                          <a:solidFill>
                            <a:schemeClr val="tx1">
                              <a:lumMod val="65000"/>
                              <a:lumOff val="35000"/>
                            </a:schemeClr>
                          </a:solidFill>
                          <a:effectLst/>
                          <a:latin typeface="Calibri" panose="020F0502020204030204" pitchFamily="34" charset="0"/>
                        </a:rPr>
                        <a:t>1.40</a:t>
                      </a:r>
                    </a:p>
                  </a:txBody>
                  <a:tcPr marL="12700" marR="12700" marT="9525" marB="0" anchor="ctr"/>
                </a:tc>
                <a:tc>
                  <a:txBody>
                    <a:bodyPr/>
                    <a:lstStyle/>
                    <a:p>
                      <a:pPr algn="ctr" fontAlgn="t"/>
                      <a:r>
                        <a:rPr lang="en-GB" sz="1400" b="1" i="0" u="none" strike="noStrike" dirty="0">
                          <a:solidFill>
                            <a:schemeClr val="tx1">
                              <a:lumMod val="65000"/>
                              <a:lumOff val="35000"/>
                            </a:schemeClr>
                          </a:solidFill>
                          <a:effectLst/>
                          <a:latin typeface="Calibri" panose="020F0502020204030204" pitchFamily="34" charset="0"/>
                        </a:rPr>
                        <a:t>1.47</a:t>
                      </a:r>
                    </a:p>
                  </a:txBody>
                  <a:tcPr marL="12700" marR="12700" marT="9525" marB="0" anchor="ctr"/>
                </a:tc>
                <a:tc>
                  <a:txBody>
                    <a:bodyPr/>
                    <a:lstStyle/>
                    <a:p>
                      <a:pPr algn="ctr" fontAlgn="t"/>
                      <a:r>
                        <a:rPr lang="en-GB" sz="1400" b="1" i="0" u="none" strike="noStrike">
                          <a:solidFill>
                            <a:schemeClr val="tx1">
                              <a:lumMod val="65000"/>
                              <a:lumOff val="35000"/>
                            </a:schemeClr>
                          </a:solidFill>
                          <a:effectLst/>
                          <a:latin typeface="Calibri" panose="020F0502020204030204" pitchFamily="34" charset="0"/>
                        </a:rPr>
                        <a:t>1.50</a:t>
                      </a:r>
                    </a:p>
                  </a:txBody>
                  <a:tcPr marL="12700" marR="12700" marT="9525" marB="0" anchor="ctr"/>
                </a:tc>
                <a:tc>
                  <a:txBody>
                    <a:bodyPr/>
                    <a:lstStyle/>
                    <a:p>
                      <a:pPr algn="ctr" fontAlgn="t"/>
                      <a:r>
                        <a:rPr lang="en-GB" sz="1400" b="1" i="0" u="none" strike="noStrike" dirty="0" smtClean="0">
                          <a:solidFill>
                            <a:schemeClr val="tx1">
                              <a:lumMod val="65000"/>
                              <a:lumOff val="35000"/>
                            </a:schemeClr>
                          </a:solidFill>
                          <a:effectLst/>
                          <a:latin typeface="Calibri" panose="020F0502020204030204" pitchFamily="34" charset="0"/>
                        </a:rPr>
                        <a:t>1.56</a:t>
                      </a:r>
                      <a:endParaRPr lang="en-GB" sz="1400" b="1" i="0" u="none" strike="noStrike" dirty="0">
                        <a:solidFill>
                          <a:schemeClr val="tx1">
                            <a:lumMod val="65000"/>
                            <a:lumOff val="35000"/>
                          </a:schemeClr>
                        </a:solidFill>
                        <a:effectLst/>
                        <a:latin typeface="Calibri" panose="020F0502020204030204" pitchFamily="34" charset="0"/>
                      </a:endParaRPr>
                    </a:p>
                  </a:txBody>
                  <a:tcPr marL="12700" marR="12700" marT="9525" marB="0" anchor="ctr"/>
                </a:tc>
                <a:tc>
                  <a:txBody>
                    <a:bodyPr/>
                    <a:lstStyle/>
                    <a:p>
                      <a:pPr algn="ctr" fontAlgn="t"/>
                      <a:r>
                        <a:rPr lang="en-GB" sz="1400" b="1" i="0" u="none" strike="noStrike" dirty="0" smtClean="0">
                          <a:solidFill>
                            <a:schemeClr val="tx1">
                              <a:lumMod val="65000"/>
                              <a:lumOff val="35000"/>
                            </a:schemeClr>
                          </a:solidFill>
                          <a:effectLst/>
                          <a:latin typeface="Calibri" panose="020F0502020204030204" pitchFamily="34" charset="0"/>
                        </a:rPr>
                        <a:t>0.06</a:t>
                      </a:r>
                      <a:endParaRPr lang="en-GB" sz="1400" b="1" i="0" u="none" strike="noStrike" dirty="0">
                        <a:solidFill>
                          <a:schemeClr val="tx1">
                            <a:lumMod val="65000"/>
                            <a:lumOff val="35000"/>
                          </a:schemeClr>
                        </a:solidFill>
                        <a:effectLst/>
                        <a:latin typeface="Calibri" panose="020F0502020204030204" pitchFamily="34" charset="0"/>
                      </a:endParaRPr>
                    </a:p>
                  </a:txBody>
                  <a:tcPr marL="12700" marR="12700" marT="9525" marB="0" anchor="ctr"/>
                </a:tc>
                <a:extLst>
                  <a:ext uri="{0D108BD9-81ED-4DB2-BD59-A6C34878D82A}">
                    <a16:rowId xmlns:a16="http://schemas.microsoft.com/office/drawing/2014/main" val="10004"/>
                  </a:ext>
                </a:extLst>
              </a:tr>
              <a:tr h="466118">
                <a:tc>
                  <a:txBody>
                    <a:bodyPr/>
                    <a:lstStyle/>
                    <a:p>
                      <a:pPr algn="ctr" fontAlgn="t"/>
                      <a:r>
                        <a:rPr lang="en-GB" sz="1400" b="1" i="0" u="none" strike="noStrike" dirty="0">
                          <a:solidFill>
                            <a:schemeClr val="tx1">
                              <a:lumMod val="65000"/>
                              <a:lumOff val="35000"/>
                            </a:schemeClr>
                          </a:solidFill>
                          <a:effectLst/>
                          <a:latin typeface="Calibri" panose="020F0502020204030204" pitchFamily="34" charset="0"/>
                        </a:rPr>
                        <a:t>Q23</a:t>
                      </a:r>
                    </a:p>
                  </a:txBody>
                  <a:tcPr marL="12700" marR="12700" marT="9525" marB="0" anchor="ctr"/>
                </a:tc>
                <a:tc>
                  <a:txBody>
                    <a:bodyPr/>
                    <a:lstStyle/>
                    <a:p>
                      <a:pPr algn="l" fontAlgn="t"/>
                      <a:r>
                        <a:rPr lang="en-GB" sz="1400" b="0" i="0" u="none" strike="noStrike" dirty="0">
                          <a:solidFill>
                            <a:schemeClr val="tx1">
                              <a:lumMod val="65000"/>
                              <a:lumOff val="35000"/>
                            </a:schemeClr>
                          </a:solidFill>
                          <a:effectLst/>
                          <a:latin typeface="Calibri" panose="020F0502020204030204" pitchFamily="34" charset="0"/>
                        </a:rPr>
                        <a:t>My child is confident that, should they have a problem, there is someone they can go to in school who will listen to them. </a:t>
                      </a:r>
                    </a:p>
                  </a:txBody>
                  <a:tcPr marL="12700" marR="12700" marT="9525" marB="0" anchor="ctr"/>
                </a:tc>
                <a:tc>
                  <a:txBody>
                    <a:bodyPr/>
                    <a:lstStyle/>
                    <a:p>
                      <a:pPr algn="ctr" fontAlgn="t"/>
                      <a:r>
                        <a:rPr lang="en-GB" sz="1400" b="1" i="0" u="none" strike="noStrike">
                          <a:solidFill>
                            <a:schemeClr val="tx1">
                              <a:lumMod val="65000"/>
                              <a:lumOff val="35000"/>
                            </a:schemeClr>
                          </a:solidFill>
                          <a:effectLst/>
                          <a:latin typeface="Calibri" panose="020F0502020204030204" pitchFamily="34" charset="0"/>
                        </a:rPr>
                        <a:t>1.29</a:t>
                      </a:r>
                    </a:p>
                  </a:txBody>
                  <a:tcPr marL="12700" marR="12700" marT="9525" marB="0" anchor="ctr"/>
                </a:tc>
                <a:tc>
                  <a:txBody>
                    <a:bodyPr/>
                    <a:lstStyle/>
                    <a:p>
                      <a:pPr algn="ctr" fontAlgn="t"/>
                      <a:r>
                        <a:rPr lang="en-GB" sz="1400" b="1" i="0" u="none" strike="noStrike" dirty="0">
                          <a:solidFill>
                            <a:schemeClr val="tx1">
                              <a:lumMod val="65000"/>
                              <a:lumOff val="35000"/>
                            </a:schemeClr>
                          </a:solidFill>
                          <a:effectLst/>
                          <a:latin typeface="Calibri" panose="020F0502020204030204" pitchFamily="34" charset="0"/>
                        </a:rPr>
                        <a:t>1.32</a:t>
                      </a:r>
                    </a:p>
                  </a:txBody>
                  <a:tcPr marL="12700" marR="12700" marT="9525" marB="0" anchor="ctr"/>
                </a:tc>
                <a:tc>
                  <a:txBody>
                    <a:bodyPr/>
                    <a:lstStyle/>
                    <a:p>
                      <a:pPr algn="ctr" fontAlgn="t"/>
                      <a:r>
                        <a:rPr lang="en-GB" sz="1400" b="1" i="0" u="none" strike="noStrike" dirty="0">
                          <a:solidFill>
                            <a:schemeClr val="tx1">
                              <a:lumMod val="65000"/>
                              <a:lumOff val="35000"/>
                            </a:schemeClr>
                          </a:solidFill>
                          <a:effectLst/>
                          <a:latin typeface="Calibri" panose="020F0502020204030204" pitchFamily="34" charset="0"/>
                        </a:rPr>
                        <a:t>1.43</a:t>
                      </a:r>
                    </a:p>
                  </a:txBody>
                  <a:tcPr marL="12700" marR="12700" marT="9525" marB="0" anchor="ctr"/>
                </a:tc>
                <a:tc>
                  <a:txBody>
                    <a:bodyPr/>
                    <a:lstStyle/>
                    <a:p>
                      <a:pPr algn="ctr" fontAlgn="t"/>
                      <a:r>
                        <a:rPr lang="en-GB" sz="1400" b="1" i="0" u="none" strike="noStrike" dirty="0" smtClean="0">
                          <a:solidFill>
                            <a:schemeClr val="tx1">
                              <a:lumMod val="65000"/>
                              <a:lumOff val="35000"/>
                            </a:schemeClr>
                          </a:solidFill>
                          <a:effectLst/>
                          <a:latin typeface="Calibri" panose="020F0502020204030204" pitchFamily="34" charset="0"/>
                        </a:rPr>
                        <a:t>1.43</a:t>
                      </a:r>
                      <a:endParaRPr lang="en-GB" sz="1400" b="1" i="0" u="none" strike="noStrike" dirty="0">
                        <a:solidFill>
                          <a:schemeClr val="tx1">
                            <a:lumMod val="65000"/>
                            <a:lumOff val="35000"/>
                          </a:schemeClr>
                        </a:solidFill>
                        <a:effectLst/>
                        <a:latin typeface="Calibri" panose="020F0502020204030204" pitchFamily="34" charset="0"/>
                      </a:endParaRPr>
                    </a:p>
                  </a:txBody>
                  <a:tcPr marL="12700" marR="12700" marT="9525" marB="0" anchor="ctr"/>
                </a:tc>
                <a:tc>
                  <a:txBody>
                    <a:bodyPr/>
                    <a:lstStyle/>
                    <a:p>
                      <a:pPr algn="ctr" fontAlgn="t"/>
                      <a:r>
                        <a:rPr lang="en-GB" sz="1400" b="1" i="0" u="none" strike="noStrike" dirty="0" smtClean="0">
                          <a:solidFill>
                            <a:schemeClr val="tx1">
                              <a:lumMod val="65000"/>
                              <a:lumOff val="35000"/>
                            </a:schemeClr>
                          </a:solidFill>
                          <a:effectLst/>
                          <a:latin typeface="Calibri" panose="020F0502020204030204" pitchFamily="34" charset="0"/>
                        </a:rPr>
                        <a:t>0</a:t>
                      </a:r>
                      <a:endParaRPr lang="en-GB" sz="1400" b="1" i="0" u="none" strike="noStrike" dirty="0">
                        <a:solidFill>
                          <a:schemeClr val="tx1">
                            <a:lumMod val="65000"/>
                            <a:lumOff val="35000"/>
                          </a:schemeClr>
                        </a:solidFill>
                        <a:effectLst/>
                        <a:latin typeface="Calibri" panose="020F0502020204030204" pitchFamily="34" charset="0"/>
                      </a:endParaRPr>
                    </a:p>
                  </a:txBody>
                  <a:tcPr marL="12700" marR="12700" marT="9525" marB="0" anchor="ctr"/>
                </a:tc>
                <a:extLst>
                  <a:ext uri="{0D108BD9-81ED-4DB2-BD59-A6C34878D82A}">
                    <a16:rowId xmlns:a16="http://schemas.microsoft.com/office/drawing/2014/main" val="10005"/>
                  </a:ext>
                </a:extLst>
              </a:tr>
              <a:tr h="466118">
                <a:tc>
                  <a:txBody>
                    <a:bodyPr/>
                    <a:lstStyle/>
                    <a:p>
                      <a:pPr algn="ctr" fontAlgn="t"/>
                      <a:r>
                        <a:rPr lang="en-GB" sz="1400" b="1" i="0" u="none" strike="noStrike" dirty="0">
                          <a:solidFill>
                            <a:schemeClr val="tx1">
                              <a:lumMod val="65000"/>
                              <a:lumOff val="35000"/>
                            </a:schemeClr>
                          </a:solidFill>
                          <a:effectLst/>
                          <a:latin typeface="Calibri" panose="020F0502020204030204" pitchFamily="34" charset="0"/>
                        </a:rPr>
                        <a:t>Q24</a:t>
                      </a:r>
                    </a:p>
                  </a:txBody>
                  <a:tcPr marL="12700" marR="12700" marT="9525" marB="0" anchor="ctr"/>
                </a:tc>
                <a:tc>
                  <a:txBody>
                    <a:bodyPr/>
                    <a:lstStyle/>
                    <a:p>
                      <a:pPr algn="l" fontAlgn="t"/>
                      <a:r>
                        <a:rPr lang="en-GB" sz="1400" b="0" i="0" u="none" strike="noStrike">
                          <a:solidFill>
                            <a:schemeClr val="tx1">
                              <a:lumMod val="65000"/>
                              <a:lumOff val="35000"/>
                            </a:schemeClr>
                          </a:solidFill>
                          <a:effectLst/>
                          <a:latin typeface="Calibri" panose="020F0502020204030204" pitchFamily="34" charset="0"/>
                        </a:rPr>
                        <a:t>My child enjoys playtimes and lunchtimes. </a:t>
                      </a:r>
                    </a:p>
                  </a:txBody>
                  <a:tcPr marL="12700" marR="12700" marT="9525" marB="0" anchor="ctr"/>
                </a:tc>
                <a:tc>
                  <a:txBody>
                    <a:bodyPr/>
                    <a:lstStyle/>
                    <a:p>
                      <a:pPr algn="ctr" fontAlgn="t"/>
                      <a:r>
                        <a:rPr lang="en-GB" sz="1400" b="1" i="0" u="none" strike="noStrike">
                          <a:solidFill>
                            <a:schemeClr val="tx1">
                              <a:lumMod val="65000"/>
                              <a:lumOff val="35000"/>
                            </a:schemeClr>
                          </a:solidFill>
                          <a:effectLst/>
                          <a:latin typeface="Calibri" panose="020F0502020204030204" pitchFamily="34" charset="0"/>
                        </a:rPr>
                        <a:t>1.43</a:t>
                      </a:r>
                    </a:p>
                  </a:txBody>
                  <a:tcPr marL="12700" marR="12700" marT="9525" marB="0" anchor="ctr"/>
                </a:tc>
                <a:tc>
                  <a:txBody>
                    <a:bodyPr/>
                    <a:lstStyle/>
                    <a:p>
                      <a:pPr algn="ctr" fontAlgn="t"/>
                      <a:r>
                        <a:rPr lang="en-GB" sz="1400" b="1" i="0" u="none" strike="noStrike">
                          <a:solidFill>
                            <a:schemeClr val="tx1">
                              <a:lumMod val="65000"/>
                              <a:lumOff val="35000"/>
                            </a:schemeClr>
                          </a:solidFill>
                          <a:effectLst/>
                          <a:latin typeface="Calibri" panose="020F0502020204030204" pitchFamily="34" charset="0"/>
                        </a:rPr>
                        <a:t>1.63</a:t>
                      </a:r>
                    </a:p>
                  </a:txBody>
                  <a:tcPr marL="12700" marR="12700" marT="9525" marB="0" anchor="ctr"/>
                </a:tc>
                <a:tc>
                  <a:txBody>
                    <a:bodyPr/>
                    <a:lstStyle/>
                    <a:p>
                      <a:pPr algn="ctr" fontAlgn="t"/>
                      <a:r>
                        <a:rPr lang="en-GB" sz="1400" b="1" i="0" u="none" strike="noStrike" dirty="0">
                          <a:solidFill>
                            <a:schemeClr val="tx1">
                              <a:lumMod val="65000"/>
                              <a:lumOff val="35000"/>
                            </a:schemeClr>
                          </a:solidFill>
                          <a:effectLst/>
                          <a:latin typeface="Calibri" panose="020F0502020204030204" pitchFamily="34" charset="0"/>
                        </a:rPr>
                        <a:t>1.60</a:t>
                      </a:r>
                    </a:p>
                  </a:txBody>
                  <a:tcPr marL="12700" marR="12700" marT="9525" marB="0" anchor="ctr"/>
                </a:tc>
                <a:tc>
                  <a:txBody>
                    <a:bodyPr/>
                    <a:lstStyle/>
                    <a:p>
                      <a:pPr algn="ctr" fontAlgn="t"/>
                      <a:r>
                        <a:rPr lang="en-GB" sz="1400" b="1" i="0" u="none" strike="noStrike" dirty="0" smtClean="0">
                          <a:solidFill>
                            <a:schemeClr val="tx1">
                              <a:lumMod val="65000"/>
                              <a:lumOff val="35000"/>
                            </a:schemeClr>
                          </a:solidFill>
                          <a:effectLst/>
                          <a:latin typeface="Calibri" panose="020F0502020204030204" pitchFamily="34" charset="0"/>
                        </a:rPr>
                        <a:t>1.53</a:t>
                      </a:r>
                      <a:endParaRPr lang="en-GB" sz="1400" b="1" i="0" u="none" strike="noStrike" dirty="0">
                        <a:solidFill>
                          <a:schemeClr val="tx1">
                            <a:lumMod val="65000"/>
                            <a:lumOff val="35000"/>
                          </a:schemeClr>
                        </a:solidFill>
                        <a:effectLst/>
                        <a:latin typeface="Calibri" panose="020F0502020204030204" pitchFamily="34" charset="0"/>
                      </a:endParaRPr>
                    </a:p>
                  </a:txBody>
                  <a:tcPr marL="12700" marR="12700" marT="9525" marB="0" anchor="ctr"/>
                </a:tc>
                <a:tc>
                  <a:txBody>
                    <a:bodyPr/>
                    <a:lstStyle/>
                    <a:p>
                      <a:pPr algn="ctr" fontAlgn="t"/>
                      <a:r>
                        <a:rPr lang="en-GB" sz="1400" b="1" i="0" u="none" strike="noStrike" dirty="0" smtClean="0">
                          <a:solidFill>
                            <a:schemeClr val="tx1">
                              <a:lumMod val="65000"/>
                              <a:lumOff val="35000"/>
                            </a:schemeClr>
                          </a:solidFill>
                          <a:effectLst/>
                          <a:latin typeface="Calibri" panose="020F0502020204030204" pitchFamily="34" charset="0"/>
                        </a:rPr>
                        <a:t>-0.07</a:t>
                      </a:r>
                      <a:endParaRPr lang="en-GB" sz="1400" b="1" i="0" u="none" strike="noStrike" dirty="0">
                        <a:solidFill>
                          <a:schemeClr val="tx1">
                            <a:lumMod val="65000"/>
                            <a:lumOff val="35000"/>
                          </a:schemeClr>
                        </a:solidFill>
                        <a:effectLst/>
                        <a:latin typeface="Calibri" panose="020F0502020204030204" pitchFamily="34" charset="0"/>
                      </a:endParaRPr>
                    </a:p>
                  </a:txBody>
                  <a:tcPr marL="12700" marR="12700" marT="9525" marB="0" anchor="ctr"/>
                </a:tc>
                <a:extLst>
                  <a:ext uri="{0D108BD9-81ED-4DB2-BD59-A6C34878D82A}">
                    <a16:rowId xmlns:a16="http://schemas.microsoft.com/office/drawing/2014/main" val="10006"/>
                  </a:ext>
                </a:extLst>
              </a:tr>
              <a:tr h="466118">
                <a:tc>
                  <a:txBody>
                    <a:bodyPr/>
                    <a:lstStyle/>
                    <a:p>
                      <a:pPr algn="ctr" fontAlgn="t"/>
                      <a:r>
                        <a:rPr lang="en-GB" sz="1400" b="1" i="0" u="none" strike="noStrike" dirty="0">
                          <a:solidFill>
                            <a:schemeClr val="tx1">
                              <a:lumMod val="65000"/>
                              <a:lumOff val="35000"/>
                            </a:schemeClr>
                          </a:solidFill>
                          <a:effectLst/>
                          <a:latin typeface="Calibri" panose="020F0502020204030204" pitchFamily="34" charset="0"/>
                        </a:rPr>
                        <a:t>Q25</a:t>
                      </a:r>
                    </a:p>
                  </a:txBody>
                  <a:tcPr marL="12700" marR="12700" marT="9525" marB="0" anchor="ctr"/>
                </a:tc>
                <a:tc>
                  <a:txBody>
                    <a:bodyPr/>
                    <a:lstStyle/>
                    <a:p>
                      <a:pPr algn="l" fontAlgn="t"/>
                      <a:r>
                        <a:rPr lang="en-GB" sz="1400" b="0" i="0" u="none" strike="noStrike" dirty="0">
                          <a:solidFill>
                            <a:schemeClr val="tx1">
                              <a:lumMod val="65000"/>
                              <a:lumOff val="35000"/>
                            </a:schemeClr>
                          </a:solidFill>
                          <a:effectLst/>
                          <a:latin typeface="Calibri" panose="020F0502020204030204" pitchFamily="34" charset="0"/>
                        </a:rPr>
                        <a:t>My child finds school meals enjoyable. </a:t>
                      </a:r>
                    </a:p>
                  </a:txBody>
                  <a:tcPr marL="12700" marR="12700" marT="9525" marB="0" anchor="ctr"/>
                </a:tc>
                <a:tc>
                  <a:txBody>
                    <a:bodyPr/>
                    <a:lstStyle/>
                    <a:p>
                      <a:pPr algn="ctr" fontAlgn="t"/>
                      <a:r>
                        <a:rPr lang="en-GB" sz="1400" b="1" i="0" u="none" strike="noStrike">
                          <a:solidFill>
                            <a:schemeClr val="tx1">
                              <a:lumMod val="65000"/>
                              <a:lumOff val="35000"/>
                            </a:schemeClr>
                          </a:solidFill>
                          <a:effectLst/>
                          <a:latin typeface="Calibri" panose="020F0502020204030204" pitchFamily="34" charset="0"/>
                        </a:rPr>
                        <a:t>1.08</a:t>
                      </a:r>
                    </a:p>
                  </a:txBody>
                  <a:tcPr marL="12700" marR="12700" marT="9525" marB="0" anchor="ctr"/>
                </a:tc>
                <a:tc>
                  <a:txBody>
                    <a:bodyPr/>
                    <a:lstStyle/>
                    <a:p>
                      <a:pPr algn="ctr" fontAlgn="t"/>
                      <a:r>
                        <a:rPr lang="en-GB" sz="1400" b="1" i="0" u="none" strike="noStrike">
                          <a:solidFill>
                            <a:schemeClr val="tx1">
                              <a:lumMod val="65000"/>
                              <a:lumOff val="35000"/>
                            </a:schemeClr>
                          </a:solidFill>
                          <a:effectLst/>
                          <a:latin typeface="Calibri" panose="020F0502020204030204" pitchFamily="34" charset="0"/>
                        </a:rPr>
                        <a:t>1.08</a:t>
                      </a:r>
                    </a:p>
                  </a:txBody>
                  <a:tcPr marL="12700" marR="12700" marT="9525" marB="0" anchor="ctr"/>
                </a:tc>
                <a:tc>
                  <a:txBody>
                    <a:bodyPr/>
                    <a:lstStyle/>
                    <a:p>
                      <a:pPr algn="ctr" fontAlgn="t"/>
                      <a:r>
                        <a:rPr lang="en-GB" sz="1400" b="1" i="0" u="none" strike="noStrike">
                          <a:solidFill>
                            <a:schemeClr val="tx1">
                              <a:lumMod val="65000"/>
                              <a:lumOff val="35000"/>
                            </a:schemeClr>
                          </a:solidFill>
                          <a:effectLst/>
                          <a:latin typeface="Calibri" panose="020F0502020204030204" pitchFamily="34" charset="0"/>
                        </a:rPr>
                        <a:t>1.14</a:t>
                      </a:r>
                    </a:p>
                  </a:txBody>
                  <a:tcPr marL="12700" marR="12700" marT="9525" marB="0" anchor="ctr"/>
                </a:tc>
                <a:tc>
                  <a:txBody>
                    <a:bodyPr/>
                    <a:lstStyle/>
                    <a:p>
                      <a:pPr algn="ctr" fontAlgn="t"/>
                      <a:r>
                        <a:rPr lang="en-GB" sz="1400" b="1" i="0" u="none" strike="noStrike" dirty="0" smtClean="0">
                          <a:solidFill>
                            <a:schemeClr val="tx1">
                              <a:lumMod val="65000"/>
                              <a:lumOff val="35000"/>
                            </a:schemeClr>
                          </a:solidFill>
                          <a:effectLst/>
                          <a:latin typeface="Calibri" panose="020F0502020204030204" pitchFamily="34" charset="0"/>
                        </a:rPr>
                        <a:t>1.28</a:t>
                      </a:r>
                      <a:endParaRPr lang="en-GB" sz="1400" b="1" i="0" u="none" strike="noStrike" dirty="0">
                        <a:solidFill>
                          <a:schemeClr val="tx1">
                            <a:lumMod val="65000"/>
                            <a:lumOff val="35000"/>
                          </a:schemeClr>
                        </a:solidFill>
                        <a:effectLst/>
                        <a:latin typeface="Calibri" panose="020F0502020204030204" pitchFamily="34" charset="0"/>
                      </a:endParaRPr>
                    </a:p>
                  </a:txBody>
                  <a:tcPr marL="12700" marR="12700" marT="9525" marB="0" anchor="ctr"/>
                </a:tc>
                <a:tc>
                  <a:txBody>
                    <a:bodyPr/>
                    <a:lstStyle/>
                    <a:p>
                      <a:pPr algn="ctr" fontAlgn="t"/>
                      <a:r>
                        <a:rPr lang="en-GB" sz="1400" b="1" i="0" u="none" strike="noStrike" dirty="0" smtClean="0">
                          <a:solidFill>
                            <a:schemeClr val="tx1">
                              <a:lumMod val="65000"/>
                              <a:lumOff val="35000"/>
                            </a:schemeClr>
                          </a:solidFill>
                          <a:effectLst/>
                          <a:latin typeface="Calibri" panose="020F0502020204030204" pitchFamily="34" charset="0"/>
                        </a:rPr>
                        <a:t>0.14</a:t>
                      </a:r>
                      <a:endParaRPr lang="en-GB" sz="1400" b="1" i="0" u="none" strike="noStrike" dirty="0">
                        <a:solidFill>
                          <a:schemeClr val="tx1">
                            <a:lumMod val="65000"/>
                            <a:lumOff val="35000"/>
                          </a:schemeClr>
                        </a:solidFill>
                        <a:effectLst/>
                        <a:latin typeface="Calibri" panose="020F0502020204030204" pitchFamily="34" charset="0"/>
                      </a:endParaRPr>
                    </a:p>
                  </a:txBody>
                  <a:tcPr marL="12700" marR="12700" marT="9525" marB="0" anchor="ctr"/>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19232562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resentation on brainstorming">
  <a:themeElements>
    <a:clrScheme name="Green">
      <a:dk1>
        <a:sysClr val="windowText" lastClr="000000"/>
      </a:dk1>
      <a:lt1>
        <a:sysClr val="window" lastClr="FFFFFF"/>
      </a:lt1>
      <a:dk2>
        <a:srgbClr val="455F51"/>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fontScheme name="Century Gothic-Palatino Linotyp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panose="0204050205050503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spDef>
      <a:spPr/>
      <a:bodyPr rtlCol="0" anchor="ctr"/>
      <a:lstStyle>
        <a:defPPr algn="ctr">
          <a:defRPr/>
        </a:defPPr>
      </a:lstStyle>
      <a:style>
        <a:lnRef idx="1">
          <a:schemeClr val="accent3"/>
        </a:lnRef>
        <a:fillRef idx="2">
          <a:schemeClr val="accent3"/>
        </a:fillRef>
        <a:effectRef idx="1">
          <a:schemeClr val="accent3"/>
        </a:effectRef>
        <a:fontRef idx="minor">
          <a:schemeClr val="dk1"/>
        </a:fontRef>
      </a:style>
    </a:spDef>
    <a:lnDef>
      <a:spPr/>
      <a:bodyPr/>
      <a:lstStyle/>
      <a:style>
        <a:lnRef idx="1">
          <a:schemeClr val="accent1"/>
        </a:lnRef>
        <a:fillRef idx="0">
          <a:schemeClr val="accent1"/>
        </a:fillRef>
        <a:effectRef idx="0">
          <a:schemeClr val="accent1"/>
        </a:effectRef>
        <a:fontRef idx="minor">
          <a:schemeClr val="tx1"/>
        </a:fontRef>
      </a:style>
    </a:lnDef>
    <a:txDef>
      <a:spPr>
        <a:noFill/>
        <a:ln>
          <a:solidFill>
            <a:schemeClr val="bg2"/>
          </a:solidFill>
        </a:ln>
      </a:spPr>
      <a:bodyPr wrap="none" rtlCol="0">
        <a:spAutoFit/>
      </a:bodyPr>
      <a:lstStyle>
        <a:defPPr>
          <a:defRPr dirty="0" err="1" smtClean="0"/>
        </a:defPPr>
      </a:lstStyle>
    </a:txDef>
  </a:objectDefaults>
  <a:extraClrSchemeLst/>
  <a:extLst>
    <a:ext uri="{05A4C25C-085E-4340-85A3-A5531E510DB2}">
      <thm15:themeFamily xmlns:thm15="http://schemas.microsoft.com/office/thememl/2012/main" name="Business brainstorming presentation.potx" id="{DE77CA07-3D7A-4CF2-AF02-587F794CB3CB}" vid="{13C2A94F-C0A1-4622-B71C-29A3B00D5E0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Business brainstorming presentation</Template>
  <TotalTime>1631</TotalTime>
  <Words>866</Words>
  <Application>Microsoft Office PowerPoint</Application>
  <PresentationFormat>Widescreen</PresentationFormat>
  <Paragraphs>326</Paragraphs>
  <Slides>10</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Calibri</vt:lpstr>
      <vt:lpstr>Century Gothic</vt:lpstr>
      <vt:lpstr>Palatino Linotype</vt:lpstr>
      <vt:lpstr>Wingdings</vt:lpstr>
      <vt:lpstr>Wingdings 2</vt:lpstr>
      <vt:lpstr>Presentation on brainstorming</vt:lpstr>
      <vt:lpstr>Questionnaire Results Summer 2018</vt:lpstr>
      <vt:lpstr>PowerPoint Presentation</vt:lpstr>
      <vt:lpstr>PowerPoint Presentation</vt:lpstr>
      <vt:lpstr>Analysis</vt:lpstr>
      <vt:lpstr>Response Percentages (including previous years)</vt:lpstr>
      <vt:lpstr>Well Being &amp; Outdoor Environment</vt:lpstr>
      <vt:lpstr>Curriculum &amp; Leadership</vt:lpstr>
      <vt:lpstr>Enrichment</vt:lpstr>
      <vt:lpstr>Behaviour, Pastoral Care and Meals</vt:lpstr>
      <vt:lpstr>Communication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School Improvement Priorities 2017/18</dc:title>
  <dc:creator>head</dc:creator>
  <cp:lastModifiedBy>Markeaton Head</cp:lastModifiedBy>
  <cp:revision>80</cp:revision>
  <cp:lastPrinted>2019-01-29T13:38:25Z</cp:lastPrinted>
  <dcterms:created xsi:type="dcterms:W3CDTF">2017-09-02T20:47:28Z</dcterms:created>
  <dcterms:modified xsi:type="dcterms:W3CDTF">2019-01-30T12:27:13Z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0x010100AA3F7D94069FF64A86F7DFF56D60E3BE</vt:lpwstr>
  </property>
  <property fmtid="{D5CDD505-2E9C-101B-9397-08002B2CF9AE}" pid="3" name="Order">
    <vt:r8>74069100</vt:r8>
  </property>
  <property fmtid="{D5CDD505-2E9C-101B-9397-08002B2CF9AE}" pid="4" name="HiddenCategoryTags">
    <vt:lpwstr/>
  </property>
  <property fmtid="{D5CDD505-2E9C-101B-9397-08002B2CF9AE}" pid="5" name="InternalTags">
    <vt:lpwstr/>
  </property>
  <property fmtid="{D5CDD505-2E9C-101B-9397-08002B2CF9AE}" pid="6" name="FeatureTags">
    <vt:lpwstr/>
  </property>
  <property fmtid="{D5CDD505-2E9C-101B-9397-08002B2CF9AE}" pid="7" name="LocalizationTags">
    <vt:lpwstr/>
  </property>
  <property fmtid="{D5CDD505-2E9C-101B-9397-08002B2CF9AE}" pid="8" name="CategoryTags">
    <vt:lpwstr/>
  </property>
  <property fmtid="{D5CDD505-2E9C-101B-9397-08002B2CF9AE}" pid="9" name="Applications">
    <vt:lpwstr/>
  </property>
  <property fmtid="{D5CDD505-2E9C-101B-9397-08002B2CF9AE}" pid="10" name="CampaignTags">
    <vt:lpwstr/>
  </property>
  <property fmtid="{D5CDD505-2E9C-101B-9397-08002B2CF9AE}" pid="11" name="ScenarioTags">
    <vt:lpwstr/>
  </property>
</Properties>
</file>