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72" r:id="rId2"/>
    <p:sldId id="303" r:id="rId3"/>
    <p:sldId id="288" r:id="rId4"/>
    <p:sldId id="290" r:id="rId5"/>
    <p:sldId id="292" r:id="rId6"/>
    <p:sldId id="295" r:id="rId7"/>
    <p:sldId id="296" r:id="rId8"/>
    <p:sldId id="297" r:id="rId9"/>
    <p:sldId id="298" r:id="rId10"/>
    <p:sldId id="299" r:id="rId11"/>
    <p:sldId id="275" r:id="rId12"/>
    <p:sldId id="287" r:id="rId13"/>
    <p:sldId id="304" r:id="rId14"/>
    <p:sldId id="285" r:id="rId15"/>
    <p:sldId id="30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1" d="100"/>
          <a:sy n="91" d="100"/>
        </p:scale>
        <p:origin x="29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hil\Documents\Phil%20-%20Business\Markeaton%20PS%20-%20Parent%20Questionnaire%202017\IJ%20Questionnaire%20Summer%202017%20Master%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'Summer 2017 Analysis'!$Z$42</c:f>
              <c:strCache>
                <c:ptCount val="1"/>
                <c:pt idx="0">
                  <c:v>Summer 2017</c:v>
                </c:pt>
              </c:strCache>
            </c:strRef>
          </c:tx>
          <c:spPr>
            <a:solidFill>
              <a:srgbClr val="006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'Summer 2017 Analysis'!$AA$41:$AE$41</c:f>
              <c:strCache>
                <c:ptCount val="5"/>
                <c:pt idx="0">
                  <c:v>Other</c:v>
                </c:pt>
                <c:pt idx="1">
                  <c:v>Strongly Disagree</c:v>
                </c:pt>
                <c:pt idx="2">
                  <c:v>Disagree</c:v>
                </c:pt>
                <c:pt idx="3">
                  <c:v>Agree</c:v>
                </c:pt>
                <c:pt idx="4">
                  <c:v>Strongly Agree</c:v>
                </c:pt>
              </c:strCache>
            </c:strRef>
          </c:cat>
          <c:val>
            <c:numRef>
              <c:f>'Summer 2017 Analysis'!$AA$42:$AE$42</c:f>
              <c:numCache>
                <c:formatCode>0.0%</c:formatCode>
                <c:ptCount val="5"/>
                <c:pt idx="0">
                  <c:v>3.007518796992481E-2</c:v>
                </c:pt>
                <c:pt idx="1">
                  <c:v>6.0568086883876354E-3</c:v>
                </c:pt>
                <c:pt idx="2">
                  <c:v>4.6783625730994149E-2</c:v>
                </c:pt>
                <c:pt idx="3">
                  <c:v>0.3657059314954052</c:v>
                </c:pt>
                <c:pt idx="4">
                  <c:v>0.55137844611528819</c:v>
                </c:pt>
              </c:numCache>
            </c:numRef>
          </c:val>
          <c:extLst>
            <c:ext xmlns:c16="http://schemas.microsoft.com/office/drawing/2014/chart" uri="{C3380CC4-5D6E-409C-BE32-E72D297353CC}">
              <c16:uniqueId val="{00000000-8AF4-401D-8883-043F4D736C94}"/>
            </c:ext>
          </c:extLst>
        </c:ser>
        <c:ser>
          <c:idx val="1"/>
          <c:order val="1"/>
          <c:tx>
            <c:strRef>
              <c:f>'Summer 2017 Analysis'!$Z$43</c:f>
              <c:strCache>
                <c:ptCount val="1"/>
                <c:pt idx="0">
                  <c:v>Summer 2016</c:v>
                </c:pt>
              </c:strCache>
            </c:strRef>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'Summer 2017 Analysis'!$AA$41:$AE$41</c:f>
              <c:strCache>
                <c:ptCount val="5"/>
                <c:pt idx="0">
                  <c:v>Other</c:v>
                </c:pt>
                <c:pt idx="1">
                  <c:v>Strongly Disagree</c:v>
                </c:pt>
                <c:pt idx="2">
                  <c:v>Disagree</c:v>
                </c:pt>
                <c:pt idx="3">
                  <c:v>Agree</c:v>
                </c:pt>
                <c:pt idx="4">
                  <c:v>Strongly Agree</c:v>
                </c:pt>
              </c:strCache>
            </c:strRef>
          </c:cat>
          <c:val>
            <c:numRef>
              <c:f>'Summer 2017 Analysis'!$AA$43:$AE$43</c:f>
              <c:numCache>
                <c:formatCode>0.0%</c:formatCode>
                <c:ptCount val="5"/>
                <c:pt idx="0">
                  <c:v>4.0829986613119144E-2</c:v>
                </c:pt>
                <c:pt idx="1">
                  <c:v>3.7929495760821064E-3</c:v>
                </c:pt>
                <c:pt idx="2">
                  <c:v>5.1316376617581434E-2</c:v>
                </c:pt>
                <c:pt idx="3">
                  <c:v>0.38085676037483268</c:v>
                </c:pt>
                <c:pt idx="4">
                  <c:v>0.52320392681838468</c:v>
                </c:pt>
              </c:numCache>
            </c:numRef>
          </c:val>
          <c:extLst>
            <c:ext xmlns:c16="http://schemas.microsoft.com/office/drawing/2014/chart" uri="{C3380CC4-5D6E-409C-BE32-E72D297353CC}">
              <c16:uniqueId val="{00000001-8AF4-401D-8883-043F4D736C94}"/>
            </c:ext>
          </c:extLst>
        </c:ser>
        <c:ser>
          <c:idx val="2"/>
          <c:order val="2"/>
          <c:tx>
            <c:strRef>
              <c:f>'Summer 2017 Analysis'!$Z$44</c:f>
              <c:strCache>
                <c:ptCount val="1"/>
                <c:pt idx="0">
                  <c:v>Spring 2016</c:v>
                </c:pt>
              </c:strCache>
            </c:strRef>
          </c:tx>
          <c:spPr>
            <a:solidFill>
              <a:srgbClr val="FFFF6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'Summer 2017 Analysis'!$AA$41:$AE$41</c:f>
              <c:strCache>
                <c:ptCount val="5"/>
                <c:pt idx="0">
                  <c:v>Other</c:v>
                </c:pt>
                <c:pt idx="1">
                  <c:v>Strongly Disagree</c:v>
                </c:pt>
                <c:pt idx="2">
                  <c:v>Disagree</c:v>
                </c:pt>
                <c:pt idx="3">
                  <c:v>Agree</c:v>
                </c:pt>
                <c:pt idx="4">
                  <c:v>Strongly Agree</c:v>
                </c:pt>
              </c:strCache>
            </c:strRef>
          </c:cat>
          <c:val>
            <c:numRef>
              <c:f>'Summer 2017 Analysis'!$AA$44:$AE$44</c:f>
              <c:numCache>
                <c:formatCode>0.0%</c:formatCode>
                <c:ptCount val="5"/>
                <c:pt idx="0">
                  <c:v>7.1074380165289261E-2</c:v>
                </c:pt>
                <c:pt idx="1">
                  <c:v>6.0606060606060606E-3</c:v>
                </c:pt>
                <c:pt idx="2">
                  <c:v>8.292011019283746E-2</c:v>
                </c:pt>
                <c:pt idx="3">
                  <c:v>0.45922865013774106</c:v>
                </c:pt>
                <c:pt idx="4">
                  <c:v>0.38071625344352616</c:v>
                </c:pt>
              </c:numCache>
            </c:numRef>
          </c:val>
          <c:extLst>
            <c:ext xmlns:c16="http://schemas.microsoft.com/office/drawing/2014/chart" uri="{C3380CC4-5D6E-409C-BE32-E72D297353CC}">
              <c16:uniqueId val="{00000002-8AF4-401D-8883-043F4D736C94}"/>
            </c:ext>
          </c:extLst>
        </c:ser>
        <c:dLbls>
          <c:showLegendKey val="0"/>
          <c:showVal val="0"/>
          <c:showCatName val="0"/>
          <c:showSerName val="0"/>
          <c:showPercent val="0"/>
          <c:showBubbleSize val="0"/>
        </c:dLbls>
        <c:gapWidth val="27"/>
        <c:axId val="99427840"/>
        <c:axId val="99429376"/>
      </c:barChart>
      <c:catAx>
        <c:axId val="99427840"/>
        <c:scaling>
          <c:orientation val="minMax"/>
        </c:scaling>
        <c:delete val="0"/>
        <c:axPos val="l"/>
        <c:numFmt formatCode="General" sourceLinked="0"/>
        <c:majorTickMark val="out"/>
        <c:minorTickMark val="none"/>
        <c:tickLblPos val="nextTo"/>
        <c:crossAx val="99429376"/>
        <c:crosses val="autoZero"/>
        <c:auto val="1"/>
        <c:lblAlgn val="ctr"/>
        <c:lblOffset val="100"/>
        <c:noMultiLvlLbl val="0"/>
      </c:catAx>
      <c:valAx>
        <c:axId val="99429376"/>
        <c:scaling>
          <c:orientation val="minMax"/>
        </c:scaling>
        <c:delete val="1"/>
        <c:axPos val="b"/>
        <c:numFmt formatCode="0.0%" sourceLinked="1"/>
        <c:majorTickMark val="out"/>
        <c:minorTickMark val="none"/>
        <c:tickLblPos val="nextTo"/>
        <c:crossAx val="99427840"/>
        <c:crosses val="autoZero"/>
        <c:crossBetween val="between"/>
      </c:valAx>
      <c:spPr>
        <a:noFill/>
        <a:ln>
          <a:noFill/>
        </a:ln>
      </c:spPr>
    </c:plotArea>
    <c:legend>
      <c:legendPos val="b"/>
      <c:overlay val="0"/>
    </c:legend>
    <c:plotVisOnly val="1"/>
    <c:dispBlanksAs val="gap"/>
    <c:showDLblsOverMax val="0"/>
  </c:chart>
  <c:spPr>
    <a:noFill/>
    <a:ln>
      <a:noFill/>
    </a:ln>
  </c:spPr>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21A1D30-C0A0-4124-A783-34D9F15FA0FE}" type="datetime1">
              <a:rPr lang="en-US" smtClean="0"/>
              <a:t>11/27/2017</a:t>
            </a:fld>
            <a:endParaRPr lang="en-US"/>
          </a:p>
        </p:txBody>
      </p:sp>
      <p:sp>
        <p:nvSpPr>
          <p:cNvPr id="19" name="Footer Placeholder 18"/>
          <p:cNvSpPr>
            <a:spLocks noGrp="1"/>
          </p:cNvSpPr>
          <p:nvPr>
            <p:ph type="ftr" sz="quarter" idx="11"/>
          </p:nvPr>
        </p:nvSpPr>
        <p:spPr/>
        <p:txBody>
          <a:bodyPr/>
          <a:lstStyle/>
          <a:p>
            <a:r>
              <a:rPr lang="en-US" dirty="0" smtClean="0"/>
              <a:t>Add a footer</a:t>
            </a:r>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11/27/2017</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11/27/2017</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11/27/2017</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11/27/2017</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11/27/2017</a:t>
            </a:fld>
            <a:endParaRPr lang="en-US"/>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11/27/2017</a:t>
            </a:fld>
            <a:endParaRPr lang="en-US"/>
          </a:p>
        </p:txBody>
      </p:sp>
      <p:sp>
        <p:nvSpPr>
          <p:cNvPr id="8" name="Footer Placeholder 7"/>
          <p:cNvSpPr>
            <a:spLocks noGrp="1"/>
          </p:cNvSpPr>
          <p:nvPr>
            <p:ph type="ftr" sz="quarter" idx="11"/>
          </p:nvPr>
        </p:nvSpPr>
        <p:spPr/>
        <p:txBody>
          <a:bodyPr/>
          <a:lstStyle/>
          <a:p>
            <a:r>
              <a:rPr lang="en-US" dirty="0"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5660E0-FA77-4473-A859-74127B089143}" type="datetime1">
              <a:rPr lang="en-US" smtClean="0"/>
              <a:t>11/27/2017</a:t>
            </a:fld>
            <a:endParaRPr lang="en-US"/>
          </a:p>
        </p:txBody>
      </p:sp>
      <p:sp>
        <p:nvSpPr>
          <p:cNvPr id="4" name="Footer Placeholder 3"/>
          <p:cNvSpPr>
            <a:spLocks noGrp="1"/>
          </p:cNvSpPr>
          <p:nvPr>
            <p:ph type="ftr" sz="quarter" idx="11"/>
          </p:nvPr>
        </p:nvSpPr>
        <p:spPr/>
        <p:txBody>
          <a:bodyPr/>
          <a:lstStyle/>
          <a:p>
            <a:r>
              <a:rPr lang="en-US" dirty="0"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11/27/2017</a:t>
            </a:fld>
            <a:endParaRPr lang="en-US"/>
          </a:p>
        </p:txBody>
      </p:sp>
      <p:sp>
        <p:nvSpPr>
          <p:cNvPr id="3" name="Footer Placeholder 2"/>
          <p:cNvSpPr>
            <a:spLocks noGrp="1"/>
          </p:cNvSpPr>
          <p:nvPr>
            <p:ph type="ftr" sz="quarter" idx="11"/>
          </p:nvPr>
        </p:nvSpPr>
        <p:spPr/>
        <p:txBody>
          <a:bodyPr/>
          <a:lstStyle/>
          <a:p>
            <a:r>
              <a:rPr lang="en-US" dirty="0"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11/27/2017</a:t>
            </a:fld>
            <a:endParaRPr lang="en-US"/>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11/27/2017</a:t>
            </a:fld>
            <a:endParaRPr lang="en-US"/>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11/27/2017</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smtClean="0"/>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6600" dirty="0" smtClean="0">
                <a:latin typeface="Calibri" panose="020F0502020204030204" pitchFamily="34" charset="0"/>
              </a:rPr>
              <a:t>Parent/</a:t>
            </a:r>
            <a:r>
              <a:rPr lang="en-US" sz="6600" dirty="0" err="1" smtClean="0">
                <a:latin typeface="Calibri" panose="020F0502020204030204" pitchFamily="34" charset="0"/>
              </a:rPr>
              <a:t>Carer</a:t>
            </a:r>
            <a:r>
              <a:rPr lang="en-US" sz="6600" dirty="0" smtClean="0">
                <a:latin typeface="Calibri" panose="020F0502020204030204" pitchFamily="34" charset="0"/>
              </a:rPr>
              <a:t> Forum</a:t>
            </a:r>
            <a:br>
              <a:rPr lang="en-US" sz="6600" dirty="0" smtClean="0">
                <a:latin typeface="Calibri" panose="020F0502020204030204" pitchFamily="34" charset="0"/>
              </a:rPr>
            </a:br>
            <a:r>
              <a:rPr lang="en-US" sz="4000" dirty="0" smtClean="0">
                <a:latin typeface="Calibri" panose="020F0502020204030204" pitchFamily="34" charset="0"/>
              </a:rPr>
              <a:t>22</a:t>
            </a:r>
            <a:r>
              <a:rPr lang="en-US" sz="4000" baseline="30000" dirty="0" smtClean="0">
                <a:latin typeface="Calibri" panose="020F0502020204030204" pitchFamily="34" charset="0"/>
              </a:rPr>
              <a:t>nd</a:t>
            </a:r>
            <a:r>
              <a:rPr lang="en-US" sz="4000" dirty="0" smtClean="0">
                <a:latin typeface="Calibri" panose="020F0502020204030204" pitchFamily="34" charset="0"/>
              </a:rPr>
              <a:t> November 2017</a:t>
            </a:r>
            <a:endParaRPr lang="en-US" sz="6600"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305" y="3499175"/>
            <a:ext cx="1219647" cy="1210935"/>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16632"/>
            <a:ext cx="11521280" cy="1152128"/>
          </a:xfrm>
        </p:spPr>
        <p:txBody>
          <a:bodyPr/>
          <a:lstStyle/>
          <a:p>
            <a:pPr algn="ctr"/>
            <a:r>
              <a:rPr lang="en-GB" dirty="0">
                <a:solidFill>
                  <a:schemeClr val="tx1">
                    <a:lumMod val="65000"/>
                    <a:lumOff val="35000"/>
                  </a:schemeClr>
                </a:solidFill>
                <a:latin typeface="Calibri" panose="020F0502020204030204" pitchFamily="34" charset="0"/>
                <a:cs typeface="Calibri" panose="020F0502020204030204" pitchFamily="34" charset="0"/>
              </a:rPr>
              <a:t>Communication</a:t>
            </a:r>
          </a:p>
        </p:txBody>
      </p:sp>
      <p:sp>
        <p:nvSpPr>
          <p:cNvPr id="5" name="Rectangle 4"/>
          <p:cNvSpPr/>
          <p:nvPr/>
        </p:nvSpPr>
        <p:spPr>
          <a:xfrm>
            <a:off x="143339" y="116632"/>
            <a:ext cx="11905323" cy="6624736"/>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984" y="234462"/>
            <a:ext cx="11598032" cy="6400800"/>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p:cNvGraphicFramePr>
            <a:graphicFrameLocks noGrp="1"/>
          </p:cNvGraphicFramePr>
          <p:nvPr>
            <p:extLst>
              <p:ext uri="{D42A27DB-BD31-4B8C-83A1-F6EECF244321}">
                <p14:modId xmlns:p14="http://schemas.microsoft.com/office/powerpoint/2010/main" val="199296862"/>
              </p:ext>
            </p:extLst>
          </p:nvPr>
        </p:nvGraphicFramePr>
        <p:xfrm>
          <a:off x="623391" y="1386590"/>
          <a:ext cx="10945218" cy="2382632"/>
        </p:xfrm>
        <a:graphic>
          <a:graphicData uri="http://schemas.openxmlformats.org/drawingml/2006/table">
            <a:tbl>
              <a:tblPr firstRow="1" bandRow="1">
                <a:tableStyleId>{C083E6E3-FA7D-4D7B-A595-EF9225AFEA82}</a:tableStyleId>
              </a:tblPr>
              <a:tblGrid>
                <a:gridCol w="792921">
                  <a:extLst>
                    <a:ext uri="{9D8B030D-6E8A-4147-A177-3AD203B41FA5}">
                      <a16:colId xmlns:a16="http://schemas.microsoft.com/office/drawing/2014/main" val="20000"/>
                    </a:ext>
                  </a:extLst>
                </a:gridCol>
                <a:gridCol w="5675641">
                  <a:extLst>
                    <a:ext uri="{9D8B030D-6E8A-4147-A177-3AD203B41FA5}">
                      <a16:colId xmlns:a16="http://schemas.microsoft.com/office/drawing/2014/main" val="20001"/>
                    </a:ext>
                  </a:extLst>
                </a:gridCol>
                <a:gridCol w="1129435">
                  <a:extLst>
                    <a:ext uri="{9D8B030D-6E8A-4147-A177-3AD203B41FA5}">
                      <a16:colId xmlns:a16="http://schemas.microsoft.com/office/drawing/2014/main" val="20002"/>
                    </a:ext>
                  </a:extLst>
                </a:gridCol>
                <a:gridCol w="1113001">
                  <a:extLst>
                    <a:ext uri="{9D8B030D-6E8A-4147-A177-3AD203B41FA5}">
                      <a16:colId xmlns:a16="http://schemas.microsoft.com/office/drawing/2014/main" val="20003"/>
                    </a:ext>
                  </a:extLst>
                </a:gridCol>
                <a:gridCol w="1113001">
                  <a:extLst>
                    <a:ext uri="{9D8B030D-6E8A-4147-A177-3AD203B41FA5}">
                      <a16:colId xmlns:a16="http://schemas.microsoft.com/office/drawing/2014/main" val="20004"/>
                    </a:ext>
                  </a:extLst>
                </a:gridCol>
                <a:gridCol w="1121219">
                  <a:extLst>
                    <a:ext uri="{9D8B030D-6E8A-4147-A177-3AD203B41FA5}">
                      <a16:colId xmlns:a16="http://schemas.microsoft.com/office/drawing/2014/main" val="20005"/>
                    </a:ext>
                  </a:extLst>
                </a:gridCol>
              </a:tblGrid>
              <a:tr h="466118">
                <a:tc>
                  <a:txBody>
                    <a:bodyPr/>
                    <a:lstStyle/>
                    <a:p>
                      <a:pPr algn="ctr"/>
                      <a:r>
                        <a:rPr lang="en-GB" sz="1400" b="1" dirty="0" smtClean="0">
                          <a:solidFill>
                            <a:schemeClr val="tx1">
                              <a:lumMod val="65000"/>
                              <a:lumOff val="35000"/>
                            </a:schemeClr>
                          </a:solidFill>
                        </a:rPr>
                        <a:t>No.</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Question</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Spring</a:t>
                      </a:r>
                      <a:r>
                        <a:rPr lang="en-GB" sz="1400" b="1" baseline="0" dirty="0" smtClean="0">
                          <a:solidFill>
                            <a:schemeClr val="tx1">
                              <a:lumMod val="65000"/>
                              <a:lumOff val="35000"/>
                            </a:schemeClr>
                          </a:solidFill>
                        </a:rPr>
                        <a:t> 2016</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Summer 2016</a:t>
                      </a:r>
                      <a:endParaRPr lang="en-GB" sz="1400" b="1" dirty="0">
                        <a:solidFill>
                          <a:schemeClr val="tx1">
                            <a:lumMod val="65000"/>
                            <a:lumOff val="35000"/>
                          </a:schemeClr>
                        </a:solidFill>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lumMod val="65000"/>
                              <a:lumOff val="35000"/>
                            </a:schemeClr>
                          </a:solidFill>
                        </a:rPr>
                        <a:t>Summer 2017</a:t>
                      </a:r>
                    </a:p>
                  </a:txBody>
                  <a:tcPr marL="121920" marR="121920"/>
                </a:tc>
                <a:tc>
                  <a:txBody>
                    <a:bodyPr/>
                    <a:lstStyle/>
                    <a:p>
                      <a:pPr algn="ctr"/>
                      <a:r>
                        <a:rPr lang="en-GB" sz="1400" b="1" dirty="0" smtClean="0">
                          <a:solidFill>
                            <a:schemeClr val="tx1">
                              <a:lumMod val="65000"/>
                              <a:lumOff val="35000"/>
                            </a:schemeClr>
                          </a:solidFill>
                        </a:rPr>
                        <a:t>Variance</a:t>
                      </a:r>
                      <a:endParaRPr lang="en-GB" sz="1400" b="1" dirty="0">
                        <a:solidFill>
                          <a:schemeClr val="tx1">
                            <a:lumMod val="65000"/>
                            <a:lumOff val="35000"/>
                          </a:schemeClr>
                        </a:solidFill>
                      </a:endParaRPr>
                    </a:p>
                  </a:txBody>
                  <a:tcPr marL="121920" marR="121920"/>
                </a:tc>
                <a:extLst>
                  <a:ext uri="{0D108BD9-81ED-4DB2-BD59-A6C34878D82A}">
                    <a16:rowId xmlns:a16="http://schemas.microsoft.com/office/drawing/2014/main" val="10000"/>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Q26</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I think members of staff at Markeaton Primary School are approachable. </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1.47</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1.59</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1.60</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0.01</a:t>
                      </a:r>
                    </a:p>
                  </a:txBody>
                  <a:tcPr marL="12700" marR="12700" marT="9525" marB="0" anchor="ctr"/>
                </a:tc>
                <a:extLst>
                  <a:ext uri="{0D108BD9-81ED-4DB2-BD59-A6C34878D82A}">
                    <a16:rowId xmlns:a16="http://schemas.microsoft.com/office/drawing/2014/main" val="10001"/>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Q27</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Parent/Carer consultation evenings provide me with the information I require about my child’s progress &amp; achievement. </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1.12</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1.37</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1.44</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0.07</a:t>
                      </a:r>
                    </a:p>
                  </a:txBody>
                  <a:tcPr marL="12700" marR="12700" marT="9525" marB="0" anchor="ctr"/>
                </a:tc>
                <a:extLst>
                  <a:ext uri="{0D108BD9-81ED-4DB2-BD59-A6C34878D82A}">
                    <a16:rowId xmlns:a16="http://schemas.microsoft.com/office/drawing/2014/main" val="10002"/>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Q28</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I think the school seeks my views and listens to my concerns.</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N/A</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1.35</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1.44</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0.09</a:t>
                      </a:r>
                    </a:p>
                  </a:txBody>
                  <a:tcPr marL="12700" marR="12700" marT="9525" marB="0" anchor="ctr"/>
                </a:tc>
                <a:extLst>
                  <a:ext uri="{0D108BD9-81ED-4DB2-BD59-A6C34878D82A}">
                    <a16:rowId xmlns:a16="http://schemas.microsoft.com/office/drawing/2014/main" val="10003"/>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Q30</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Markeaton Primary School encourages parents/carers to play an active part in school life. </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1.26</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1.58</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1.59</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0.01</a:t>
                      </a:r>
                    </a:p>
                  </a:txBody>
                  <a:tcPr marL="12700" marR="12700"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44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School Development Priorities (1)</a:t>
            </a:r>
            <a:endParaRPr lang="en-US" b="1" dirty="0"/>
          </a:p>
        </p:txBody>
      </p:sp>
      <p:sp>
        <p:nvSpPr>
          <p:cNvPr id="2" name="Content Placeholder 1"/>
          <p:cNvSpPr>
            <a:spLocks noGrp="1"/>
          </p:cNvSpPr>
          <p:nvPr>
            <p:ph idx="1"/>
          </p:nvPr>
        </p:nvSpPr>
        <p:spPr/>
        <p:txBody>
          <a:bodyPr>
            <a:normAutofit lnSpcReduction="10000"/>
          </a:bodyPr>
          <a:lstStyle/>
          <a:p>
            <a:pPr marL="0" indent="0">
              <a:buNone/>
            </a:pPr>
            <a:r>
              <a:rPr lang="en-US" b="1" dirty="0" smtClean="0">
                <a:latin typeface="Calibri" panose="020F0502020204030204" pitchFamily="34" charset="0"/>
                <a:cs typeface="Calibri" panose="020F0502020204030204" pitchFamily="34" charset="0"/>
              </a:rPr>
              <a:t>Whole school targets:</a:t>
            </a:r>
          </a:p>
          <a:p>
            <a:pPr marL="0" indent="0">
              <a:buNone/>
            </a:pPr>
            <a:r>
              <a:rPr lang="en-US" i="1" dirty="0" smtClean="0">
                <a:latin typeface="Calibri" panose="020F0502020204030204" pitchFamily="34" charset="0"/>
                <a:cs typeface="Calibri" panose="020F0502020204030204" pitchFamily="34" charset="0"/>
              </a:rPr>
              <a:t>These are the main targets for the school.  They are shared with the Governing Board and are uploaded to the website for the school community to see.  They form part of the school’s self evaluation report and, if </a:t>
            </a:r>
            <a:r>
              <a:rPr lang="en-US" i="1" dirty="0" err="1" smtClean="0">
                <a:latin typeface="Calibri" panose="020F0502020204030204" pitchFamily="34" charset="0"/>
                <a:cs typeface="Calibri" panose="020F0502020204030204" pitchFamily="34" charset="0"/>
              </a:rPr>
              <a:t>Ofsted</a:t>
            </a:r>
            <a:r>
              <a:rPr lang="en-US" i="1" dirty="0" smtClean="0">
                <a:latin typeface="Calibri" panose="020F0502020204030204" pitchFamily="34" charset="0"/>
                <a:cs typeface="Calibri" panose="020F0502020204030204" pitchFamily="34" charset="0"/>
              </a:rPr>
              <a:t> were to visit, are what they look at and hold you to account on.  </a:t>
            </a:r>
          </a:p>
          <a:p>
            <a:pPr marL="0" indent="0">
              <a:buNone/>
            </a:pPr>
            <a:endParaRPr lang="en-US" i="1" dirty="0">
              <a:latin typeface="Calibri" panose="020F0502020204030204" pitchFamily="34" charset="0"/>
              <a:cs typeface="Calibri" panose="020F0502020204030204" pitchFamily="34" charset="0"/>
            </a:endParaRPr>
          </a:p>
          <a:p>
            <a:pPr marL="0" indent="0">
              <a:buNone/>
            </a:pPr>
            <a:r>
              <a:rPr lang="en-US" i="1" dirty="0" smtClean="0">
                <a:latin typeface="Calibri" panose="020F0502020204030204" pitchFamily="34" charset="0"/>
                <a:cs typeface="Calibri" panose="020F0502020204030204" pitchFamily="34" charset="0"/>
              </a:rPr>
              <a:t>In order to show that the school is fully aware of their strengths and areas to develop it is very important that these targets are relevant, underpinned by evidence and measurable.  Evidence might include: questionnaires, data, advice from the local authority, pupil voice or teaching and learning observations by staff.</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Calibri" panose="020F0502020204030204" pitchFamily="34" charset="0"/>
                <a:cs typeface="Calibri" panose="020F0502020204030204" pitchFamily="34" charset="0"/>
              </a:rPr>
              <a:t>School Development Priorities (2)</a:t>
            </a:r>
            <a:endParaRPr lang="en-US" b="1" dirty="0">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lstStyle/>
          <a:p>
            <a:pPr marL="0" indent="0">
              <a:buNone/>
            </a:pPr>
            <a:r>
              <a:rPr lang="en-US" b="1" dirty="0" smtClean="0">
                <a:latin typeface="Calibri" panose="020F0502020204030204" pitchFamily="34" charset="0"/>
                <a:cs typeface="Calibri" panose="020F0502020204030204" pitchFamily="34" charset="0"/>
              </a:rPr>
              <a:t>Subject targets:</a:t>
            </a:r>
          </a:p>
          <a:p>
            <a:pPr marL="0" indent="0">
              <a:buNone/>
            </a:pPr>
            <a:r>
              <a:rPr lang="en-US" i="1" dirty="0" smtClean="0">
                <a:latin typeface="Calibri" panose="020F0502020204030204" pitchFamily="34" charset="0"/>
                <a:cs typeface="Calibri" panose="020F0502020204030204" pitchFamily="34" charset="0"/>
              </a:rPr>
              <a:t>These are specific to each subject but also make clear links to the whole school targets (should they be relevant).  </a:t>
            </a:r>
          </a:p>
          <a:p>
            <a:pPr marL="0" indent="0">
              <a:buNone/>
            </a:pPr>
            <a:endParaRPr lang="en-US" i="1" dirty="0">
              <a:latin typeface="Calibri" panose="020F0502020204030204" pitchFamily="34" charset="0"/>
              <a:cs typeface="Calibri" panose="020F0502020204030204" pitchFamily="34" charset="0"/>
            </a:endParaRPr>
          </a:p>
          <a:p>
            <a:pPr marL="0" indent="0">
              <a:buNone/>
            </a:pPr>
            <a:r>
              <a:rPr lang="en-US" i="1" dirty="0" smtClean="0">
                <a:latin typeface="Calibri" panose="020F0502020204030204" pitchFamily="34" charset="0"/>
                <a:cs typeface="Calibri" panose="020F0502020204030204" pitchFamily="34" charset="0"/>
              </a:rPr>
              <a:t>E.g. Last year’s English targets made clear links to the whole school target about improving Spelling, Punctuation and Grammar.</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172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d\Downloads\20171122_09185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3" t="7500" b="4506"/>
          <a:stretch/>
        </p:blipFill>
        <p:spPr bwMode="auto">
          <a:xfrm>
            <a:off x="1543050" y="194489"/>
            <a:ext cx="9258300" cy="6192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School Development </a:t>
            </a:r>
            <a:r>
              <a:rPr lang="en-US" b="1" dirty="0" smtClean="0">
                <a:latin typeface="Calibri" panose="020F0502020204030204" pitchFamily="34" charset="0"/>
                <a:cs typeface="Calibri" panose="020F0502020204030204" pitchFamily="34" charset="0"/>
              </a:rPr>
              <a:t>Priorities 16/17 </a:t>
            </a:r>
            <a:endParaRPr lang="en-US" b="1" dirty="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24294169"/>
              </p:ext>
            </p:extLst>
          </p:nvPr>
        </p:nvGraphicFramePr>
        <p:xfrm>
          <a:off x="609601" y="2175998"/>
          <a:ext cx="10972801" cy="3657600"/>
        </p:xfrm>
        <a:graphic>
          <a:graphicData uri="http://schemas.openxmlformats.org/drawingml/2006/table">
            <a:tbl>
              <a:tblPr firstRow="1" firstCol="1" bandRow="1">
                <a:tableStyleId>{8799B23B-EC83-4686-B30A-512413B5E67A}</a:tableStyleId>
              </a:tblPr>
              <a:tblGrid>
                <a:gridCol w="1344895">
                  <a:extLst>
                    <a:ext uri="{9D8B030D-6E8A-4147-A177-3AD203B41FA5}">
                      <a16:colId xmlns:a16="http://schemas.microsoft.com/office/drawing/2014/main" val="20000"/>
                    </a:ext>
                  </a:extLst>
                </a:gridCol>
                <a:gridCol w="8006364">
                  <a:extLst>
                    <a:ext uri="{9D8B030D-6E8A-4147-A177-3AD203B41FA5}">
                      <a16:colId xmlns:a16="http://schemas.microsoft.com/office/drawing/2014/main" val="20001"/>
                    </a:ext>
                  </a:extLst>
                </a:gridCol>
                <a:gridCol w="1621542">
                  <a:extLst>
                    <a:ext uri="{9D8B030D-6E8A-4147-A177-3AD203B41FA5}">
                      <a16:colId xmlns:a16="http://schemas.microsoft.com/office/drawing/2014/main" val="20002"/>
                    </a:ext>
                  </a:extLst>
                </a:gridCol>
              </a:tblGrid>
              <a:tr h="0">
                <a:tc>
                  <a:txBody>
                    <a:bodyPr/>
                    <a:lstStyle/>
                    <a:p>
                      <a:pPr algn="ctr">
                        <a:spcAft>
                          <a:spcPts val="0"/>
                        </a:spcAft>
                      </a:pPr>
                      <a:r>
                        <a:rPr lang="en-GB" sz="2400" dirty="0">
                          <a:effectLst/>
                          <a:latin typeface="Calibri" panose="020F0502020204030204" pitchFamily="34" charset="0"/>
                          <a:cs typeface="Calibri" panose="020F0502020204030204" pitchFamily="34" charset="0"/>
                        </a:rPr>
                        <a:t>Priority 1</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b="0" i="1" dirty="0">
                          <a:effectLst/>
                          <a:latin typeface="Calibri" panose="020F0502020204030204" pitchFamily="34" charset="0"/>
                          <a:cs typeface="Calibri" panose="020F0502020204030204" pitchFamily="34" charset="0"/>
                        </a:rPr>
                        <a:t>To close the attainment gap between disadvantaged pupils (Pupil Premium) and non-disadvantaged pupils </a:t>
                      </a:r>
                    </a:p>
                  </a:txBody>
                  <a:tcPr marL="68580" marR="68580" marT="0" marB="0"/>
                </a:tc>
                <a:tc>
                  <a:txBody>
                    <a:bodyPr/>
                    <a:lstStyle/>
                    <a:p>
                      <a:pPr>
                        <a:spcAft>
                          <a:spcPts val="0"/>
                        </a:spcAft>
                      </a:pPr>
                      <a:r>
                        <a:rPr lang="en-GB" sz="2400" b="0" i="1" dirty="0" smtClean="0">
                          <a:effectLst/>
                          <a:latin typeface="Calibri" panose="020F0502020204030204" pitchFamily="34" charset="0"/>
                          <a:ea typeface="Calibri" panose="020F0502020204030204" pitchFamily="34" charset="0"/>
                          <a:cs typeface="Calibri" panose="020F0502020204030204" pitchFamily="34" charset="0"/>
                        </a:rPr>
                        <a:t>Ongoing</a:t>
                      </a:r>
                      <a:endParaRPr lang="en-GB" sz="2400" b="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lgn="ctr">
                        <a:spcAft>
                          <a:spcPts val="0"/>
                        </a:spcAft>
                      </a:pPr>
                      <a:r>
                        <a:rPr lang="en-GB" sz="2400">
                          <a:effectLst/>
                          <a:latin typeface="Calibri" panose="020F0502020204030204" pitchFamily="34" charset="0"/>
                          <a:cs typeface="Calibri" panose="020F0502020204030204" pitchFamily="34" charset="0"/>
                        </a:rPr>
                        <a:t>Priority 2</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b="0" i="1" dirty="0">
                          <a:effectLst/>
                          <a:latin typeface="Calibri" panose="020F0502020204030204" pitchFamily="34" charset="0"/>
                          <a:cs typeface="Calibri" panose="020F0502020204030204" pitchFamily="34" charset="0"/>
                        </a:rPr>
                        <a:t>To develop a Growth </a:t>
                      </a:r>
                      <a:r>
                        <a:rPr lang="en-GB" sz="2400" b="0" i="1" dirty="0" err="1">
                          <a:effectLst/>
                          <a:latin typeface="Calibri" panose="020F0502020204030204" pitchFamily="34" charset="0"/>
                          <a:cs typeface="Calibri" panose="020F0502020204030204" pitchFamily="34" charset="0"/>
                        </a:rPr>
                        <a:t>Mindset</a:t>
                      </a:r>
                      <a:r>
                        <a:rPr lang="en-GB" sz="2400" b="0" i="1" dirty="0">
                          <a:effectLst/>
                          <a:latin typeface="Calibri" panose="020F0502020204030204" pitchFamily="34" charset="0"/>
                          <a:cs typeface="Calibri" panose="020F0502020204030204" pitchFamily="34" charset="0"/>
                        </a:rPr>
                        <a:t> philosophy across the school involving pupils, staff and parents </a:t>
                      </a:r>
                    </a:p>
                  </a:txBody>
                  <a:tcPr marL="68580" marR="68580" marT="0" marB="0"/>
                </a:tc>
                <a:tc>
                  <a:txBody>
                    <a:bodyPr/>
                    <a:lstStyle/>
                    <a:p>
                      <a:pPr>
                        <a:spcAft>
                          <a:spcPts val="0"/>
                        </a:spcAft>
                      </a:pPr>
                      <a:r>
                        <a:rPr lang="en-GB" sz="2400" b="0" i="1" dirty="0" smtClean="0">
                          <a:effectLst/>
                          <a:latin typeface="Calibri" panose="020F0502020204030204" pitchFamily="34" charset="0"/>
                          <a:ea typeface="Calibri" panose="020F0502020204030204" pitchFamily="34" charset="0"/>
                          <a:cs typeface="Calibri" panose="020F0502020204030204" pitchFamily="34" charset="0"/>
                        </a:rPr>
                        <a:t>Target Met</a:t>
                      </a:r>
                      <a:endParaRPr lang="en-GB" sz="2400" b="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algn="ctr">
                        <a:spcAft>
                          <a:spcPts val="0"/>
                        </a:spcAft>
                      </a:pPr>
                      <a:r>
                        <a:rPr lang="en-GB" sz="2400">
                          <a:effectLst/>
                          <a:latin typeface="Calibri" panose="020F0502020204030204" pitchFamily="34" charset="0"/>
                          <a:cs typeface="Calibri" panose="020F0502020204030204" pitchFamily="34" charset="0"/>
                        </a:rPr>
                        <a:t>Priority 3</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b="0" i="1" dirty="0">
                          <a:effectLst/>
                          <a:latin typeface="Calibri" panose="020F0502020204030204" pitchFamily="34" charset="0"/>
                          <a:cs typeface="Calibri" panose="020F0502020204030204" pitchFamily="34" charset="0"/>
                        </a:rPr>
                        <a:t>To introduce and develop new strategies and teaching methods to improve mathematical standards across the school </a:t>
                      </a:r>
                    </a:p>
                  </a:txBody>
                  <a:tcPr marL="68580" marR="68580" marT="0" marB="0"/>
                </a:tc>
                <a:tc>
                  <a:txBody>
                    <a:bodyPr/>
                    <a:lstStyle/>
                    <a:p>
                      <a:pPr>
                        <a:spcAft>
                          <a:spcPts val="0"/>
                        </a:spcAft>
                      </a:pPr>
                      <a:r>
                        <a:rPr lang="en-GB" sz="2400" b="0" i="1" dirty="0" smtClean="0">
                          <a:effectLst/>
                          <a:latin typeface="Calibri" panose="020F0502020204030204" pitchFamily="34" charset="0"/>
                          <a:ea typeface="Calibri" panose="020F0502020204030204" pitchFamily="34" charset="0"/>
                          <a:cs typeface="Calibri" panose="020F0502020204030204" pitchFamily="34" charset="0"/>
                        </a:rPr>
                        <a:t>Target Met</a:t>
                      </a:r>
                      <a:endParaRPr lang="en-GB" sz="2400" b="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520044">
                <a:tc>
                  <a:txBody>
                    <a:bodyPr/>
                    <a:lstStyle/>
                    <a:p>
                      <a:pPr algn="ctr">
                        <a:spcAft>
                          <a:spcPts val="0"/>
                        </a:spcAft>
                      </a:pPr>
                      <a:r>
                        <a:rPr lang="en-GB" sz="2400">
                          <a:effectLst/>
                          <a:latin typeface="Calibri" panose="020F0502020204030204" pitchFamily="34" charset="0"/>
                          <a:cs typeface="Calibri" panose="020F0502020204030204" pitchFamily="34" charset="0"/>
                        </a:rPr>
                        <a:t>Priority 4</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b="0" i="1" dirty="0" smtClean="0">
                          <a:effectLst/>
                          <a:latin typeface="Calibri" panose="020F0502020204030204" pitchFamily="34" charset="0"/>
                          <a:cs typeface="Calibri" panose="020F0502020204030204" pitchFamily="34" charset="0"/>
                        </a:rPr>
                        <a:t>To</a:t>
                      </a:r>
                      <a:r>
                        <a:rPr lang="en-GB" sz="2400" b="0" i="1" baseline="0" dirty="0" smtClean="0">
                          <a:effectLst/>
                          <a:latin typeface="Calibri" panose="020F0502020204030204" pitchFamily="34" charset="0"/>
                          <a:cs typeface="Calibri" panose="020F0502020204030204" pitchFamily="34" charset="0"/>
                        </a:rPr>
                        <a:t> </a:t>
                      </a:r>
                      <a:r>
                        <a:rPr lang="en-GB" sz="2400" b="0" i="1" dirty="0" smtClean="0">
                          <a:effectLst/>
                          <a:latin typeface="Calibri" panose="020F0502020204030204" pitchFamily="34" charset="0"/>
                          <a:cs typeface="Calibri" panose="020F0502020204030204" pitchFamily="34" charset="0"/>
                        </a:rPr>
                        <a:t>further </a:t>
                      </a:r>
                      <a:r>
                        <a:rPr lang="en-GB" sz="2400" b="0" i="1" dirty="0">
                          <a:effectLst/>
                          <a:latin typeface="Calibri" panose="020F0502020204030204" pitchFamily="34" charset="0"/>
                          <a:cs typeface="Calibri" panose="020F0502020204030204" pitchFamily="34" charset="0"/>
                        </a:rPr>
                        <a:t>raise attainment in </a:t>
                      </a:r>
                      <a:r>
                        <a:rPr lang="en-GB" sz="2400" b="0" i="1" dirty="0" err="1">
                          <a:effectLst/>
                          <a:latin typeface="Calibri" panose="020F0502020204030204" pitchFamily="34" charset="0"/>
                          <a:cs typeface="Calibri" panose="020F0502020204030204" pitchFamily="34" charset="0"/>
                        </a:rPr>
                        <a:t>SPaG</a:t>
                      </a:r>
                      <a:r>
                        <a:rPr lang="en-GB" sz="2400" b="0" i="1" dirty="0">
                          <a:effectLst/>
                          <a:latin typeface="Calibri" panose="020F0502020204030204" pitchFamily="34" charset="0"/>
                          <a:cs typeface="Calibri" panose="020F0502020204030204" pitchFamily="34" charset="0"/>
                        </a:rPr>
                        <a:t> with a particular emphasis on spelling </a:t>
                      </a:r>
                    </a:p>
                  </a:txBody>
                  <a:tcPr marL="68580" marR="68580" marT="0" marB="0"/>
                </a:tc>
                <a:tc>
                  <a:txBody>
                    <a:bodyPr/>
                    <a:lstStyle/>
                    <a:p>
                      <a:pPr>
                        <a:spcAft>
                          <a:spcPts val="0"/>
                        </a:spcAft>
                      </a:pPr>
                      <a:r>
                        <a:rPr lang="en-GB" sz="2400" b="0" i="1" dirty="0" smtClean="0">
                          <a:effectLst/>
                          <a:latin typeface="Calibri" panose="020F0502020204030204" pitchFamily="34" charset="0"/>
                          <a:cs typeface="Calibri" panose="020F0502020204030204" pitchFamily="34" charset="0"/>
                        </a:rPr>
                        <a:t>Target Met</a:t>
                      </a:r>
                    </a:p>
                    <a:p>
                      <a:pPr>
                        <a:spcAft>
                          <a:spcPts val="0"/>
                        </a:spcAft>
                      </a:pPr>
                      <a:endParaRPr lang="en-GB" sz="2400" b="0" i="1" dirty="0" smtClean="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0">
                <a:tc>
                  <a:txBody>
                    <a:bodyPr/>
                    <a:lstStyle/>
                    <a:p>
                      <a:pPr algn="ctr">
                        <a:spcAft>
                          <a:spcPts val="0"/>
                        </a:spcAft>
                      </a:pPr>
                      <a:r>
                        <a:rPr lang="en-GB" sz="2400">
                          <a:effectLst/>
                          <a:latin typeface="Calibri" panose="020F0502020204030204" pitchFamily="34" charset="0"/>
                          <a:cs typeface="Calibri" panose="020F0502020204030204" pitchFamily="34" charset="0"/>
                        </a:rPr>
                        <a:t>Priority 5</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b="0" i="1" dirty="0">
                          <a:effectLst/>
                          <a:latin typeface="Calibri" panose="020F0502020204030204" pitchFamily="34" charset="0"/>
                          <a:cs typeface="Calibri" panose="020F0502020204030204" pitchFamily="34" charset="0"/>
                        </a:rPr>
                        <a:t>To enhance the profile and provision of outdoor </a:t>
                      </a:r>
                      <a:r>
                        <a:rPr lang="en-GB" sz="2400" b="0" i="1" dirty="0" smtClean="0">
                          <a:effectLst/>
                          <a:latin typeface="Calibri" panose="020F0502020204030204" pitchFamily="34" charset="0"/>
                          <a:cs typeface="Calibri" panose="020F0502020204030204" pitchFamily="34" charset="0"/>
                        </a:rPr>
                        <a:t>learning</a:t>
                      </a:r>
                    </a:p>
                    <a:p>
                      <a:pPr>
                        <a:spcAft>
                          <a:spcPts val="0"/>
                        </a:spcAft>
                      </a:pPr>
                      <a:endParaRPr lang="en-GB" sz="2400" b="0" i="1" dirty="0">
                        <a:effectLst/>
                        <a:latin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b="0" i="1" dirty="0" smtClean="0">
                          <a:effectLst/>
                          <a:latin typeface="Calibri" panose="020F0502020204030204" pitchFamily="34" charset="0"/>
                          <a:cs typeface="Calibri" panose="020F0502020204030204" pitchFamily="34" charset="0"/>
                        </a:rPr>
                        <a:t>Target Met</a:t>
                      </a:r>
                    </a:p>
                    <a:p>
                      <a:pPr>
                        <a:spcAft>
                          <a:spcPts val="0"/>
                        </a:spcAft>
                      </a:pPr>
                      <a:endParaRPr lang="en-GB" sz="2400" b="0" i="1" dirty="0" smtClean="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838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710644"/>
          </a:xfrm>
        </p:spPr>
        <p:txBody>
          <a:bodyPr>
            <a:normAutofit fontScale="90000"/>
          </a:bodyPr>
          <a:lstStyle/>
          <a:p>
            <a:pPr algn="ctr"/>
            <a:r>
              <a:rPr lang="en-US" b="1" dirty="0">
                <a:latin typeface="Calibri" panose="020F0502020204030204" pitchFamily="34" charset="0"/>
                <a:cs typeface="Calibri" panose="020F0502020204030204" pitchFamily="34" charset="0"/>
              </a:rPr>
              <a:t>School Development </a:t>
            </a:r>
            <a:r>
              <a:rPr lang="en-US" b="1" dirty="0" smtClean="0">
                <a:latin typeface="Calibri" panose="020F0502020204030204" pitchFamily="34" charset="0"/>
                <a:cs typeface="Calibri" panose="020F0502020204030204" pitchFamily="34" charset="0"/>
              </a:rPr>
              <a:t>Priorities 17/18 </a:t>
            </a:r>
            <a:endParaRPr lang="en-US" b="1" dirty="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00590420"/>
              </p:ext>
            </p:extLst>
          </p:nvPr>
        </p:nvGraphicFramePr>
        <p:xfrm>
          <a:off x="609600" y="1560647"/>
          <a:ext cx="10926791" cy="4389120"/>
        </p:xfrm>
        <a:graphic>
          <a:graphicData uri="http://schemas.openxmlformats.org/drawingml/2006/table">
            <a:tbl>
              <a:tblPr firstRow="1" firstCol="1" bandRow="1">
                <a:tableStyleId>{8799B23B-EC83-4686-B30A-512413B5E67A}</a:tableStyleId>
              </a:tblPr>
              <a:tblGrid>
                <a:gridCol w="1571487">
                  <a:extLst>
                    <a:ext uri="{9D8B030D-6E8A-4147-A177-3AD203B41FA5}">
                      <a16:colId xmlns:a16="http://schemas.microsoft.com/office/drawing/2014/main" val="20000"/>
                    </a:ext>
                  </a:extLst>
                </a:gridCol>
                <a:gridCol w="9355304">
                  <a:extLst>
                    <a:ext uri="{9D8B030D-6E8A-4147-A177-3AD203B41FA5}">
                      <a16:colId xmlns:a16="http://schemas.microsoft.com/office/drawing/2014/main" val="20001"/>
                    </a:ext>
                  </a:extLst>
                </a:gridCol>
              </a:tblGrid>
              <a:tr h="273904">
                <a:tc>
                  <a:txBody>
                    <a:bodyPr/>
                    <a:lstStyle/>
                    <a:p>
                      <a:pPr algn="ctr"/>
                      <a:r>
                        <a:rPr lang="en-GB" sz="2400" b="1" dirty="0" smtClean="0">
                          <a:latin typeface="Calibri" panose="020F0502020204030204" pitchFamily="34" charset="0"/>
                          <a:cs typeface="Calibri" panose="020F0502020204030204" pitchFamily="34" charset="0"/>
                        </a:rPr>
                        <a:t>Priority 1</a:t>
                      </a:r>
                    </a:p>
                    <a:p>
                      <a:pPr algn="ctr"/>
                      <a:endParaRPr lang="en-GB" sz="2400" b="1" dirty="0" smtClean="0">
                        <a:latin typeface="Calibri" panose="020F0502020204030204" pitchFamily="34" charset="0"/>
                        <a:cs typeface="Calibri" panose="020F0502020204030204" pitchFamily="34" charset="0"/>
                      </a:endParaRPr>
                    </a:p>
                  </a:txBody>
                  <a:tcPr marL="68580" marR="68580" marT="0" marB="0"/>
                </a:tc>
                <a:tc>
                  <a:txBody>
                    <a:bodyPr/>
                    <a:lstStyle/>
                    <a:p>
                      <a:r>
                        <a:rPr lang="en-GB" sz="2400" b="0" i="1" dirty="0" smtClean="0">
                          <a:latin typeface="Calibri" panose="020F0502020204030204" pitchFamily="34" charset="0"/>
                          <a:cs typeface="Calibri" panose="020F0502020204030204" pitchFamily="34" charset="0"/>
                        </a:rPr>
                        <a:t>To improve outcomes for Pupil Premium children from FS2 to Y6</a:t>
                      </a:r>
                      <a:endParaRPr lang="en-GB" sz="2400" b="0" i="1" dirty="0">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smtClean="0">
                          <a:latin typeface="Calibri" panose="020F0502020204030204" pitchFamily="34" charset="0"/>
                          <a:cs typeface="Calibri" panose="020F0502020204030204" pitchFamily="34" charset="0"/>
                        </a:rPr>
                        <a:t>Priority 2</a:t>
                      </a:r>
                    </a:p>
                    <a:p>
                      <a:pPr algn="ctr"/>
                      <a:endParaRPr lang="en-GB" sz="2400" b="1" dirty="0" smtClean="0">
                        <a:latin typeface="Calibri" panose="020F0502020204030204" pitchFamily="34" charset="0"/>
                        <a:cs typeface="Calibri" panose="020F0502020204030204" pitchFamily="34" charset="0"/>
                      </a:endParaRPr>
                    </a:p>
                  </a:txBody>
                  <a:tcPr marL="68580" marR="68580" marT="0" marB="0"/>
                </a:tc>
                <a:tc>
                  <a:txBody>
                    <a:bodyPr/>
                    <a:lstStyle/>
                    <a:p>
                      <a:r>
                        <a:rPr lang="en-GB" sz="2400" b="0" i="1" dirty="0" smtClean="0">
                          <a:latin typeface="Calibri" panose="020F0502020204030204" pitchFamily="34" charset="0"/>
                          <a:cs typeface="Calibri" panose="020F0502020204030204" pitchFamily="34" charset="0"/>
                        </a:rPr>
                        <a:t>To improve standards in Boys’ Writing</a:t>
                      </a:r>
                      <a:endParaRPr lang="en-GB" sz="2400" b="0" i="1" dirty="0">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smtClean="0">
                          <a:latin typeface="Calibri" panose="020F0502020204030204" pitchFamily="34" charset="0"/>
                          <a:cs typeface="Calibri" panose="020F0502020204030204" pitchFamily="34" charset="0"/>
                        </a:rPr>
                        <a:t>Priority 3</a:t>
                      </a:r>
                    </a:p>
                    <a:p>
                      <a:pPr algn="ctr"/>
                      <a:endParaRPr lang="en-GB" sz="2400" b="1" dirty="0" smtClean="0">
                        <a:latin typeface="Calibri" panose="020F0502020204030204" pitchFamily="34" charset="0"/>
                        <a:cs typeface="Calibri" panose="020F0502020204030204" pitchFamily="34" charset="0"/>
                      </a:endParaRPr>
                    </a:p>
                  </a:txBody>
                  <a:tcPr marL="68580" marR="68580" marT="0" marB="0"/>
                </a:tc>
                <a:tc>
                  <a:txBody>
                    <a:bodyPr/>
                    <a:lstStyle/>
                    <a:p>
                      <a:r>
                        <a:rPr lang="en-GB" sz="2400" b="0" i="1" dirty="0" smtClean="0">
                          <a:latin typeface="Calibri" panose="020F0502020204030204" pitchFamily="34" charset="0"/>
                          <a:cs typeface="Calibri" panose="020F0502020204030204" pitchFamily="34" charset="0"/>
                        </a:rPr>
                        <a:t>To improve the wellbeing of children and staff</a:t>
                      </a:r>
                      <a:endParaRPr lang="en-GB" sz="2400" b="0" i="1" dirty="0">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smtClean="0">
                          <a:latin typeface="Calibri" panose="020F0502020204030204" pitchFamily="34" charset="0"/>
                          <a:cs typeface="Calibri" panose="020F0502020204030204" pitchFamily="34" charset="0"/>
                        </a:rPr>
                        <a:t>Priority 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smtClean="0">
                        <a:latin typeface="Calibri" panose="020F0502020204030204" pitchFamily="34" charset="0"/>
                        <a:cs typeface="Calibri" panose="020F0502020204030204" pitchFamily="34" charset="0"/>
                      </a:endParaRPr>
                    </a:p>
                  </a:txBody>
                  <a:tcPr marL="68580" marR="68580" marT="0" marB="0"/>
                </a:tc>
                <a:tc>
                  <a:txBody>
                    <a:bodyPr/>
                    <a:lstStyle/>
                    <a:p>
                      <a:r>
                        <a:rPr lang="en-GB" sz="2400" b="0" i="1" dirty="0" smtClean="0">
                          <a:latin typeface="Calibri" panose="020F0502020204030204" pitchFamily="34" charset="0"/>
                          <a:cs typeface="Calibri" panose="020F0502020204030204" pitchFamily="34" charset="0"/>
                        </a:rPr>
                        <a:t>To enhance the profile and provision of the Arts</a:t>
                      </a:r>
                      <a:endParaRPr lang="en-GB" sz="2400" b="0" i="1" dirty="0">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smtClean="0">
                          <a:latin typeface="Calibri" panose="020F0502020204030204" pitchFamily="34" charset="0"/>
                          <a:cs typeface="Calibri" panose="020F0502020204030204" pitchFamily="34" charset="0"/>
                        </a:rPr>
                        <a:t>Priority 5</a:t>
                      </a:r>
                    </a:p>
                    <a:p>
                      <a:pPr algn="ctr"/>
                      <a:endParaRPr lang="en-GB" sz="2400" b="1" dirty="0" smtClean="0">
                        <a:latin typeface="Calibri" panose="020F0502020204030204" pitchFamily="34" charset="0"/>
                        <a:cs typeface="Calibri" panose="020F0502020204030204" pitchFamily="34" charset="0"/>
                      </a:endParaRPr>
                    </a:p>
                  </a:txBody>
                  <a:tcPr marL="68580" marR="68580" marT="0" marB="0"/>
                </a:tc>
                <a:tc>
                  <a:txBody>
                    <a:bodyPr/>
                    <a:lstStyle/>
                    <a:p>
                      <a:r>
                        <a:rPr lang="en-GB" sz="2400" b="0" i="1" dirty="0" smtClean="0">
                          <a:latin typeface="Calibri" panose="020F0502020204030204" pitchFamily="34" charset="0"/>
                          <a:cs typeface="Calibri" panose="020F0502020204030204" pitchFamily="34" charset="0"/>
                        </a:rPr>
                        <a:t>To improve the Computing provision from FS2 to Y6</a:t>
                      </a:r>
                      <a:endParaRPr lang="en-GB" sz="2400" b="0" i="1" dirty="0">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smtClean="0">
                          <a:latin typeface="Calibri" panose="020F0502020204030204" pitchFamily="34" charset="0"/>
                          <a:cs typeface="Calibri" panose="020F0502020204030204" pitchFamily="34" charset="0"/>
                        </a:rPr>
                        <a:t>Priority 6</a:t>
                      </a:r>
                    </a:p>
                    <a:p>
                      <a:pPr algn="ctr"/>
                      <a:endParaRPr lang="en-GB" sz="2400" b="1" dirty="0" smtClean="0">
                        <a:latin typeface="Calibri" panose="020F0502020204030204" pitchFamily="34" charset="0"/>
                        <a:cs typeface="Calibri" panose="020F0502020204030204" pitchFamily="34" charset="0"/>
                      </a:endParaRPr>
                    </a:p>
                  </a:txBody>
                  <a:tcPr marL="68580" marR="68580" marT="0" marB="0"/>
                </a:tc>
                <a:tc>
                  <a:txBody>
                    <a:bodyPr/>
                    <a:lstStyle/>
                    <a:p>
                      <a:r>
                        <a:rPr lang="en-GB" sz="2400" b="0" i="1" dirty="0" smtClean="0">
                          <a:latin typeface="Calibri" panose="020F0502020204030204" pitchFamily="34" charset="0"/>
                          <a:cs typeface="Calibri" panose="020F0502020204030204" pitchFamily="34" charset="0"/>
                        </a:rPr>
                        <a:t>To enhance speaking and listening skills in FS2 and KS1</a:t>
                      </a:r>
                      <a:endParaRPr lang="en-GB" sz="2400" b="0" i="1" dirty="0">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4538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Calibri" panose="020F0502020204030204" pitchFamily="34" charset="0"/>
              </a:rPr>
              <a:t>Agenda</a:t>
            </a:r>
            <a:endParaRPr lang="en-GB" b="1" dirty="0">
              <a:latin typeface="Calibri" panose="020F0502020204030204" pitchFamily="34" charset="0"/>
            </a:endParaRPr>
          </a:p>
        </p:txBody>
      </p:sp>
      <p:sp>
        <p:nvSpPr>
          <p:cNvPr id="3" name="Content Placeholder 2"/>
          <p:cNvSpPr>
            <a:spLocks noGrp="1"/>
          </p:cNvSpPr>
          <p:nvPr>
            <p:ph idx="1"/>
          </p:nvPr>
        </p:nvSpPr>
        <p:spPr/>
        <p:txBody>
          <a:bodyPr>
            <a:normAutofit fontScale="92500"/>
          </a:bodyPr>
          <a:lstStyle/>
          <a:p>
            <a:r>
              <a:rPr lang="en-GB" sz="4000" dirty="0" smtClean="0">
                <a:latin typeface="Calibri" panose="020F0502020204030204" pitchFamily="34" charset="0"/>
              </a:rPr>
              <a:t>Review of last Summer’s Parent/Carer Questionnaires (including a comparison with the year before)</a:t>
            </a:r>
          </a:p>
          <a:p>
            <a:r>
              <a:rPr lang="en-GB" sz="4000" dirty="0" smtClean="0">
                <a:latin typeface="Calibri" panose="020F0502020204030204" pitchFamily="34" charset="0"/>
              </a:rPr>
              <a:t>Whole School Priorities and how they are chosen</a:t>
            </a:r>
          </a:p>
          <a:p>
            <a:r>
              <a:rPr lang="en-GB" sz="4000" dirty="0" smtClean="0">
                <a:latin typeface="Calibri" panose="020F0502020204030204" pitchFamily="34" charset="0"/>
              </a:rPr>
              <a:t>Review of last year’s Priorities</a:t>
            </a:r>
          </a:p>
          <a:p>
            <a:r>
              <a:rPr lang="en-GB" sz="4000" dirty="0" smtClean="0">
                <a:latin typeface="Calibri" panose="020F0502020204030204" pitchFamily="34" charset="0"/>
              </a:rPr>
              <a:t>This year’s Priorities</a:t>
            </a:r>
          </a:p>
          <a:p>
            <a:r>
              <a:rPr lang="en-GB" sz="4000" dirty="0" smtClean="0">
                <a:latin typeface="Calibri" panose="020F0502020204030204" pitchFamily="34" charset="0"/>
              </a:rPr>
              <a:t>Any questions</a:t>
            </a:r>
          </a:p>
          <a:p>
            <a:endParaRPr lang="en-GB" dirty="0" smtClean="0"/>
          </a:p>
        </p:txBody>
      </p:sp>
    </p:spTree>
    <p:extLst>
      <p:ext uri="{BB962C8B-B14F-4D97-AF65-F5344CB8AC3E}">
        <p14:creationId xmlns:p14="http://schemas.microsoft.com/office/powerpoint/2010/main" val="21141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339" y="116632"/>
            <a:ext cx="11905323" cy="6624736"/>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984" y="234462"/>
            <a:ext cx="11598032" cy="6400800"/>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335360" y="-243408"/>
            <a:ext cx="11425269" cy="67687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endParaRPr lang="en-GB" sz="1200" dirty="0" smtClean="0">
              <a:solidFill>
                <a:schemeClr val="tx1">
                  <a:lumMod val="65000"/>
                  <a:lumOff val="35000"/>
                </a:schemeClr>
              </a:solidFill>
              <a:latin typeface="Calibri" panose="020F0502020204030204" pitchFamily="34" charset="0"/>
              <a:cs typeface="Calibri" panose="020F0502020204030204" pitchFamily="34" charset="0"/>
            </a:endParaRPr>
          </a:p>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p>
            <a:pPr algn="ctr"/>
            <a:endParaRPr lang="en-GB" sz="4100" dirty="0" smtClean="0">
              <a:solidFill>
                <a:schemeClr val="tx1">
                  <a:lumMod val="65000"/>
                  <a:lumOff val="35000"/>
                </a:schemeClr>
              </a:solidFill>
              <a:latin typeface="Calibri" panose="020F0502020204030204" pitchFamily="34" charset="0"/>
              <a:cs typeface="Calibri" panose="020F0502020204030204" pitchFamily="34" charset="0"/>
            </a:endParaRPr>
          </a:p>
          <a:p>
            <a:pPr algn="ctr"/>
            <a:r>
              <a:rPr lang="en-GB" sz="4100" dirty="0" smtClean="0">
                <a:solidFill>
                  <a:schemeClr val="tx1">
                    <a:lumMod val="65000"/>
                    <a:lumOff val="35000"/>
                  </a:schemeClr>
                </a:solidFill>
                <a:latin typeface="Calibri" panose="020F0502020204030204" pitchFamily="34" charset="0"/>
                <a:cs typeface="Calibri" panose="020F0502020204030204" pitchFamily="34" charset="0"/>
              </a:rPr>
              <a:t>Parent/Carer Questionnaire Results</a:t>
            </a:r>
          </a:p>
          <a:p>
            <a:pPr algn="ctr"/>
            <a:endParaRPr lang="en-GB" sz="4100" dirty="0">
              <a:solidFill>
                <a:schemeClr val="tx1">
                  <a:lumMod val="65000"/>
                  <a:lumOff val="35000"/>
                </a:schemeClr>
              </a:solidFill>
              <a:latin typeface="Calibri" panose="020F0502020204030204" pitchFamily="34" charset="0"/>
              <a:cs typeface="Calibri" panose="020F0502020204030204" pitchFamily="34" charset="0"/>
            </a:endParaRPr>
          </a:p>
          <a:p>
            <a:pPr algn="ctr"/>
            <a:r>
              <a:rPr lang="en-GB" sz="4100" dirty="0" smtClean="0">
                <a:solidFill>
                  <a:schemeClr val="tx1">
                    <a:lumMod val="65000"/>
                    <a:lumOff val="35000"/>
                  </a:schemeClr>
                </a:solidFill>
                <a:latin typeface="Calibri" panose="020F0502020204030204" pitchFamily="34" charset="0"/>
                <a:cs typeface="Calibri" panose="020F0502020204030204" pitchFamily="34" charset="0"/>
              </a:rPr>
              <a:t/>
            </a:r>
            <a:br>
              <a:rPr lang="en-GB" sz="4100" dirty="0" smtClean="0">
                <a:solidFill>
                  <a:schemeClr val="tx1">
                    <a:lumMod val="65000"/>
                    <a:lumOff val="35000"/>
                  </a:schemeClr>
                </a:solidFill>
                <a:latin typeface="Calibri" panose="020F0502020204030204" pitchFamily="34" charset="0"/>
                <a:cs typeface="Calibri" panose="020F0502020204030204" pitchFamily="34" charset="0"/>
              </a:rPr>
            </a:br>
            <a:r>
              <a:rPr lang="en-GB" sz="4100" dirty="0" smtClean="0">
                <a:solidFill>
                  <a:schemeClr val="tx1">
                    <a:lumMod val="65000"/>
                    <a:lumOff val="35000"/>
                  </a:schemeClr>
                </a:solidFill>
                <a:latin typeface="Calibri" panose="020F0502020204030204" pitchFamily="34" charset="0"/>
                <a:cs typeface="Calibri" panose="020F0502020204030204" pitchFamily="34" charset="0"/>
              </a:rPr>
              <a:t/>
            </a:r>
            <a:br>
              <a:rPr lang="en-GB" sz="4100" dirty="0" smtClean="0">
                <a:solidFill>
                  <a:schemeClr val="tx1">
                    <a:lumMod val="65000"/>
                    <a:lumOff val="35000"/>
                  </a:schemeClr>
                </a:solidFill>
                <a:latin typeface="Calibri" panose="020F0502020204030204" pitchFamily="34" charset="0"/>
                <a:cs typeface="Calibri" panose="020F0502020204030204" pitchFamily="34" charset="0"/>
              </a:rPr>
            </a:br>
            <a:r>
              <a:rPr lang="en-GB" sz="4100" dirty="0" smtClean="0">
                <a:solidFill>
                  <a:schemeClr val="tx1">
                    <a:lumMod val="65000"/>
                    <a:lumOff val="35000"/>
                  </a:schemeClr>
                </a:solidFill>
                <a:latin typeface="Calibri" panose="020F0502020204030204" pitchFamily="34" charset="0"/>
                <a:cs typeface="Calibri" panose="020F0502020204030204" pitchFamily="34" charset="0"/>
              </a:rPr>
              <a:t/>
            </a:r>
            <a:br>
              <a:rPr lang="en-GB" sz="4100" dirty="0" smtClean="0">
                <a:solidFill>
                  <a:schemeClr val="tx1">
                    <a:lumMod val="65000"/>
                    <a:lumOff val="35000"/>
                  </a:schemeClr>
                </a:solidFill>
                <a:latin typeface="Calibri" panose="020F0502020204030204" pitchFamily="34" charset="0"/>
                <a:cs typeface="Calibri" panose="020F0502020204030204" pitchFamily="34" charset="0"/>
              </a:rPr>
            </a:br>
            <a:r>
              <a:rPr lang="en-GB" sz="4100" dirty="0" smtClean="0">
                <a:solidFill>
                  <a:schemeClr val="tx1">
                    <a:lumMod val="65000"/>
                    <a:lumOff val="35000"/>
                  </a:schemeClr>
                </a:solidFill>
                <a:latin typeface="Calibri" panose="020F0502020204030204" pitchFamily="34" charset="0"/>
                <a:cs typeface="Calibri" panose="020F0502020204030204" pitchFamily="34" charset="0"/>
              </a:rPr>
              <a:t/>
            </a:r>
            <a:br>
              <a:rPr lang="en-GB" sz="4100" dirty="0" smtClean="0">
                <a:solidFill>
                  <a:schemeClr val="tx1">
                    <a:lumMod val="65000"/>
                    <a:lumOff val="35000"/>
                  </a:schemeClr>
                </a:solidFill>
                <a:latin typeface="Calibri" panose="020F0502020204030204" pitchFamily="34" charset="0"/>
                <a:cs typeface="Calibri" panose="020F0502020204030204" pitchFamily="34" charset="0"/>
              </a:rPr>
            </a:br>
            <a:r>
              <a:rPr lang="en-GB" sz="4100" dirty="0" smtClean="0">
                <a:solidFill>
                  <a:schemeClr val="tx1">
                    <a:lumMod val="65000"/>
                    <a:lumOff val="35000"/>
                  </a:schemeClr>
                </a:solidFill>
                <a:latin typeface="Calibri" panose="020F0502020204030204" pitchFamily="34" charset="0"/>
                <a:cs typeface="Calibri" panose="020F0502020204030204" pitchFamily="34" charset="0"/>
              </a:rPr>
              <a:t/>
            </a:r>
            <a:br>
              <a:rPr lang="en-GB" sz="4100" dirty="0" smtClean="0">
                <a:solidFill>
                  <a:schemeClr val="tx1">
                    <a:lumMod val="65000"/>
                    <a:lumOff val="35000"/>
                  </a:schemeClr>
                </a:solidFill>
                <a:latin typeface="Calibri" panose="020F0502020204030204" pitchFamily="34" charset="0"/>
                <a:cs typeface="Calibri" panose="020F0502020204030204" pitchFamily="34" charset="0"/>
              </a:rPr>
            </a:br>
            <a:r>
              <a:rPr lang="en-GB" sz="4100" dirty="0" smtClean="0">
                <a:solidFill>
                  <a:schemeClr val="tx1">
                    <a:lumMod val="65000"/>
                    <a:lumOff val="35000"/>
                  </a:schemeClr>
                </a:solidFill>
                <a:latin typeface="Calibri" panose="020F0502020204030204" pitchFamily="34" charset="0"/>
                <a:cs typeface="Calibri" panose="020F0502020204030204" pitchFamily="34" charset="0"/>
              </a:rPr>
              <a:t/>
            </a:r>
            <a:br>
              <a:rPr lang="en-GB" sz="4100" dirty="0" smtClean="0">
                <a:solidFill>
                  <a:schemeClr val="tx1">
                    <a:lumMod val="65000"/>
                    <a:lumOff val="35000"/>
                  </a:schemeClr>
                </a:solidFill>
                <a:latin typeface="Calibri" panose="020F0502020204030204" pitchFamily="34" charset="0"/>
                <a:cs typeface="Calibri" panose="020F0502020204030204" pitchFamily="34" charset="0"/>
              </a:rPr>
            </a:br>
            <a:r>
              <a:rPr lang="en-GB" sz="4100" b="0" dirty="0" smtClean="0">
                <a:solidFill>
                  <a:schemeClr val="tx1">
                    <a:lumMod val="65000"/>
                    <a:lumOff val="35000"/>
                  </a:schemeClr>
                </a:solidFill>
                <a:latin typeface="Calibri" panose="020F0502020204030204" pitchFamily="34" charset="0"/>
                <a:cs typeface="Calibri" panose="020F0502020204030204" pitchFamily="34" charset="0"/>
              </a:rPr>
              <a:t>Summer 2017</a:t>
            </a:r>
            <a:endParaRPr lang="en-GB" sz="4100" b="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76" t="18923" r="22001" b="41487"/>
          <a:stretch/>
        </p:blipFill>
        <p:spPr bwMode="auto">
          <a:xfrm>
            <a:off x="839948" y="1661070"/>
            <a:ext cx="10561173" cy="3939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2" name="Picture 11" descr="https://pbs.twimg.com/profile_images/743033372675571712/30aeEyPX.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519936" y="354632"/>
            <a:ext cx="1056117" cy="792088"/>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96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pbs.twimg.com/profile_images/743033372675571712/30aeEyPX.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75520" y="188640"/>
            <a:ext cx="8640960" cy="6480721"/>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360" y="116632"/>
            <a:ext cx="11521280" cy="1152128"/>
          </a:xfrm>
        </p:spPr>
        <p:txBody>
          <a:bodyPr/>
          <a:lstStyle/>
          <a:p>
            <a:pPr algn="ctr"/>
            <a:r>
              <a:rPr lang="en-GB" dirty="0">
                <a:solidFill>
                  <a:schemeClr val="tx1">
                    <a:lumMod val="65000"/>
                    <a:lumOff val="35000"/>
                  </a:schemeClr>
                </a:solidFill>
                <a:latin typeface="Calibri" panose="020F0502020204030204" pitchFamily="34" charset="0"/>
                <a:cs typeface="Calibri" panose="020F0502020204030204" pitchFamily="34" charset="0"/>
              </a:rPr>
              <a:t>Analysis</a:t>
            </a:r>
          </a:p>
        </p:txBody>
      </p:sp>
      <p:sp>
        <p:nvSpPr>
          <p:cNvPr id="3" name="Content Placeholder 2"/>
          <p:cNvSpPr>
            <a:spLocks noGrp="1"/>
          </p:cNvSpPr>
          <p:nvPr>
            <p:ph idx="1"/>
          </p:nvPr>
        </p:nvSpPr>
        <p:spPr>
          <a:xfrm>
            <a:off x="431371" y="1196752"/>
            <a:ext cx="11329259" cy="5328592"/>
          </a:xfrm>
        </p:spPr>
        <p:txBody>
          <a:bodyPr>
            <a:noAutofit/>
          </a:bodyPr>
          <a:lstStyle/>
          <a:p>
            <a:pPr algn="just">
              <a:lnSpc>
                <a:spcPct val="110000"/>
              </a:lnSpc>
              <a:spcBef>
                <a:spcPts val="0"/>
              </a:spcBef>
              <a:spcAft>
                <a:spcPts val="1200"/>
              </a:spcAft>
            </a:pPr>
            <a:r>
              <a:rPr lang="en-GB" sz="2000" dirty="0" smtClean="0">
                <a:solidFill>
                  <a:schemeClr val="tx1">
                    <a:lumMod val="65000"/>
                    <a:lumOff val="35000"/>
                  </a:schemeClr>
                </a:solidFill>
                <a:latin typeface="Calibri" panose="020F0502020204030204" pitchFamily="34" charset="0"/>
                <a:cs typeface="Calibri" panose="020F0502020204030204" pitchFamily="34" charset="0"/>
              </a:rPr>
              <a:t>28 </a:t>
            </a:r>
            <a:r>
              <a:rPr lang="en-GB" sz="2000" dirty="0">
                <a:solidFill>
                  <a:schemeClr val="tx1">
                    <a:lumMod val="65000"/>
                    <a:lumOff val="35000"/>
                  </a:schemeClr>
                </a:solidFill>
                <a:latin typeface="Calibri" panose="020F0502020204030204" pitchFamily="34" charset="0"/>
                <a:cs typeface="Calibri" panose="020F0502020204030204" pitchFamily="34" charset="0"/>
              </a:rPr>
              <a:t>of the questions requested Parents / Carers to select the appropriate option : Strongly Agree / Disagree / Agree / Strongly Agree.</a:t>
            </a:r>
          </a:p>
          <a:p>
            <a:pPr algn="just">
              <a:lnSpc>
                <a:spcPct val="110000"/>
              </a:lnSpc>
              <a:spcBef>
                <a:spcPts val="0"/>
              </a:spcBef>
              <a:spcAft>
                <a:spcPts val="1200"/>
              </a:spcAft>
            </a:pPr>
            <a:r>
              <a:rPr lang="en-GB" sz="2000" dirty="0">
                <a:solidFill>
                  <a:schemeClr val="tx1">
                    <a:lumMod val="65000"/>
                    <a:lumOff val="35000"/>
                  </a:schemeClr>
                </a:solidFill>
                <a:latin typeface="Calibri" panose="020F0502020204030204" pitchFamily="34" charset="0"/>
                <a:cs typeface="Calibri" panose="020F0502020204030204" pitchFamily="34" charset="0"/>
              </a:rPr>
              <a:t>For these questions a score was allocated to each answer:</a:t>
            </a:r>
          </a:p>
          <a:p>
            <a:pPr lvl="1" algn="just">
              <a:spcBef>
                <a:spcPts val="0"/>
              </a:spcBef>
              <a:spcAft>
                <a:spcPts val="600"/>
              </a:spcAft>
              <a:buFont typeface="Wingdings" panose="05000000000000000000" pitchFamily="2" charset="2"/>
              <a:buChar char="Ø"/>
            </a:pPr>
            <a:r>
              <a:rPr lang="en-GB" sz="2000" dirty="0">
                <a:solidFill>
                  <a:schemeClr val="tx1">
                    <a:lumMod val="65000"/>
                    <a:lumOff val="35000"/>
                  </a:schemeClr>
                </a:solidFill>
                <a:latin typeface="Calibri" panose="020F0502020204030204" pitchFamily="34" charset="0"/>
                <a:cs typeface="Calibri" panose="020F0502020204030204" pitchFamily="34" charset="0"/>
              </a:rPr>
              <a:t> Strongly Agree	+2</a:t>
            </a:r>
          </a:p>
          <a:p>
            <a:pPr lvl="1" algn="just">
              <a:spcBef>
                <a:spcPts val="0"/>
              </a:spcBef>
              <a:spcAft>
                <a:spcPts val="600"/>
              </a:spcAft>
              <a:buFont typeface="Wingdings" panose="05000000000000000000" pitchFamily="2" charset="2"/>
              <a:buChar char="Ø"/>
            </a:pPr>
            <a:r>
              <a:rPr lang="en-GB" sz="2000" dirty="0">
                <a:solidFill>
                  <a:schemeClr val="tx1">
                    <a:lumMod val="65000"/>
                    <a:lumOff val="35000"/>
                  </a:schemeClr>
                </a:solidFill>
                <a:latin typeface="Calibri" panose="020F0502020204030204" pitchFamily="34" charset="0"/>
                <a:cs typeface="Calibri" panose="020F0502020204030204" pitchFamily="34" charset="0"/>
              </a:rPr>
              <a:t> Agree		+1 </a:t>
            </a:r>
          </a:p>
          <a:p>
            <a:pPr lvl="1" algn="just">
              <a:spcBef>
                <a:spcPts val="0"/>
              </a:spcBef>
              <a:spcAft>
                <a:spcPts val="600"/>
              </a:spcAft>
              <a:buFont typeface="Wingdings" panose="05000000000000000000" pitchFamily="2" charset="2"/>
              <a:buChar char="Ø"/>
            </a:pPr>
            <a:r>
              <a:rPr lang="en-GB" sz="2000" dirty="0">
                <a:solidFill>
                  <a:schemeClr val="tx1">
                    <a:lumMod val="65000"/>
                    <a:lumOff val="35000"/>
                  </a:schemeClr>
                </a:solidFill>
                <a:latin typeface="Calibri" panose="020F0502020204030204" pitchFamily="34" charset="0"/>
                <a:cs typeface="Calibri" panose="020F0502020204030204" pitchFamily="34" charset="0"/>
              </a:rPr>
              <a:t> Disagree		-1</a:t>
            </a:r>
          </a:p>
          <a:p>
            <a:pPr lvl="1" algn="just">
              <a:spcBef>
                <a:spcPts val="0"/>
              </a:spcBef>
              <a:spcAft>
                <a:spcPts val="600"/>
              </a:spcAft>
              <a:buFont typeface="Wingdings" panose="05000000000000000000" pitchFamily="2" charset="2"/>
              <a:buChar char="Ø"/>
            </a:pPr>
            <a:r>
              <a:rPr lang="en-GB" sz="2000" dirty="0">
                <a:solidFill>
                  <a:schemeClr val="tx1">
                    <a:lumMod val="65000"/>
                    <a:lumOff val="35000"/>
                  </a:schemeClr>
                </a:solidFill>
                <a:latin typeface="Calibri" panose="020F0502020204030204" pitchFamily="34" charset="0"/>
                <a:cs typeface="Calibri" panose="020F0502020204030204" pitchFamily="34" charset="0"/>
              </a:rPr>
              <a:t> Strongly Disagree	-2</a:t>
            </a:r>
          </a:p>
          <a:p>
            <a:pPr algn="just">
              <a:lnSpc>
                <a:spcPct val="110000"/>
              </a:lnSpc>
              <a:spcBef>
                <a:spcPts val="0"/>
              </a:spcBef>
              <a:spcAft>
                <a:spcPts val="1200"/>
              </a:spcAft>
            </a:pPr>
            <a:r>
              <a:rPr lang="en-GB" sz="2000" dirty="0">
                <a:solidFill>
                  <a:schemeClr val="tx1">
                    <a:lumMod val="65000"/>
                    <a:lumOff val="35000"/>
                  </a:schemeClr>
                </a:solidFill>
                <a:latin typeface="Calibri" panose="020F0502020204030204" pitchFamily="34" charset="0"/>
                <a:cs typeface="Calibri" panose="020F0502020204030204" pitchFamily="34" charset="0"/>
              </a:rPr>
              <a:t>Where an answer indicated ‘Not applicable’, ‘Don’t know’, ‘Neither agree or disagree’, or no answer was given, a value of zero was allocated.</a:t>
            </a:r>
          </a:p>
          <a:p>
            <a:pPr algn="just">
              <a:lnSpc>
                <a:spcPct val="110000"/>
              </a:lnSpc>
              <a:spcBef>
                <a:spcPts val="0"/>
              </a:spcBef>
              <a:spcAft>
                <a:spcPts val="1200"/>
              </a:spcAft>
            </a:pPr>
            <a:r>
              <a:rPr lang="en-GB" sz="2000" dirty="0">
                <a:solidFill>
                  <a:schemeClr val="tx1">
                    <a:lumMod val="65000"/>
                    <a:lumOff val="35000"/>
                  </a:schemeClr>
                </a:solidFill>
                <a:latin typeface="Calibri" panose="020F0502020204030204" pitchFamily="34" charset="0"/>
                <a:cs typeface="Calibri" panose="020F0502020204030204" pitchFamily="34" charset="0"/>
              </a:rPr>
              <a:t>The total score for each question was divided by the number of scoring answers to give an average / factor score.</a:t>
            </a:r>
          </a:p>
          <a:p>
            <a:pPr algn="just">
              <a:lnSpc>
                <a:spcPct val="110000"/>
              </a:lnSpc>
              <a:spcBef>
                <a:spcPts val="0"/>
              </a:spcBef>
              <a:spcAft>
                <a:spcPts val="1200"/>
              </a:spcAft>
            </a:pPr>
            <a:r>
              <a:rPr lang="en-GB" sz="2000" dirty="0">
                <a:solidFill>
                  <a:schemeClr val="tx1">
                    <a:lumMod val="65000"/>
                    <a:lumOff val="35000"/>
                  </a:schemeClr>
                </a:solidFill>
                <a:latin typeface="Calibri" panose="020F0502020204030204" pitchFamily="34" charset="0"/>
                <a:cs typeface="Calibri" panose="020F0502020204030204" pitchFamily="34" charset="0"/>
              </a:rPr>
              <a:t>The average / factor score has then been ranked into order.</a:t>
            </a:r>
          </a:p>
          <a:p>
            <a:pPr algn="just">
              <a:lnSpc>
                <a:spcPct val="110000"/>
              </a:lnSpc>
              <a:spcBef>
                <a:spcPts val="0"/>
              </a:spcBef>
              <a:spcAft>
                <a:spcPts val="1200"/>
              </a:spcAft>
            </a:pPr>
            <a:endParaRPr lang="en-GB" sz="2000" dirty="0">
              <a:solidFill>
                <a:schemeClr val="tx1">
                  <a:lumMod val="65000"/>
                  <a:lumOff val="35000"/>
                </a:schemeClr>
              </a:solidFill>
              <a:latin typeface="Calibri" panose="020F0502020204030204" pitchFamily="34" charset="0"/>
              <a:cs typeface="Calibri" panose="020F0502020204030204" pitchFamily="34" charset="0"/>
            </a:endParaRPr>
          </a:p>
          <a:p>
            <a:pPr algn="just"/>
            <a:endParaRPr lang="en-GB" sz="2000" dirty="0">
              <a:solidFill>
                <a:schemeClr val="tx1">
                  <a:lumMod val="65000"/>
                  <a:lumOff val="35000"/>
                </a:schemeClr>
              </a:solidFill>
              <a:latin typeface="Calibri" panose="020F0502020204030204" pitchFamily="34" charset="0"/>
              <a:cs typeface="Calibri" panose="020F0502020204030204" pitchFamily="34" charset="0"/>
            </a:endParaRPr>
          </a:p>
          <a:p>
            <a:pPr algn="just"/>
            <a:endParaRPr lang="en-GB"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Rectangle 4"/>
          <p:cNvSpPr/>
          <p:nvPr/>
        </p:nvSpPr>
        <p:spPr>
          <a:xfrm>
            <a:off x="143339" y="116632"/>
            <a:ext cx="11905323" cy="6624736"/>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984" y="234462"/>
            <a:ext cx="11598032" cy="6400800"/>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518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16632"/>
            <a:ext cx="11521280" cy="1152128"/>
          </a:xfrm>
        </p:spPr>
        <p:txBody>
          <a:bodyPr/>
          <a:lstStyle/>
          <a:p>
            <a:pPr algn="ctr"/>
            <a:r>
              <a:rPr lang="en-GB" dirty="0">
                <a:solidFill>
                  <a:schemeClr val="tx1">
                    <a:lumMod val="65000"/>
                    <a:lumOff val="35000"/>
                  </a:schemeClr>
                </a:solidFill>
                <a:latin typeface="Calibri" panose="020F0502020204030204" pitchFamily="34" charset="0"/>
                <a:cs typeface="Calibri" panose="020F0502020204030204" pitchFamily="34" charset="0"/>
              </a:rPr>
              <a:t>Response Percentages</a:t>
            </a:r>
          </a:p>
        </p:txBody>
      </p:sp>
      <p:sp>
        <p:nvSpPr>
          <p:cNvPr id="5" name="Rectangle 4"/>
          <p:cNvSpPr/>
          <p:nvPr/>
        </p:nvSpPr>
        <p:spPr>
          <a:xfrm>
            <a:off x="143339" y="116632"/>
            <a:ext cx="11905323" cy="6624736"/>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984" y="234462"/>
            <a:ext cx="11598032" cy="6400800"/>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p:cNvGraphicFramePr>
            <a:graphicFrameLocks/>
          </p:cNvGraphicFramePr>
          <p:nvPr>
            <p:extLst>
              <p:ext uri="{D42A27DB-BD31-4B8C-83A1-F6EECF244321}">
                <p14:modId xmlns:p14="http://schemas.microsoft.com/office/powerpoint/2010/main" val="2767786202"/>
              </p:ext>
            </p:extLst>
          </p:nvPr>
        </p:nvGraphicFramePr>
        <p:xfrm>
          <a:off x="431371" y="1119187"/>
          <a:ext cx="11329259" cy="54061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762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16632"/>
            <a:ext cx="11521280" cy="1152128"/>
          </a:xfrm>
        </p:spPr>
        <p:txBody>
          <a:bodyPr/>
          <a:lstStyle/>
          <a:p>
            <a:pPr algn="ctr"/>
            <a:r>
              <a:rPr lang="en-GB" dirty="0">
                <a:solidFill>
                  <a:schemeClr val="tx1">
                    <a:lumMod val="65000"/>
                    <a:lumOff val="35000"/>
                  </a:schemeClr>
                </a:solidFill>
                <a:latin typeface="Calibri" panose="020F0502020204030204" pitchFamily="34" charset="0"/>
                <a:cs typeface="Calibri" panose="020F0502020204030204" pitchFamily="34" charset="0"/>
              </a:rPr>
              <a:t>Well Being &amp; </a:t>
            </a:r>
            <a:r>
              <a:rPr lang="en-GB" dirty="0" smtClean="0">
                <a:solidFill>
                  <a:schemeClr val="tx1">
                    <a:lumMod val="65000"/>
                    <a:lumOff val="35000"/>
                  </a:schemeClr>
                </a:solidFill>
                <a:latin typeface="Calibri" panose="020F0502020204030204" pitchFamily="34" charset="0"/>
                <a:cs typeface="Calibri" panose="020F0502020204030204" pitchFamily="34" charset="0"/>
              </a:rPr>
              <a:t>Outdoor </a:t>
            </a:r>
            <a:r>
              <a:rPr lang="en-GB" dirty="0">
                <a:solidFill>
                  <a:schemeClr val="tx1">
                    <a:lumMod val="65000"/>
                    <a:lumOff val="35000"/>
                  </a:schemeClr>
                </a:solidFill>
                <a:latin typeface="Calibri" panose="020F0502020204030204" pitchFamily="34" charset="0"/>
                <a:cs typeface="Calibri" panose="020F0502020204030204" pitchFamily="34" charset="0"/>
              </a:rPr>
              <a:t>Environment</a:t>
            </a:r>
          </a:p>
        </p:txBody>
      </p:sp>
      <p:sp>
        <p:nvSpPr>
          <p:cNvPr id="5" name="Rectangle 4"/>
          <p:cNvSpPr/>
          <p:nvPr/>
        </p:nvSpPr>
        <p:spPr>
          <a:xfrm>
            <a:off x="143339" y="116632"/>
            <a:ext cx="11905323" cy="6624736"/>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984" y="234462"/>
            <a:ext cx="11598032" cy="6400800"/>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p:cNvGraphicFramePr>
            <a:graphicFrameLocks noGrp="1"/>
          </p:cNvGraphicFramePr>
          <p:nvPr>
            <p:extLst>
              <p:ext uri="{D42A27DB-BD31-4B8C-83A1-F6EECF244321}">
                <p14:modId xmlns:p14="http://schemas.microsoft.com/office/powerpoint/2010/main" val="981985489"/>
              </p:ext>
            </p:extLst>
          </p:nvPr>
        </p:nvGraphicFramePr>
        <p:xfrm>
          <a:off x="623391" y="1472855"/>
          <a:ext cx="10945218" cy="2382632"/>
        </p:xfrm>
        <a:graphic>
          <a:graphicData uri="http://schemas.openxmlformats.org/drawingml/2006/table">
            <a:tbl>
              <a:tblPr firstRow="1" bandRow="1">
                <a:tableStyleId>{C083E6E3-FA7D-4D7B-A595-EF9225AFEA82}</a:tableStyleId>
              </a:tblPr>
              <a:tblGrid>
                <a:gridCol w="792921">
                  <a:extLst>
                    <a:ext uri="{9D8B030D-6E8A-4147-A177-3AD203B41FA5}">
                      <a16:colId xmlns:a16="http://schemas.microsoft.com/office/drawing/2014/main" val="20000"/>
                    </a:ext>
                  </a:extLst>
                </a:gridCol>
                <a:gridCol w="5675641">
                  <a:extLst>
                    <a:ext uri="{9D8B030D-6E8A-4147-A177-3AD203B41FA5}">
                      <a16:colId xmlns:a16="http://schemas.microsoft.com/office/drawing/2014/main" val="20001"/>
                    </a:ext>
                  </a:extLst>
                </a:gridCol>
                <a:gridCol w="1129435">
                  <a:extLst>
                    <a:ext uri="{9D8B030D-6E8A-4147-A177-3AD203B41FA5}">
                      <a16:colId xmlns:a16="http://schemas.microsoft.com/office/drawing/2014/main" val="20002"/>
                    </a:ext>
                  </a:extLst>
                </a:gridCol>
                <a:gridCol w="1113001">
                  <a:extLst>
                    <a:ext uri="{9D8B030D-6E8A-4147-A177-3AD203B41FA5}">
                      <a16:colId xmlns:a16="http://schemas.microsoft.com/office/drawing/2014/main" val="20003"/>
                    </a:ext>
                  </a:extLst>
                </a:gridCol>
                <a:gridCol w="1113001">
                  <a:extLst>
                    <a:ext uri="{9D8B030D-6E8A-4147-A177-3AD203B41FA5}">
                      <a16:colId xmlns:a16="http://schemas.microsoft.com/office/drawing/2014/main" val="20004"/>
                    </a:ext>
                  </a:extLst>
                </a:gridCol>
                <a:gridCol w="1121219">
                  <a:extLst>
                    <a:ext uri="{9D8B030D-6E8A-4147-A177-3AD203B41FA5}">
                      <a16:colId xmlns:a16="http://schemas.microsoft.com/office/drawing/2014/main" val="20005"/>
                    </a:ext>
                  </a:extLst>
                </a:gridCol>
              </a:tblGrid>
              <a:tr h="466118">
                <a:tc>
                  <a:txBody>
                    <a:bodyPr/>
                    <a:lstStyle/>
                    <a:p>
                      <a:pPr algn="ctr"/>
                      <a:r>
                        <a:rPr lang="en-GB" sz="1400" b="1" dirty="0" smtClean="0">
                          <a:solidFill>
                            <a:schemeClr val="tx1">
                              <a:lumMod val="65000"/>
                              <a:lumOff val="35000"/>
                            </a:schemeClr>
                          </a:solidFill>
                        </a:rPr>
                        <a:t>No.</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Question</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Spring</a:t>
                      </a:r>
                      <a:r>
                        <a:rPr lang="en-GB" sz="1400" b="1" baseline="0" dirty="0" smtClean="0">
                          <a:solidFill>
                            <a:schemeClr val="tx1">
                              <a:lumMod val="65000"/>
                              <a:lumOff val="35000"/>
                            </a:schemeClr>
                          </a:solidFill>
                        </a:rPr>
                        <a:t> 2016</a:t>
                      </a:r>
                      <a:endParaRPr lang="en-GB" sz="1400" b="1" dirty="0">
                        <a:solidFill>
                          <a:schemeClr val="tx1">
                            <a:lumMod val="65000"/>
                            <a:lumOff val="35000"/>
                          </a:schemeClr>
                        </a:solidFill>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lumMod val="65000"/>
                              <a:lumOff val="35000"/>
                            </a:schemeClr>
                          </a:solidFill>
                        </a:rPr>
                        <a:t>Summer 2016</a:t>
                      </a:r>
                    </a:p>
                  </a:txBody>
                  <a:tcPr marL="121920" marR="121920"/>
                </a:tc>
                <a:tc>
                  <a:txBody>
                    <a:bodyPr/>
                    <a:lstStyle/>
                    <a:p>
                      <a:pPr algn="ctr"/>
                      <a:r>
                        <a:rPr lang="en-GB" sz="1400" b="1" dirty="0" smtClean="0">
                          <a:solidFill>
                            <a:schemeClr val="tx1">
                              <a:lumMod val="65000"/>
                              <a:lumOff val="35000"/>
                            </a:schemeClr>
                          </a:solidFill>
                        </a:rPr>
                        <a:t>Summer 2017</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Variance</a:t>
                      </a:r>
                      <a:endParaRPr lang="en-GB" sz="1400" b="1" dirty="0">
                        <a:solidFill>
                          <a:schemeClr val="tx1">
                            <a:lumMod val="65000"/>
                            <a:lumOff val="35000"/>
                          </a:schemeClr>
                        </a:solidFill>
                      </a:endParaRPr>
                    </a:p>
                  </a:txBody>
                  <a:tcPr marL="121920" marR="121920"/>
                </a:tc>
                <a:extLst>
                  <a:ext uri="{0D108BD9-81ED-4DB2-BD59-A6C34878D82A}">
                    <a16:rowId xmlns:a16="http://schemas.microsoft.com/office/drawing/2014/main" val="10000"/>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My child is happy at Markeaton Primary School. </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1.62</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1.73</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1.74</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0.01</a:t>
                      </a:r>
                    </a:p>
                  </a:txBody>
                  <a:tcPr marL="12700" marR="12700" marT="9525" marB="0" anchor="ctr"/>
                </a:tc>
                <a:extLst>
                  <a:ext uri="{0D108BD9-81ED-4DB2-BD59-A6C34878D82A}">
                    <a16:rowId xmlns:a16="http://schemas.microsoft.com/office/drawing/2014/main" val="10001"/>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Q2</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There is a positive atmosphere at Markeaton Primary School.</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1.53</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1.73</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1.78</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0.04</a:t>
                      </a:r>
                    </a:p>
                  </a:txBody>
                  <a:tcPr marL="12700" marR="12700" marT="9525" marB="0" anchor="ctr"/>
                </a:tc>
                <a:extLst>
                  <a:ext uri="{0D108BD9-81ED-4DB2-BD59-A6C34878D82A}">
                    <a16:rowId xmlns:a16="http://schemas.microsoft.com/office/drawing/2014/main" val="10002"/>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Q3</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I feel welcome when I come in to Markeaton Primary School.</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1.44</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1.77</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1.73</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-0.04</a:t>
                      </a:r>
                    </a:p>
                  </a:txBody>
                  <a:tcPr marL="12700" marR="12700" marT="9525" marB="0" anchor="ctr"/>
                </a:tc>
                <a:extLst>
                  <a:ext uri="{0D108BD9-81ED-4DB2-BD59-A6C34878D82A}">
                    <a16:rowId xmlns:a16="http://schemas.microsoft.com/office/drawing/2014/main" val="10003"/>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Q4</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The outdoor environment is effective at supporting creativity and learning. </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1.27</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1.42</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1.75</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0.33</a:t>
                      </a:r>
                    </a:p>
                  </a:txBody>
                  <a:tcPr marL="12700" marR="12700"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3505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16632"/>
            <a:ext cx="11521280" cy="1152128"/>
          </a:xfrm>
        </p:spPr>
        <p:txBody>
          <a:bodyPr/>
          <a:lstStyle/>
          <a:p>
            <a:pPr algn="ctr"/>
            <a:r>
              <a:rPr lang="en-GB" dirty="0">
                <a:solidFill>
                  <a:schemeClr val="tx1">
                    <a:lumMod val="65000"/>
                    <a:lumOff val="35000"/>
                  </a:schemeClr>
                </a:solidFill>
                <a:latin typeface="Calibri" panose="020F0502020204030204" pitchFamily="34" charset="0"/>
                <a:cs typeface="Calibri" panose="020F0502020204030204" pitchFamily="34" charset="0"/>
              </a:rPr>
              <a:t>Curriculum &amp; Leadership</a:t>
            </a:r>
          </a:p>
        </p:txBody>
      </p:sp>
      <p:sp>
        <p:nvSpPr>
          <p:cNvPr id="5" name="Rectangle 4"/>
          <p:cNvSpPr/>
          <p:nvPr/>
        </p:nvSpPr>
        <p:spPr>
          <a:xfrm>
            <a:off x="143339" y="116632"/>
            <a:ext cx="11905323" cy="6624736"/>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984" y="234462"/>
            <a:ext cx="11598032" cy="6400800"/>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652174209"/>
              </p:ext>
            </p:extLst>
          </p:nvPr>
        </p:nvGraphicFramePr>
        <p:xfrm>
          <a:off x="623391" y="1362341"/>
          <a:ext cx="10945218" cy="5179340"/>
        </p:xfrm>
        <a:graphic>
          <a:graphicData uri="http://schemas.openxmlformats.org/drawingml/2006/table">
            <a:tbl>
              <a:tblPr firstRow="1" bandRow="1">
                <a:tableStyleId>{C083E6E3-FA7D-4D7B-A595-EF9225AFEA82}</a:tableStyleId>
              </a:tblPr>
              <a:tblGrid>
                <a:gridCol w="792921">
                  <a:extLst>
                    <a:ext uri="{9D8B030D-6E8A-4147-A177-3AD203B41FA5}">
                      <a16:colId xmlns:a16="http://schemas.microsoft.com/office/drawing/2014/main" val="20000"/>
                    </a:ext>
                  </a:extLst>
                </a:gridCol>
                <a:gridCol w="5675641">
                  <a:extLst>
                    <a:ext uri="{9D8B030D-6E8A-4147-A177-3AD203B41FA5}">
                      <a16:colId xmlns:a16="http://schemas.microsoft.com/office/drawing/2014/main" val="20001"/>
                    </a:ext>
                  </a:extLst>
                </a:gridCol>
                <a:gridCol w="1129435">
                  <a:extLst>
                    <a:ext uri="{9D8B030D-6E8A-4147-A177-3AD203B41FA5}">
                      <a16:colId xmlns:a16="http://schemas.microsoft.com/office/drawing/2014/main" val="20002"/>
                    </a:ext>
                  </a:extLst>
                </a:gridCol>
                <a:gridCol w="1113001">
                  <a:extLst>
                    <a:ext uri="{9D8B030D-6E8A-4147-A177-3AD203B41FA5}">
                      <a16:colId xmlns:a16="http://schemas.microsoft.com/office/drawing/2014/main" val="20003"/>
                    </a:ext>
                  </a:extLst>
                </a:gridCol>
                <a:gridCol w="1113001">
                  <a:extLst>
                    <a:ext uri="{9D8B030D-6E8A-4147-A177-3AD203B41FA5}">
                      <a16:colId xmlns:a16="http://schemas.microsoft.com/office/drawing/2014/main" val="20004"/>
                    </a:ext>
                  </a:extLst>
                </a:gridCol>
                <a:gridCol w="1121219">
                  <a:extLst>
                    <a:ext uri="{9D8B030D-6E8A-4147-A177-3AD203B41FA5}">
                      <a16:colId xmlns:a16="http://schemas.microsoft.com/office/drawing/2014/main" val="20005"/>
                    </a:ext>
                  </a:extLst>
                </a:gridCol>
              </a:tblGrid>
              <a:tr h="466118">
                <a:tc>
                  <a:txBody>
                    <a:bodyPr/>
                    <a:lstStyle/>
                    <a:p>
                      <a:pPr algn="ctr"/>
                      <a:r>
                        <a:rPr lang="en-GB" sz="1400" b="1" dirty="0" smtClean="0">
                          <a:solidFill>
                            <a:schemeClr val="tx1">
                              <a:lumMod val="65000"/>
                              <a:lumOff val="35000"/>
                            </a:schemeClr>
                          </a:solidFill>
                        </a:rPr>
                        <a:t>No.</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Question</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Spring</a:t>
                      </a:r>
                      <a:r>
                        <a:rPr lang="en-GB" sz="1400" b="1" baseline="0" dirty="0" smtClean="0">
                          <a:solidFill>
                            <a:schemeClr val="tx1">
                              <a:lumMod val="65000"/>
                              <a:lumOff val="35000"/>
                            </a:schemeClr>
                          </a:solidFill>
                        </a:rPr>
                        <a:t> 2016</a:t>
                      </a:r>
                      <a:endParaRPr lang="en-GB" sz="1400" b="1" dirty="0">
                        <a:solidFill>
                          <a:schemeClr val="tx1">
                            <a:lumMod val="65000"/>
                            <a:lumOff val="35000"/>
                          </a:schemeClr>
                        </a:solidFill>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lumMod val="65000"/>
                              <a:lumOff val="35000"/>
                            </a:schemeClr>
                          </a:solidFill>
                        </a:rPr>
                        <a:t>Summer 2016</a:t>
                      </a:r>
                    </a:p>
                  </a:txBody>
                  <a:tcPr marL="121920" marR="121920"/>
                </a:tc>
                <a:tc>
                  <a:txBody>
                    <a:bodyPr/>
                    <a:lstStyle/>
                    <a:p>
                      <a:pPr algn="ctr"/>
                      <a:r>
                        <a:rPr lang="en-GB" sz="1400" b="1" dirty="0" smtClean="0">
                          <a:solidFill>
                            <a:schemeClr val="tx1">
                              <a:lumMod val="65000"/>
                              <a:lumOff val="35000"/>
                            </a:schemeClr>
                          </a:solidFill>
                        </a:rPr>
                        <a:t>Summer 2017</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Variance</a:t>
                      </a:r>
                      <a:endParaRPr lang="en-GB" sz="1400" b="1" dirty="0">
                        <a:solidFill>
                          <a:schemeClr val="tx1">
                            <a:lumMod val="65000"/>
                            <a:lumOff val="35000"/>
                          </a:schemeClr>
                        </a:solidFill>
                      </a:endParaRPr>
                    </a:p>
                  </a:txBody>
                  <a:tcPr marL="121920" marR="121920"/>
                </a:tc>
                <a:extLst>
                  <a:ext uri="{0D108BD9-81ED-4DB2-BD59-A6C34878D82A}">
                    <a16:rowId xmlns:a16="http://schemas.microsoft.com/office/drawing/2014/main" val="10000"/>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Q5</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I am kept well informed about what my child is learning at school. </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0.89</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1.21</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1.29</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0.09</a:t>
                      </a:r>
                    </a:p>
                  </a:txBody>
                  <a:tcPr marL="12700" marR="12700" marT="9525" marB="0" anchor="ctr"/>
                </a:tc>
                <a:extLst>
                  <a:ext uri="{0D108BD9-81ED-4DB2-BD59-A6C34878D82A}">
                    <a16:rowId xmlns:a16="http://schemas.microsoft.com/office/drawing/2014/main" val="10001"/>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Q6</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I am kept well informed about how my child is progressing.</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0.86</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1.25</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1.16</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-0.08</a:t>
                      </a:r>
                    </a:p>
                  </a:txBody>
                  <a:tcPr marL="12700" marR="12700" marT="9525" marB="0" anchor="ctr"/>
                </a:tc>
                <a:extLst>
                  <a:ext uri="{0D108BD9-81ED-4DB2-BD59-A6C34878D82A}">
                    <a16:rowId xmlns:a16="http://schemas.microsoft.com/office/drawing/2014/main" val="10002"/>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Q7</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I think my child gets too much homework.</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-0.41</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-0.64</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-0.62</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0.02</a:t>
                      </a:r>
                    </a:p>
                  </a:txBody>
                  <a:tcPr marL="12700" marR="12700" marT="9525" marB="0" anchor="ctr"/>
                </a:tc>
                <a:extLst>
                  <a:ext uri="{0D108BD9-81ED-4DB2-BD59-A6C34878D82A}">
                    <a16:rowId xmlns:a16="http://schemas.microsoft.com/office/drawing/2014/main" val="10003"/>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Q8</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I think my child is taught well.</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N/A</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1.63</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1.63</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0.00</a:t>
                      </a:r>
                    </a:p>
                  </a:txBody>
                  <a:tcPr marL="12700" marR="12700" marT="9525" marB="0" anchor="ctr"/>
                </a:tc>
                <a:extLst>
                  <a:ext uri="{0D108BD9-81ED-4DB2-BD59-A6C34878D82A}">
                    <a16:rowId xmlns:a16="http://schemas.microsoft.com/office/drawing/2014/main" val="10004"/>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Q9</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Markeaton Primary School has high expectations for my child. </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1.01</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1.40</a:t>
                      </a:r>
                    </a:p>
                  </a:txBody>
                  <a:tcPr marL="12700" marR="12700" marT="9525" marB="0" anchor="ctr"/>
                </a:tc>
                <a:tc>
                  <a:txBody>
                    <a:bodyPr/>
                    <a:lstStyle/>
                    <a:p>
                      <a:pPr algn="ctr" fontAlgn="t"/>
                      <a:r>
                        <a:rPr lang="en-GB" sz="1400" b="1" i="0" u="none" strike="noStrike" dirty="0" smtClean="0">
                          <a:solidFill>
                            <a:schemeClr val="tx1">
                              <a:lumMod val="65000"/>
                              <a:lumOff val="35000"/>
                            </a:schemeClr>
                          </a:solidFill>
                          <a:effectLst/>
                          <a:latin typeface="Calibri" panose="020F0502020204030204" pitchFamily="34" charset="0"/>
                        </a:rPr>
                        <a:t>1.41</a:t>
                      </a:r>
                      <a:endParaRPr lang="en-GB" sz="1400" b="1" i="0" u="none" strike="noStrike" dirty="0">
                        <a:solidFill>
                          <a:schemeClr val="tx1">
                            <a:lumMod val="65000"/>
                            <a:lumOff val="35000"/>
                          </a:schemeClr>
                        </a:solidFill>
                        <a:effectLst/>
                        <a:latin typeface="Calibri" panose="020F0502020204030204" pitchFamily="34" charset="0"/>
                      </a:endParaRPr>
                    </a:p>
                  </a:txBody>
                  <a:tcPr marL="12700" marR="12700" marT="9525" marB="0" anchor="ctr"/>
                </a:tc>
                <a:tc>
                  <a:txBody>
                    <a:bodyPr/>
                    <a:lstStyle/>
                    <a:p>
                      <a:pPr algn="ctr" fontAlgn="t"/>
                      <a:r>
                        <a:rPr lang="en-GB" sz="1400" b="1" i="0" u="none" strike="noStrike" dirty="0" smtClean="0">
                          <a:solidFill>
                            <a:schemeClr val="tx1">
                              <a:lumMod val="65000"/>
                              <a:lumOff val="35000"/>
                            </a:schemeClr>
                          </a:solidFill>
                          <a:effectLst/>
                          <a:latin typeface="Calibri" panose="020F0502020204030204" pitchFamily="34" charset="0"/>
                        </a:rPr>
                        <a:t>0.01</a:t>
                      </a:r>
                      <a:endParaRPr lang="en-GB" sz="1400" b="1" i="0" u="none" strike="noStrike" dirty="0">
                        <a:solidFill>
                          <a:schemeClr val="tx1">
                            <a:lumMod val="65000"/>
                            <a:lumOff val="35000"/>
                          </a:schemeClr>
                        </a:solidFill>
                        <a:effectLst/>
                        <a:latin typeface="Calibri" panose="020F0502020204030204" pitchFamily="34" charset="0"/>
                      </a:endParaRPr>
                    </a:p>
                  </a:txBody>
                  <a:tcPr marL="12700" marR="12700" marT="9525" marB="0" anchor="ctr"/>
                </a:tc>
                <a:extLst>
                  <a:ext uri="{0D108BD9-81ED-4DB2-BD59-A6C34878D82A}">
                    <a16:rowId xmlns:a16="http://schemas.microsoft.com/office/drawing/2014/main" val="10005"/>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Q10</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Markeaton Primary School ensures that my child is able to explore their potential. </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1.04</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1.29</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1.40</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0.11</a:t>
                      </a:r>
                    </a:p>
                  </a:txBody>
                  <a:tcPr marL="12700" marR="12700" marT="9525" marB="0" anchor="ctr"/>
                </a:tc>
                <a:extLst>
                  <a:ext uri="{0D108BD9-81ED-4DB2-BD59-A6C34878D82A}">
                    <a16:rowId xmlns:a16="http://schemas.microsoft.com/office/drawing/2014/main" val="10006"/>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Q11</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The school is led and managed effectively.</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N/A</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1.60</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1.63</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0.03</a:t>
                      </a:r>
                    </a:p>
                  </a:txBody>
                  <a:tcPr marL="12700" marR="12700" marT="9525" marB="0" anchor="ctr"/>
                </a:tc>
                <a:extLst>
                  <a:ext uri="{0D108BD9-81ED-4DB2-BD59-A6C34878D82A}">
                    <a16:rowId xmlns:a16="http://schemas.microsoft.com/office/drawing/2014/main" val="10007"/>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Q12</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I would recommend Markeaton Primary School to another family.</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N/A</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1.75</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1.77</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0.01</a:t>
                      </a:r>
                    </a:p>
                  </a:txBody>
                  <a:tcPr marL="12700" marR="12700" marT="9525" marB="0" anchor="ctr"/>
                </a:tc>
                <a:extLst>
                  <a:ext uri="{0D108BD9-81ED-4DB2-BD59-A6C34878D82A}">
                    <a16:rowId xmlns:a16="http://schemas.microsoft.com/office/drawing/2014/main" val="10008"/>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Q13</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Markeaton Primary School has a good reputation. </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1.47</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1.69</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1.75</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0.06</a:t>
                      </a:r>
                    </a:p>
                  </a:txBody>
                  <a:tcPr marL="12700" marR="12700" marT="9525" marB="0" anchor="ctr"/>
                </a:tc>
                <a:extLst>
                  <a:ext uri="{0D108BD9-81ED-4DB2-BD59-A6C34878D82A}">
                    <a16:rowId xmlns:a16="http://schemas.microsoft.com/office/drawing/2014/main" val="10009"/>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Q14</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I understand how my child is assessed at Markeaton Primary and the language that is used.</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N/A</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N/A</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1.37</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N/A</a:t>
                      </a:r>
                    </a:p>
                  </a:txBody>
                  <a:tcPr marL="12700" marR="12700"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4680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16632"/>
            <a:ext cx="11521280" cy="1152128"/>
          </a:xfrm>
        </p:spPr>
        <p:txBody>
          <a:bodyPr/>
          <a:lstStyle/>
          <a:p>
            <a:pPr algn="ctr"/>
            <a:r>
              <a:rPr lang="en-GB" dirty="0">
                <a:solidFill>
                  <a:schemeClr val="tx1">
                    <a:lumMod val="65000"/>
                    <a:lumOff val="35000"/>
                  </a:schemeClr>
                </a:solidFill>
                <a:latin typeface="Calibri" panose="020F0502020204030204" pitchFamily="34" charset="0"/>
                <a:cs typeface="Calibri" panose="020F0502020204030204" pitchFamily="34" charset="0"/>
              </a:rPr>
              <a:t>Enrichment</a:t>
            </a:r>
          </a:p>
        </p:txBody>
      </p:sp>
      <p:sp>
        <p:nvSpPr>
          <p:cNvPr id="5" name="Rectangle 4"/>
          <p:cNvSpPr/>
          <p:nvPr/>
        </p:nvSpPr>
        <p:spPr>
          <a:xfrm>
            <a:off x="143339" y="116632"/>
            <a:ext cx="11905323" cy="6624736"/>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984" y="234462"/>
            <a:ext cx="11598032" cy="6400800"/>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3047650"/>
              </p:ext>
            </p:extLst>
          </p:nvPr>
        </p:nvGraphicFramePr>
        <p:xfrm>
          <a:off x="623391" y="1386590"/>
          <a:ext cx="10945218" cy="1916514"/>
        </p:xfrm>
        <a:graphic>
          <a:graphicData uri="http://schemas.openxmlformats.org/drawingml/2006/table">
            <a:tbl>
              <a:tblPr firstRow="1" bandRow="1">
                <a:tableStyleId>{C083E6E3-FA7D-4D7B-A595-EF9225AFEA82}</a:tableStyleId>
              </a:tblPr>
              <a:tblGrid>
                <a:gridCol w="792921">
                  <a:extLst>
                    <a:ext uri="{9D8B030D-6E8A-4147-A177-3AD203B41FA5}">
                      <a16:colId xmlns:a16="http://schemas.microsoft.com/office/drawing/2014/main" val="20000"/>
                    </a:ext>
                  </a:extLst>
                </a:gridCol>
                <a:gridCol w="5675641">
                  <a:extLst>
                    <a:ext uri="{9D8B030D-6E8A-4147-A177-3AD203B41FA5}">
                      <a16:colId xmlns:a16="http://schemas.microsoft.com/office/drawing/2014/main" val="20001"/>
                    </a:ext>
                  </a:extLst>
                </a:gridCol>
                <a:gridCol w="1129435">
                  <a:extLst>
                    <a:ext uri="{9D8B030D-6E8A-4147-A177-3AD203B41FA5}">
                      <a16:colId xmlns:a16="http://schemas.microsoft.com/office/drawing/2014/main" val="20002"/>
                    </a:ext>
                  </a:extLst>
                </a:gridCol>
                <a:gridCol w="1113001">
                  <a:extLst>
                    <a:ext uri="{9D8B030D-6E8A-4147-A177-3AD203B41FA5}">
                      <a16:colId xmlns:a16="http://schemas.microsoft.com/office/drawing/2014/main" val="20003"/>
                    </a:ext>
                  </a:extLst>
                </a:gridCol>
                <a:gridCol w="1113001">
                  <a:extLst>
                    <a:ext uri="{9D8B030D-6E8A-4147-A177-3AD203B41FA5}">
                      <a16:colId xmlns:a16="http://schemas.microsoft.com/office/drawing/2014/main" val="20004"/>
                    </a:ext>
                  </a:extLst>
                </a:gridCol>
                <a:gridCol w="1121219">
                  <a:extLst>
                    <a:ext uri="{9D8B030D-6E8A-4147-A177-3AD203B41FA5}">
                      <a16:colId xmlns:a16="http://schemas.microsoft.com/office/drawing/2014/main" val="20005"/>
                    </a:ext>
                  </a:extLst>
                </a:gridCol>
              </a:tblGrid>
              <a:tr h="466118">
                <a:tc>
                  <a:txBody>
                    <a:bodyPr/>
                    <a:lstStyle/>
                    <a:p>
                      <a:pPr algn="ctr"/>
                      <a:r>
                        <a:rPr lang="en-GB" sz="1400" b="1" dirty="0" smtClean="0">
                          <a:solidFill>
                            <a:schemeClr val="tx1">
                              <a:lumMod val="65000"/>
                              <a:lumOff val="35000"/>
                            </a:schemeClr>
                          </a:solidFill>
                        </a:rPr>
                        <a:t>No.</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Question</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Spring</a:t>
                      </a:r>
                      <a:r>
                        <a:rPr lang="en-GB" sz="1400" b="1" baseline="0" dirty="0" smtClean="0">
                          <a:solidFill>
                            <a:schemeClr val="tx1">
                              <a:lumMod val="65000"/>
                              <a:lumOff val="35000"/>
                            </a:schemeClr>
                          </a:solidFill>
                        </a:rPr>
                        <a:t> 2016</a:t>
                      </a:r>
                      <a:endParaRPr lang="en-GB" sz="1400" b="1" dirty="0">
                        <a:solidFill>
                          <a:schemeClr val="tx1">
                            <a:lumMod val="65000"/>
                            <a:lumOff val="35000"/>
                          </a:schemeClr>
                        </a:solidFill>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lumMod val="65000"/>
                              <a:lumOff val="35000"/>
                            </a:schemeClr>
                          </a:solidFill>
                        </a:rPr>
                        <a:t>Summer 2016</a:t>
                      </a:r>
                    </a:p>
                  </a:txBody>
                  <a:tcPr marL="121920" marR="121920"/>
                </a:tc>
                <a:tc>
                  <a:txBody>
                    <a:bodyPr/>
                    <a:lstStyle/>
                    <a:p>
                      <a:pPr algn="ctr"/>
                      <a:r>
                        <a:rPr lang="en-GB" sz="1400" b="1" dirty="0" smtClean="0">
                          <a:solidFill>
                            <a:schemeClr val="tx1">
                              <a:lumMod val="65000"/>
                              <a:lumOff val="35000"/>
                            </a:schemeClr>
                          </a:solidFill>
                        </a:rPr>
                        <a:t>Summer 2017</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Variance</a:t>
                      </a:r>
                      <a:endParaRPr lang="en-GB" sz="1400" b="1" dirty="0">
                        <a:solidFill>
                          <a:schemeClr val="tx1">
                            <a:lumMod val="65000"/>
                            <a:lumOff val="35000"/>
                          </a:schemeClr>
                        </a:solidFill>
                      </a:endParaRPr>
                    </a:p>
                  </a:txBody>
                  <a:tcPr marL="121920" marR="121920"/>
                </a:tc>
                <a:extLst>
                  <a:ext uri="{0D108BD9-81ED-4DB2-BD59-A6C34878D82A}">
                    <a16:rowId xmlns:a16="http://schemas.microsoft.com/office/drawing/2014/main" val="10000"/>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Q15</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School trips and visits enhance my child’s learning experience.</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1.59</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1.68</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1.73</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0.05</a:t>
                      </a:r>
                    </a:p>
                  </a:txBody>
                  <a:tcPr marL="12700" marR="12700" marT="9525" marB="0" anchor="ctr"/>
                </a:tc>
                <a:extLst>
                  <a:ext uri="{0D108BD9-81ED-4DB2-BD59-A6C34878D82A}">
                    <a16:rowId xmlns:a16="http://schemas.microsoft.com/office/drawing/2014/main" val="10001"/>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Q16</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Markeaton Primary School provides a varied range </a:t>
                      </a:r>
                      <a:r>
                        <a:rPr lang="en-GB" sz="1400" b="0" i="0" u="none" strike="noStrike" baseline="0" dirty="0" smtClean="0">
                          <a:solidFill>
                            <a:schemeClr val="tx1">
                              <a:lumMod val="65000"/>
                              <a:lumOff val="35000"/>
                            </a:schemeClr>
                          </a:solidFill>
                          <a:effectLst/>
                          <a:latin typeface="Calibri" panose="020F0502020204030204" pitchFamily="34" charset="0"/>
                        </a:rPr>
                        <a:t> </a:t>
                      </a:r>
                      <a:r>
                        <a:rPr lang="en-GB" sz="1400" b="0" i="0" u="none" strike="noStrike" dirty="0" smtClean="0">
                          <a:solidFill>
                            <a:schemeClr val="tx1">
                              <a:lumMod val="65000"/>
                              <a:lumOff val="35000"/>
                            </a:schemeClr>
                          </a:solidFill>
                          <a:effectLst/>
                          <a:latin typeface="Calibri" panose="020F0502020204030204" pitchFamily="34" charset="0"/>
                        </a:rPr>
                        <a:t>of </a:t>
                      </a:r>
                      <a:r>
                        <a:rPr lang="en-GB" sz="1400" b="0" i="0" u="none" strike="noStrike" dirty="0">
                          <a:solidFill>
                            <a:schemeClr val="tx1">
                              <a:lumMod val="65000"/>
                              <a:lumOff val="35000"/>
                            </a:schemeClr>
                          </a:solidFill>
                          <a:effectLst/>
                          <a:latin typeface="Calibri" panose="020F0502020204030204" pitchFamily="34" charset="0"/>
                        </a:rPr>
                        <a:t>enrichment weeks and activities. </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1.44</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1.62</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1.64</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0.02</a:t>
                      </a:r>
                    </a:p>
                  </a:txBody>
                  <a:tcPr marL="12700" marR="12700" marT="9525" marB="0" anchor="ctr"/>
                </a:tc>
                <a:extLst>
                  <a:ext uri="{0D108BD9-81ED-4DB2-BD59-A6C34878D82A}">
                    <a16:rowId xmlns:a16="http://schemas.microsoft.com/office/drawing/2014/main" val="10002"/>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Q17</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Markeaton Primary School runs a wide range </a:t>
                      </a:r>
                      <a:r>
                        <a:rPr lang="en-GB" sz="1400" b="0" i="0" u="none" strike="noStrike" dirty="0" smtClean="0">
                          <a:solidFill>
                            <a:schemeClr val="tx1">
                              <a:lumMod val="65000"/>
                              <a:lumOff val="35000"/>
                            </a:schemeClr>
                          </a:solidFill>
                          <a:effectLst/>
                          <a:latin typeface="Calibri" panose="020F0502020204030204" pitchFamily="34" charset="0"/>
                        </a:rPr>
                        <a:t>of</a:t>
                      </a:r>
                      <a:r>
                        <a:rPr lang="en-GB" sz="1400" b="0" i="0" u="none" strike="noStrike" baseline="0" dirty="0" smtClean="0">
                          <a:solidFill>
                            <a:schemeClr val="tx1">
                              <a:lumMod val="65000"/>
                              <a:lumOff val="35000"/>
                            </a:schemeClr>
                          </a:solidFill>
                          <a:effectLst/>
                          <a:latin typeface="Calibri" panose="020F0502020204030204" pitchFamily="34" charset="0"/>
                        </a:rPr>
                        <a:t> </a:t>
                      </a:r>
                      <a:r>
                        <a:rPr lang="en-GB" sz="1400" b="0" i="0" u="none" strike="noStrike" dirty="0" smtClean="0">
                          <a:solidFill>
                            <a:schemeClr val="tx1">
                              <a:lumMod val="65000"/>
                              <a:lumOff val="35000"/>
                            </a:schemeClr>
                          </a:solidFill>
                          <a:effectLst/>
                          <a:latin typeface="Calibri" panose="020F0502020204030204" pitchFamily="34" charset="0"/>
                        </a:rPr>
                        <a:t>after-school </a:t>
                      </a:r>
                      <a:r>
                        <a:rPr lang="en-GB" sz="1400" b="0" i="0" u="none" strike="noStrike" dirty="0">
                          <a:solidFill>
                            <a:schemeClr val="tx1">
                              <a:lumMod val="65000"/>
                              <a:lumOff val="35000"/>
                            </a:schemeClr>
                          </a:solidFill>
                          <a:effectLst/>
                          <a:latin typeface="Calibri" panose="020F0502020204030204" pitchFamily="34" charset="0"/>
                        </a:rPr>
                        <a:t>clubs.</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1.13</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1.47</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1.18</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-0.29</a:t>
                      </a:r>
                    </a:p>
                  </a:txBody>
                  <a:tcPr marL="12700" marR="12700"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37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16632"/>
            <a:ext cx="11521280" cy="1152128"/>
          </a:xfrm>
        </p:spPr>
        <p:txBody>
          <a:bodyPr/>
          <a:lstStyle/>
          <a:p>
            <a:pPr algn="ctr"/>
            <a:r>
              <a:rPr lang="en-GB" dirty="0">
                <a:solidFill>
                  <a:schemeClr val="tx1">
                    <a:lumMod val="65000"/>
                    <a:lumOff val="35000"/>
                  </a:schemeClr>
                </a:solidFill>
                <a:latin typeface="Calibri" panose="020F0502020204030204" pitchFamily="34" charset="0"/>
                <a:cs typeface="Calibri" panose="020F0502020204030204" pitchFamily="34" charset="0"/>
              </a:rPr>
              <a:t>Behaviour, Pastoral Care and Meals</a:t>
            </a:r>
          </a:p>
        </p:txBody>
      </p:sp>
      <p:sp>
        <p:nvSpPr>
          <p:cNvPr id="5" name="Rectangle 4"/>
          <p:cNvSpPr/>
          <p:nvPr/>
        </p:nvSpPr>
        <p:spPr>
          <a:xfrm>
            <a:off x="143339" y="116632"/>
            <a:ext cx="11905323" cy="6624736"/>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984" y="234462"/>
            <a:ext cx="11598032" cy="6400800"/>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895889952"/>
              </p:ext>
            </p:extLst>
          </p:nvPr>
        </p:nvGraphicFramePr>
        <p:xfrm>
          <a:off x="623391" y="1432542"/>
          <a:ext cx="10945218" cy="3780986"/>
        </p:xfrm>
        <a:graphic>
          <a:graphicData uri="http://schemas.openxmlformats.org/drawingml/2006/table">
            <a:tbl>
              <a:tblPr firstRow="1" bandRow="1">
                <a:tableStyleId>{C083E6E3-FA7D-4D7B-A595-EF9225AFEA82}</a:tableStyleId>
              </a:tblPr>
              <a:tblGrid>
                <a:gridCol w="792921">
                  <a:extLst>
                    <a:ext uri="{9D8B030D-6E8A-4147-A177-3AD203B41FA5}">
                      <a16:colId xmlns:a16="http://schemas.microsoft.com/office/drawing/2014/main" val="20000"/>
                    </a:ext>
                  </a:extLst>
                </a:gridCol>
                <a:gridCol w="5675641">
                  <a:extLst>
                    <a:ext uri="{9D8B030D-6E8A-4147-A177-3AD203B41FA5}">
                      <a16:colId xmlns:a16="http://schemas.microsoft.com/office/drawing/2014/main" val="20001"/>
                    </a:ext>
                  </a:extLst>
                </a:gridCol>
                <a:gridCol w="1129435">
                  <a:extLst>
                    <a:ext uri="{9D8B030D-6E8A-4147-A177-3AD203B41FA5}">
                      <a16:colId xmlns:a16="http://schemas.microsoft.com/office/drawing/2014/main" val="20002"/>
                    </a:ext>
                  </a:extLst>
                </a:gridCol>
                <a:gridCol w="1113001">
                  <a:extLst>
                    <a:ext uri="{9D8B030D-6E8A-4147-A177-3AD203B41FA5}">
                      <a16:colId xmlns:a16="http://schemas.microsoft.com/office/drawing/2014/main" val="20003"/>
                    </a:ext>
                  </a:extLst>
                </a:gridCol>
                <a:gridCol w="1113001">
                  <a:extLst>
                    <a:ext uri="{9D8B030D-6E8A-4147-A177-3AD203B41FA5}">
                      <a16:colId xmlns:a16="http://schemas.microsoft.com/office/drawing/2014/main" val="20004"/>
                    </a:ext>
                  </a:extLst>
                </a:gridCol>
                <a:gridCol w="1121219">
                  <a:extLst>
                    <a:ext uri="{9D8B030D-6E8A-4147-A177-3AD203B41FA5}">
                      <a16:colId xmlns:a16="http://schemas.microsoft.com/office/drawing/2014/main" val="20005"/>
                    </a:ext>
                  </a:extLst>
                </a:gridCol>
              </a:tblGrid>
              <a:tr h="466118">
                <a:tc>
                  <a:txBody>
                    <a:bodyPr/>
                    <a:lstStyle/>
                    <a:p>
                      <a:pPr algn="ctr"/>
                      <a:r>
                        <a:rPr lang="en-GB" sz="1400" b="1" dirty="0" smtClean="0">
                          <a:solidFill>
                            <a:schemeClr val="tx1">
                              <a:lumMod val="65000"/>
                              <a:lumOff val="35000"/>
                            </a:schemeClr>
                          </a:solidFill>
                        </a:rPr>
                        <a:t>No.</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Question</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Spring</a:t>
                      </a:r>
                      <a:r>
                        <a:rPr lang="en-GB" sz="1400" b="1" baseline="0" dirty="0" smtClean="0">
                          <a:solidFill>
                            <a:schemeClr val="tx1">
                              <a:lumMod val="65000"/>
                              <a:lumOff val="35000"/>
                            </a:schemeClr>
                          </a:solidFill>
                        </a:rPr>
                        <a:t> 2016</a:t>
                      </a:r>
                      <a:endParaRPr lang="en-GB" sz="1400" b="1" dirty="0">
                        <a:solidFill>
                          <a:schemeClr val="tx1">
                            <a:lumMod val="65000"/>
                            <a:lumOff val="35000"/>
                          </a:schemeClr>
                        </a:solidFill>
                      </a:endParaRPr>
                    </a:p>
                  </a:txBody>
                  <a:tcPr marL="121920" marR="121920"/>
                </a:tc>
                <a:tc>
                  <a:txBody>
                    <a:bodyPr/>
                    <a:lstStyle/>
                    <a:p>
                      <a:pPr algn="ctr"/>
                      <a:r>
                        <a:rPr lang="en-GB" sz="1400" b="1" dirty="0" smtClean="0">
                          <a:solidFill>
                            <a:schemeClr val="tx1">
                              <a:lumMod val="65000"/>
                              <a:lumOff val="35000"/>
                            </a:schemeClr>
                          </a:solidFill>
                        </a:rPr>
                        <a:t>Summer 2016</a:t>
                      </a:r>
                      <a:endParaRPr lang="en-GB" sz="1400" b="1" dirty="0">
                        <a:solidFill>
                          <a:schemeClr val="tx1">
                            <a:lumMod val="65000"/>
                            <a:lumOff val="35000"/>
                          </a:schemeClr>
                        </a:solidFill>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lumMod val="65000"/>
                              <a:lumOff val="35000"/>
                            </a:schemeClr>
                          </a:solidFill>
                        </a:rPr>
                        <a:t>Summer 2017</a:t>
                      </a:r>
                    </a:p>
                  </a:txBody>
                  <a:tcPr marL="121920" marR="121920"/>
                </a:tc>
                <a:tc>
                  <a:txBody>
                    <a:bodyPr/>
                    <a:lstStyle/>
                    <a:p>
                      <a:pPr algn="ctr"/>
                      <a:r>
                        <a:rPr lang="en-GB" sz="1400" b="1" dirty="0" smtClean="0">
                          <a:solidFill>
                            <a:schemeClr val="tx1">
                              <a:lumMod val="65000"/>
                              <a:lumOff val="35000"/>
                            </a:schemeClr>
                          </a:solidFill>
                        </a:rPr>
                        <a:t>Variance</a:t>
                      </a:r>
                      <a:endParaRPr lang="en-GB" sz="1400" b="1" dirty="0">
                        <a:solidFill>
                          <a:schemeClr val="tx1">
                            <a:lumMod val="65000"/>
                            <a:lumOff val="35000"/>
                          </a:schemeClr>
                        </a:solidFill>
                      </a:endParaRPr>
                    </a:p>
                  </a:txBody>
                  <a:tcPr marL="121920" marR="121920"/>
                </a:tc>
                <a:extLst>
                  <a:ext uri="{0D108BD9-81ED-4DB2-BD59-A6C34878D82A}">
                    <a16:rowId xmlns:a16="http://schemas.microsoft.com/office/drawing/2014/main" val="10000"/>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Q19</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The school’s values and attitudes have a positive effect on my child. </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1.44</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1.64</a:t>
                      </a:r>
                    </a:p>
                  </a:txBody>
                  <a:tcPr marL="12700" marR="12700" marT="9525" marB="0" anchor="ctr"/>
                </a:tc>
                <a:tc>
                  <a:txBody>
                    <a:bodyPr/>
                    <a:lstStyle/>
                    <a:p>
                      <a:pPr algn="ctr" fontAlgn="t"/>
                      <a:r>
                        <a:rPr lang="en-GB" sz="1400" b="1" i="0" u="none" strike="noStrike" dirty="0" smtClean="0">
                          <a:solidFill>
                            <a:schemeClr val="tx1">
                              <a:lumMod val="65000"/>
                              <a:lumOff val="35000"/>
                            </a:schemeClr>
                          </a:solidFill>
                          <a:effectLst/>
                          <a:latin typeface="Calibri" panose="020F0502020204030204" pitchFamily="34" charset="0"/>
                        </a:rPr>
                        <a:t>1.63</a:t>
                      </a:r>
                      <a:endParaRPr lang="en-GB" sz="1400" b="1" i="0" u="none" strike="noStrike" dirty="0">
                        <a:solidFill>
                          <a:schemeClr val="tx1">
                            <a:lumMod val="65000"/>
                            <a:lumOff val="35000"/>
                          </a:schemeClr>
                        </a:solidFill>
                        <a:effectLst/>
                        <a:latin typeface="Calibri" panose="020F0502020204030204" pitchFamily="34" charset="0"/>
                      </a:endParaRP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a:t>
                      </a:r>
                      <a:r>
                        <a:rPr lang="en-GB" sz="1400" b="1" i="0" u="none" strike="noStrike" dirty="0" smtClean="0">
                          <a:solidFill>
                            <a:schemeClr val="tx1">
                              <a:lumMod val="65000"/>
                              <a:lumOff val="35000"/>
                            </a:schemeClr>
                          </a:solidFill>
                          <a:effectLst/>
                          <a:latin typeface="Calibri" panose="020F0502020204030204" pitchFamily="34" charset="0"/>
                        </a:rPr>
                        <a:t>0.01</a:t>
                      </a:r>
                      <a:endParaRPr lang="en-GB" sz="1400" b="1" i="0" u="none" strike="noStrike" dirty="0">
                        <a:solidFill>
                          <a:schemeClr val="tx1">
                            <a:lumMod val="65000"/>
                            <a:lumOff val="35000"/>
                          </a:schemeClr>
                        </a:solidFill>
                        <a:effectLst/>
                        <a:latin typeface="Calibri" panose="020F0502020204030204" pitchFamily="34" charset="0"/>
                      </a:endParaRPr>
                    </a:p>
                  </a:txBody>
                  <a:tcPr marL="12700" marR="12700" marT="9525" marB="0" anchor="ctr"/>
                </a:tc>
                <a:extLst>
                  <a:ext uri="{0D108BD9-81ED-4DB2-BD59-A6C34878D82A}">
                    <a16:rowId xmlns:a16="http://schemas.microsoft.com/office/drawing/2014/main" val="10001"/>
                  </a:ext>
                </a:extLst>
              </a:tr>
              <a:tr h="466118">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Q20</a:t>
                      </a:r>
                    </a:p>
                  </a:txBody>
                  <a:tcPr marL="12700" marR="12700" marT="9525" marB="0" anchor="ctr"/>
                </a:tc>
                <a:tc>
                  <a:txBody>
                    <a:bodyPr/>
                    <a:lstStyle/>
                    <a:p>
                      <a:pPr algn="l" fontAlgn="t"/>
                      <a:r>
                        <a:rPr lang="en-GB" sz="1400" b="0" i="0" u="none" strike="noStrike" dirty="0">
                          <a:solidFill>
                            <a:schemeClr val="tx1">
                              <a:lumMod val="65000"/>
                              <a:lumOff val="35000"/>
                            </a:schemeClr>
                          </a:solidFill>
                          <a:effectLst/>
                          <a:latin typeface="Calibri" panose="020F0502020204030204" pitchFamily="34" charset="0"/>
                        </a:rPr>
                        <a:t>I think behaviour is good at </a:t>
                      </a:r>
                      <a:r>
                        <a:rPr lang="en-GB" sz="1400" b="0" i="0" u="none" strike="noStrike" dirty="0" err="1">
                          <a:solidFill>
                            <a:schemeClr val="tx1">
                              <a:lumMod val="65000"/>
                              <a:lumOff val="35000"/>
                            </a:schemeClr>
                          </a:solidFill>
                          <a:effectLst/>
                          <a:latin typeface="Calibri" panose="020F0502020204030204" pitchFamily="34" charset="0"/>
                        </a:rPr>
                        <a:t>Markeaton</a:t>
                      </a:r>
                      <a:r>
                        <a:rPr lang="en-GB" sz="1400" b="0" i="0" u="none" strike="noStrike" dirty="0">
                          <a:solidFill>
                            <a:schemeClr val="tx1">
                              <a:lumMod val="65000"/>
                              <a:lumOff val="35000"/>
                            </a:schemeClr>
                          </a:solidFill>
                          <a:effectLst/>
                          <a:latin typeface="Calibri" panose="020F0502020204030204" pitchFamily="34" charset="0"/>
                        </a:rPr>
                        <a:t> Primary School.</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N/A</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1.47</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1.51</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0.04</a:t>
                      </a:r>
                    </a:p>
                  </a:txBody>
                  <a:tcPr marL="12700" marR="12700" marT="9525" marB="0" anchor="ctr"/>
                </a:tc>
                <a:extLst>
                  <a:ext uri="{0D108BD9-81ED-4DB2-BD59-A6C34878D82A}">
                    <a16:rowId xmlns:a16="http://schemas.microsoft.com/office/drawing/2014/main" val="10002"/>
                  </a:ext>
                </a:extLst>
              </a:tr>
              <a:tr h="466118">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Q21</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I think the school deals with any incidents of bullying effectively.</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N/A</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1.28</a:t>
                      </a:r>
                    </a:p>
                  </a:txBody>
                  <a:tcPr marL="12700" marR="12700" marT="9525" marB="0" anchor="ctr"/>
                </a:tc>
                <a:tc>
                  <a:txBody>
                    <a:bodyPr/>
                    <a:lstStyle/>
                    <a:p>
                      <a:pPr algn="ctr" fontAlgn="t"/>
                      <a:r>
                        <a:rPr lang="en-GB" sz="1400" b="1" i="0" u="none" strike="noStrike" dirty="0" smtClean="0">
                          <a:solidFill>
                            <a:schemeClr val="tx1">
                              <a:lumMod val="65000"/>
                              <a:lumOff val="35000"/>
                            </a:schemeClr>
                          </a:solidFill>
                          <a:effectLst/>
                          <a:latin typeface="Calibri" panose="020F0502020204030204" pitchFamily="34" charset="0"/>
                        </a:rPr>
                        <a:t>1.38</a:t>
                      </a:r>
                      <a:endParaRPr lang="en-GB" sz="1400" b="1" i="0" u="none" strike="noStrike" dirty="0">
                        <a:solidFill>
                          <a:schemeClr val="tx1">
                            <a:lumMod val="65000"/>
                            <a:lumOff val="35000"/>
                          </a:schemeClr>
                        </a:solidFill>
                        <a:effectLst/>
                        <a:latin typeface="Calibri" panose="020F0502020204030204" pitchFamily="34" charset="0"/>
                      </a:endParaRPr>
                    </a:p>
                  </a:txBody>
                  <a:tcPr marL="12700" marR="12700" marT="9525" marB="0" anchor="ctr"/>
                </a:tc>
                <a:tc>
                  <a:txBody>
                    <a:bodyPr/>
                    <a:lstStyle/>
                    <a:p>
                      <a:pPr algn="ctr" fontAlgn="t"/>
                      <a:r>
                        <a:rPr lang="en-GB" sz="1400" b="1" i="0" u="none" strike="noStrike" dirty="0" smtClean="0">
                          <a:solidFill>
                            <a:schemeClr val="tx1">
                              <a:lumMod val="65000"/>
                              <a:lumOff val="35000"/>
                            </a:schemeClr>
                          </a:solidFill>
                          <a:effectLst/>
                          <a:latin typeface="Calibri" panose="020F0502020204030204" pitchFamily="34" charset="0"/>
                        </a:rPr>
                        <a:t>0.10</a:t>
                      </a:r>
                      <a:endParaRPr lang="en-GB" sz="1400" b="1" i="0" u="none" strike="noStrike" dirty="0">
                        <a:solidFill>
                          <a:schemeClr val="tx1">
                            <a:lumMod val="65000"/>
                            <a:lumOff val="35000"/>
                          </a:schemeClr>
                        </a:solidFill>
                        <a:effectLst/>
                        <a:latin typeface="Calibri" panose="020F0502020204030204" pitchFamily="34" charset="0"/>
                      </a:endParaRPr>
                    </a:p>
                  </a:txBody>
                  <a:tcPr marL="12700" marR="12700" marT="9525" marB="0" anchor="ctr"/>
                </a:tc>
                <a:extLst>
                  <a:ext uri="{0D108BD9-81ED-4DB2-BD59-A6C34878D82A}">
                    <a16:rowId xmlns:a16="http://schemas.microsoft.com/office/drawing/2014/main" val="10003"/>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Q22</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The school treats my child fairly. </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1.40</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1.47</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1.50</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0.03</a:t>
                      </a:r>
                    </a:p>
                  </a:txBody>
                  <a:tcPr marL="12700" marR="12700" marT="9525" marB="0" anchor="ctr"/>
                </a:tc>
                <a:extLst>
                  <a:ext uri="{0D108BD9-81ED-4DB2-BD59-A6C34878D82A}">
                    <a16:rowId xmlns:a16="http://schemas.microsoft.com/office/drawing/2014/main" val="10004"/>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Q23</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My child is confident that, should they have a problem, there is someone they can go to in school who will listen to them. </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1.29</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1.32</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1.43</a:t>
                      </a:r>
                    </a:p>
                  </a:txBody>
                  <a:tcPr marL="12700" marR="12700" marT="9525" marB="0" anchor="ctr"/>
                </a:tc>
                <a:tc>
                  <a:txBody>
                    <a:bodyPr/>
                    <a:lstStyle/>
                    <a:p>
                      <a:pPr algn="ctr" fontAlgn="t"/>
                      <a:r>
                        <a:rPr lang="en-GB" sz="1400" b="1" i="0" u="none" strike="noStrike" smtClean="0">
                          <a:solidFill>
                            <a:schemeClr val="tx1">
                              <a:lumMod val="65000"/>
                              <a:lumOff val="35000"/>
                            </a:schemeClr>
                          </a:solidFill>
                          <a:effectLst/>
                          <a:latin typeface="Calibri" panose="020F0502020204030204" pitchFamily="34" charset="0"/>
                        </a:rPr>
                        <a:t>0.11</a:t>
                      </a:r>
                      <a:endParaRPr lang="en-GB" sz="1400" b="1" i="0" u="none" strike="noStrike">
                        <a:solidFill>
                          <a:schemeClr val="tx1">
                            <a:lumMod val="65000"/>
                            <a:lumOff val="35000"/>
                          </a:schemeClr>
                        </a:solidFill>
                        <a:effectLst/>
                        <a:latin typeface="Calibri" panose="020F0502020204030204" pitchFamily="34" charset="0"/>
                      </a:endParaRPr>
                    </a:p>
                  </a:txBody>
                  <a:tcPr marL="12700" marR="12700" marT="9525" marB="0" anchor="ctr"/>
                </a:tc>
                <a:extLst>
                  <a:ext uri="{0D108BD9-81ED-4DB2-BD59-A6C34878D82A}">
                    <a16:rowId xmlns:a16="http://schemas.microsoft.com/office/drawing/2014/main" val="10005"/>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Q24</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My child enjoys playtimes and lunchtimes. </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1.43</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1.63</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1.60</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-0.03</a:t>
                      </a:r>
                    </a:p>
                  </a:txBody>
                  <a:tcPr marL="12700" marR="12700" marT="9525" marB="0" anchor="ctr"/>
                </a:tc>
                <a:extLst>
                  <a:ext uri="{0D108BD9-81ED-4DB2-BD59-A6C34878D82A}">
                    <a16:rowId xmlns:a16="http://schemas.microsoft.com/office/drawing/2014/main" val="10006"/>
                  </a:ext>
                </a:extLst>
              </a:tr>
              <a:tr h="466118">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Q25</a:t>
                      </a:r>
                    </a:p>
                  </a:txBody>
                  <a:tcPr marL="12700" marR="12700" marT="9525" marB="0" anchor="ctr"/>
                </a:tc>
                <a:tc>
                  <a:txBody>
                    <a:bodyPr/>
                    <a:lstStyle/>
                    <a:p>
                      <a:pPr algn="l" fontAlgn="t"/>
                      <a:r>
                        <a:rPr lang="en-GB" sz="1400" b="0" i="0" u="none" strike="noStrike">
                          <a:solidFill>
                            <a:schemeClr val="tx1">
                              <a:lumMod val="65000"/>
                              <a:lumOff val="35000"/>
                            </a:schemeClr>
                          </a:solidFill>
                          <a:effectLst/>
                          <a:latin typeface="Calibri" panose="020F0502020204030204" pitchFamily="34" charset="0"/>
                        </a:rPr>
                        <a:t>My child finds school meals enjoyable. </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1.08</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1.08</a:t>
                      </a:r>
                    </a:p>
                  </a:txBody>
                  <a:tcPr marL="12700" marR="12700" marT="9525" marB="0" anchor="ctr"/>
                </a:tc>
                <a:tc>
                  <a:txBody>
                    <a:bodyPr/>
                    <a:lstStyle/>
                    <a:p>
                      <a:pPr algn="ctr" fontAlgn="t"/>
                      <a:r>
                        <a:rPr lang="en-GB" sz="1400" b="1" i="0" u="none" strike="noStrike">
                          <a:solidFill>
                            <a:schemeClr val="tx1">
                              <a:lumMod val="65000"/>
                              <a:lumOff val="35000"/>
                            </a:schemeClr>
                          </a:solidFill>
                          <a:effectLst/>
                          <a:latin typeface="Calibri" panose="020F0502020204030204" pitchFamily="34" charset="0"/>
                        </a:rPr>
                        <a:t>1.14</a:t>
                      </a:r>
                    </a:p>
                  </a:txBody>
                  <a:tcPr marL="12700" marR="12700" marT="9525" marB="0" anchor="ctr"/>
                </a:tc>
                <a:tc>
                  <a:txBody>
                    <a:bodyPr/>
                    <a:lstStyle/>
                    <a:p>
                      <a:pPr algn="ctr" fontAlgn="t"/>
                      <a:r>
                        <a:rPr lang="en-GB" sz="1400" b="1" i="0" u="none" strike="noStrike" dirty="0">
                          <a:solidFill>
                            <a:schemeClr val="tx1">
                              <a:lumMod val="65000"/>
                              <a:lumOff val="35000"/>
                            </a:schemeClr>
                          </a:solidFill>
                          <a:effectLst/>
                          <a:latin typeface="Calibri" panose="020F0502020204030204" pitchFamily="34" charset="0"/>
                        </a:rPr>
                        <a:t>0.05</a:t>
                      </a:r>
                    </a:p>
                  </a:txBody>
                  <a:tcPr marL="12700" marR="12700"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2325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1432</TotalTime>
  <Words>958</Words>
  <Application>Microsoft Office PowerPoint</Application>
  <PresentationFormat>Widescreen</PresentationFormat>
  <Paragraphs>268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Century Gothic</vt:lpstr>
      <vt:lpstr>Palatino Linotype</vt:lpstr>
      <vt:lpstr>Wingdings</vt:lpstr>
      <vt:lpstr>Wingdings 2</vt:lpstr>
      <vt:lpstr>Presentation on brainstorming</vt:lpstr>
      <vt:lpstr>Parent/Carer Forum 22nd November 2017</vt:lpstr>
      <vt:lpstr>Agenda</vt:lpstr>
      <vt:lpstr>PowerPoint Presentation</vt:lpstr>
      <vt:lpstr>Analysis</vt:lpstr>
      <vt:lpstr>Response Percentages</vt:lpstr>
      <vt:lpstr>Well Being &amp; Outdoor Environment</vt:lpstr>
      <vt:lpstr>Curriculum &amp; Leadership</vt:lpstr>
      <vt:lpstr>Enrichment</vt:lpstr>
      <vt:lpstr>Behaviour, Pastoral Care and Meals</vt:lpstr>
      <vt:lpstr>Communication</vt:lpstr>
      <vt:lpstr>School Development Priorities (1)</vt:lpstr>
      <vt:lpstr>School Development Priorities (2)</vt:lpstr>
      <vt:lpstr>PowerPoint Presentation</vt:lpstr>
      <vt:lpstr>School Development Priorities 16/17 </vt:lpstr>
      <vt:lpstr>School Development Priorities 17/18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Improvement Priorities 2017/18</dc:title>
  <dc:creator>head</dc:creator>
  <cp:lastModifiedBy>head</cp:lastModifiedBy>
  <cp:revision>55</cp:revision>
  <dcterms:created xsi:type="dcterms:W3CDTF">2017-09-02T20:47:28Z</dcterms:created>
  <dcterms:modified xsi:type="dcterms:W3CDTF">2017-11-27T10:35:32Z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