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85" r:id="rId2"/>
    <p:sldId id="257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307" r:id="rId16"/>
    <p:sldId id="298" r:id="rId17"/>
    <p:sldId id="309" r:id="rId18"/>
    <p:sldId id="305" r:id="rId19"/>
    <p:sldId id="308" r:id="rId20"/>
    <p:sldId id="303" r:id="rId21"/>
    <p:sldId id="302" r:id="rId22"/>
    <p:sldId id="301" r:id="rId23"/>
    <p:sldId id="306" r:id="rId24"/>
    <p:sldId id="304" r:id="rId25"/>
  </p:sldIdLst>
  <p:sldSz cx="9144000" cy="6858000" type="screen4x3"/>
  <p:notesSz cx="6864350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79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hil\Documents\Phil%20-%20Business\IJ%20Parent%20Questionnaires%202015\IJ%20Questionnaire%20Spring%202016%20Master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3399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'Q16 Wrap Around Care '!$D$2:$D$5</c:f>
              <c:strCache>
                <c:ptCount val="4"/>
                <c:pt idx="0">
                  <c:v>Blank</c:v>
                </c:pt>
                <c:pt idx="1">
                  <c:v>No</c:v>
                </c:pt>
                <c:pt idx="2">
                  <c:v>Maybe / Possibly</c:v>
                </c:pt>
                <c:pt idx="3">
                  <c:v>Yes</c:v>
                </c:pt>
              </c:strCache>
            </c:strRef>
          </c:cat>
          <c:val>
            <c:numRef>
              <c:f>'Q16 Wrap Around Care '!$E$2:$E$5</c:f>
              <c:numCache>
                <c:formatCode>General</c:formatCode>
                <c:ptCount val="4"/>
                <c:pt idx="0">
                  <c:v>5</c:v>
                </c:pt>
                <c:pt idx="1">
                  <c:v>44</c:v>
                </c:pt>
                <c:pt idx="2">
                  <c:v>5</c:v>
                </c:pt>
                <c:pt idx="3">
                  <c:v>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7950336"/>
        <c:axId val="131427712"/>
      </c:barChart>
      <c:valAx>
        <c:axId val="131427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7950336"/>
        <c:crosses val="autoZero"/>
        <c:crossBetween val="between"/>
      </c:valAx>
      <c:catAx>
        <c:axId val="1379503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3142771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>
          <a:latin typeface="+mn-lt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22211045-1CD8-470F-BFB7-9B84BAC60C17}" type="datetimeFigureOut">
              <a:rPr lang="en-GB" smtClean="0"/>
              <a:t>18/10/2016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622FF5A4-4BD6-4FC6-8654-7320D3C9F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997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05C288-3DD2-404E-B872-73710FD3A6F6}" type="datetimeFigureOut">
              <a:rPr lang="en-GB" smtClean="0"/>
              <a:t>18/10/2016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F643-68F4-4CDA-B53D-EC0C3FD71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72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05C288-3DD2-404E-B872-73710FD3A6F6}" type="datetimeFigureOut">
              <a:rPr lang="en-GB" smtClean="0"/>
              <a:t>18/10/2016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F643-68F4-4CDA-B53D-EC0C3FD71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66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05C288-3DD2-404E-B872-73710FD3A6F6}" type="datetimeFigureOut">
              <a:rPr lang="en-GB" smtClean="0"/>
              <a:t>18/10/2016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F643-68F4-4CDA-B53D-EC0C3FD71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83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05C288-3DD2-404E-B872-73710FD3A6F6}" type="datetimeFigureOut">
              <a:rPr lang="en-GB" smtClean="0"/>
              <a:t>18/10/2016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F643-68F4-4CDA-B53D-EC0C3FD71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07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05C288-3DD2-404E-B872-73710FD3A6F6}" type="datetimeFigureOut">
              <a:rPr lang="en-GB" smtClean="0"/>
              <a:t>18/10/2016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F643-68F4-4CDA-B53D-EC0C3FD71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75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05C288-3DD2-404E-B872-73710FD3A6F6}" type="datetimeFigureOut">
              <a:rPr lang="en-GB" smtClean="0"/>
              <a:t>18/10/2016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F643-68F4-4CDA-B53D-EC0C3FD71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92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05C288-3DD2-404E-B872-73710FD3A6F6}" type="datetimeFigureOut">
              <a:rPr lang="en-GB" smtClean="0"/>
              <a:t>18/10/2016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F643-68F4-4CDA-B53D-EC0C3FD71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15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05C288-3DD2-404E-B872-73710FD3A6F6}" type="datetimeFigureOut">
              <a:rPr lang="en-GB" smtClean="0"/>
              <a:t>18/10/2016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F643-68F4-4CDA-B53D-EC0C3FD71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9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05C288-3DD2-404E-B872-73710FD3A6F6}" type="datetimeFigureOut">
              <a:rPr lang="en-GB" smtClean="0"/>
              <a:t>18/10/2016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F643-68F4-4CDA-B53D-EC0C3FD71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80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05C288-3DD2-404E-B872-73710FD3A6F6}" type="datetimeFigureOut">
              <a:rPr lang="en-GB" smtClean="0"/>
              <a:t>18/10/2016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F643-68F4-4CDA-B53D-EC0C3FD71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86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05C288-3DD2-404E-B872-73710FD3A6F6}" type="datetimeFigureOut">
              <a:rPr lang="en-GB" smtClean="0"/>
              <a:t>18/10/2016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F643-68F4-4CDA-B53D-EC0C3FD71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81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accent3">
                <a:lumMod val="40000"/>
                <a:lumOff val="60000"/>
              </a:schemeClr>
            </a:gs>
            <a:gs pos="37000">
              <a:schemeClr val="bg1">
                <a:alpha val="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878" y="116632"/>
            <a:ext cx="768960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864096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20" y="6356350"/>
            <a:ext cx="5768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Parent / Carer Questionnaire Results – Spring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5F643-68F4-4CDA-B53D-EC0C3FD7181B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 descr="C:\Users\Phil\Documents\Phil - Business\IJ Parent Questionnaires 2015\blog-img-logo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953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85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22738" y="234462"/>
            <a:ext cx="8698524" cy="640080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1520" y="-243408"/>
            <a:ext cx="8568952" cy="6768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Parent/Carer Questionnaire Results</a:t>
            </a:r>
            <a:br>
              <a:rPr lang="en-GB" sz="4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4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4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4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4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4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4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4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4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4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4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41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Summer 2016</a:t>
            </a:r>
            <a:endParaRPr lang="en-GB" sz="41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6" t="18923" r="22001" b="41487"/>
          <a:stretch/>
        </p:blipFill>
        <p:spPr bwMode="auto">
          <a:xfrm>
            <a:off x="629961" y="1628800"/>
            <a:ext cx="7920880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https://pbs.twimg.com/profile_images/743033372675571712/30aeEyPX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4632"/>
            <a:ext cx="792088" cy="792088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pbs.twimg.com/profile_images/743033372675571712/30aeEy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349" y="5373216"/>
            <a:ext cx="936104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9030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52128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Enrichment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22738" y="234462"/>
            <a:ext cx="8698524" cy="640080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389093"/>
              </p:ext>
            </p:extLst>
          </p:nvPr>
        </p:nvGraphicFramePr>
        <p:xfrm>
          <a:off x="467544" y="1196752"/>
          <a:ext cx="8208913" cy="23164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62010"/>
                <a:gridCol w="4738590"/>
                <a:gridCol w="942964"/>
                <a:gridCol w="929244"/>
                <a:gridCol w="936105"/>
              </a:tblGrid>
              <a:tr h="4661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No.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Question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Spring</a:t>
                      </a:r>
                      <a:r>
                        <a:rPr lang="en-GB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2016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Summer 2016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Variance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Q16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School trips and visits enhance my child's learning experience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1.59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1.68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0.09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Q17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Markeaton Primary School provides a varied range of enrichment weeks and activities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1.44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1.62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0.20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Q18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Markeaton Primary School runs a wide range of after-school clubs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1.13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1.47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0.34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76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52128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Behaviour, Pastoral Care and Meals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22738" y="234462"/>
            <a:ext cx="8698524" cy="640080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31515"/>
              </p:ext>
            </p:extLst>
          </p:nvPr>
        </p:nvGraphicFramePr>
        <p:xfrm>
          <a:off x="467544" y="1196752"/>
          <a:ext cx="8208913" cy="442479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62010"/>
                <a:gridCol w="4738590"/>
                <a:gridCol w="942964"/>
                <a:gridCol w="929244"/>
                <a:gridCol w="936105"/>
              </a:tblGrid>
              <a:tr h="4661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No.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Question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Spring</a:t>
                      </a:r>
                      <a:r>
                        <a:rPr lang="en-GB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2016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Summer 2016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Variance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Q20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The school’s values and attitudes have a positive effect on my child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1.44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1.64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0.20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Q21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 think behaviour is good at Markeaton Primary School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N/A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1.47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N/A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Q22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 think the school deals with any incidents of bullying effectively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N/A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1.28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N/A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Q23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The school treats my child fairly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1.40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1.47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0.07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Q24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My child is confident that, should they have a problem, there is someone they can go to in school who will listen to them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1.29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1.32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0.03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Q25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My child enjoys playtimes and lunchtimes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1.43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1.63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0.20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Q26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My child finds school meals enjoyable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1.08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1.08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0.00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98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52128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22738" y="234462"/>
            <a:ext cx="8698524" cy="640080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220947"/>
              </p:ext>
            </p:extLst>
          </p:nvPr>
        </p:nvGraphicFramePr>
        <p:xfrm>
          <a:off x="467544" y="1196752"/>
          <a:ext cx="8208913" cy="31394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62010"/>
                <a:gridCol w="4738590"/>
                <a:gridCol w="942964"/>
                <a:gridCol w="929244"/>
                <a:gridCol w="936105"/>
              </a:tblGrid>
              <a:tr h="4661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No.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Question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Spring</a:t>
                      </a:r>
                      <a:r>
                        <a:rPr lang="en-GB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2016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Summer 2016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Variance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Q27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 think members of staff at Markeaton Primary School are approachable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1.47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1.59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0.12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Q28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Parent/Carer consultation evenings provide me with the information I require about my child's progress and achievement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1.12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1.37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0.25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Q29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 think the school seeks my views and listens to my concerns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N/A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1.35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N/A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Q31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Markeaton Primary School encourages parents/carers to play an active part in school life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1.26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1.58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0.32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36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52128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22738" y="234462"/>
            <a:ext cx="8698524" cy="640080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1845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was one question where there was an overall negative average / factor score of -0.64:</a:t>
            </a:r>
          </a:p>
          <a:p>
            <a:pPr marL="40005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Q9 : “I think my child gets too much homework”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can be viewed as a ‘double negative’ – with the consensus being there is not too much homework.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 reversing the scores for this question to compensate for the ‘double negative’ effect, the revised average / factor score would be +0.64.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However, this would still give this question the lowest ranking of the 27 questions assessed in this manner.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7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52128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Q34 : Mathematics Contribution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22738" y="234462"/>
            <a:ext cx="8698524" cy="640080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0" r="11419"/>
          <a:stretch/>
        </p:blipFill>
        <p:spPr bwMode="auto">
          <a:xfrm>
            <a:off x="1301263" y="2438400"/>
            <a:ext cx="6729046" cy="3510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184576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48% of respondents said they would be willing to contribute towards the cost of resources to support new styles of mathematical teachings. 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00811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Wrap Around Care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184576"/>
          </a:xfrm>
        </p:spPr>
        <p:txBody>
          <a:bodyPr>
            <a:normAutofit/>
          </a:bodyPr>
          <a:lstStyle/>
          <a:p>
            <a:pPr algn="just"/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There was a very positive response to the idea of a ‘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wrap-around’ care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which would run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before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after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school - for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a nominal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fee.  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9771424"/>
              </p:ext>
            </p:extLst>
          </p:nvPr>
        </p:nvGraphicFramePr>
        <p:xfrm>
          <a:off x="179512" y="2636912"/>
          <a:ext cx="8820000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906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ttps://pbs.twimg.com/profile_images/743033372675571712/30aeEyPX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39"/>
            <a:ext cx="6480720" cy="648072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52128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PTFA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22738" y="234462"/>
            <a:ext cx="8698524" cy="640080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03920" y="1349152"/>
            <a:ext cx="8344544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Thank you to all the parents / carers who expressed an interested in helping the PTFA, providing extra support and ideas for the future.  </a:t>
            </a:r>
          </a:p>
          <a:p>
            <a:pPr algn="just"/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30 respondents said they were interested, or were already involved in the PTFA.  These contact details have now been passed on to Lindsey Mannion and Anna </a:t>
            </a: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Gadsby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ttps://pbs.twimg.com/profile_images/743033372675571712/30aeEyPX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39"/>
            <a:ext cx="6480720" cy="648072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52128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School Office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22738" y="234462"/>
            <a:ext cx="8698524" cy="640080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03920" y="1349152"/>
            <a:ext cx="8344544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5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GB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Questions?</a:t>
            </a:r>
            <a:endParaRPr lang="en-GB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7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ttps://pbs.twimg.com/profile_images/743033372675571712/30aeEyPX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39"/>
            <a:ext cx="6480720" cy="648072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Other responses (from two stars and a wish)…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22738" y="234462"/>
            <a:ext cx="8698524" cy="640080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03920" y="908720"/>
            <a:ext cx="8344544" cy="5625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“The whole school environment – which means my daughter is happy, safe, confident and loves going to school.”</a:t>
            </a:r>
          </a:p>
          <a:p>
            <a:pPr algn="just"/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“My son has made super progress this year, I am very proud of what he has achieved.”</a:t>
            </a:r>
          </a:p>
          <a:p>
            <a:pPr algn="just"/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“Positivity and staff approachability has improved.”</a:t>
            </a:r>
          </a:p>
          <a:p>
            <a:pPr algn="just"/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“Improved methods of communication generally.”</a:t>
            </a:r>
          </a:p>
          <a:p>
            <a:pPr algn="just"/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“The teachers really know the children in their class.”</a:t>
            </a:r>
          </a:p>
          <a:p>
            <a:pPr algn="just"/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“Continued focus on the arts.”</a:t>
            </a:r>
          </a:p>
          <a:p>
            <a:pPr algn="just"/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“Office Staff very helpful and informative.”</a:t>
            </a:r>
          </a:p>
          <a:p>
            <a:pPr algn="just"/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“Inclusive Ethos.”</a:t>
            </a:r>
          </a:p>
          <a:p>
            <a:pPr algn="just"/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“Highly skilled and caring support staff.”</a:t>
            </a:r>
          </a:p>
          <a:p>
            <a:pPr algn="just"/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“We are proud to be part of this great school community.”</a:t>
            </a:r>
          </a:p>
          <a:p>
            <a:pPr algn="just"/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“PTFA – unbelievable effort and dedication.”</a:t>
            </a:r>
          </a:p>
          <a:p>
            <a:pPr algn="just"/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“A well taught and varied curriculum.”</a:t>
            </a:r>
          </a:p>
          <a:p>
            <a:pPr algn="just"/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“We are thankful four our child’s opportunity to learn a musical instrument.”</a:t>
            </a:r>
          </a:p>
          <a:p>
            <a:pPr algn="just"/>
            <a:endParaRPr lang="en-GB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n-GB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n-GB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</a:pP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“Put the wealth of parental knowledge to better use – don’t be afraid to ask…”</a:t>
            </a:r>
          </a:p>
          <a:p>
            <a:pPr algn="just"/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“No homework please!”</a:t>
            </a:r>
          </a:p>
          <a:p>
            <a:pPr algn="just"/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“More opportunities to come into school and see my child’s learning…”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4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ttps://pbs.twimg.com/profile_images/743033372675571712/30aeEyPX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39"/>
            <a:ext cx="6480720" cy="648072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Other responses (from two stars and a wish)…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22738" y="234462"/>
            <a:ext cx="8698524" cy="640080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03920" y="980728"/>
            <a:ext cx="8344544" cy="55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“More outdoor learning opportunities.”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“Put the wealth of parental knowledge to better use – don’t be afraid to ask.”</a:t>
            </a:r>
          </a:p>
          <a:p>
            <a:pPr algn="just"/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“Keep a closer eye on bullying.”</a:t>
            </a:r>
          </a:p>
          <a:p>
            <a:pPr algn="just"/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“No homework please!”</a:t>
            </a:r>
          </a:p>
          <a:p>
            <a:pPr algn="just"/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“More opportunities to come into school and see my child’s learning.”</a:t>
            </a:r>
          </a:p>
          <a:p>
            <a:pPr algn="just"/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“Get rid of SATs.”</a:t>
            </a:r>
          </a:p>
          <a:p>
            <a:pPr algn="just"/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“Allow parents to go on holiday during term time.”</a:t>
            </a:r>
          </a:p>
          <a:p>
            <a:pPr algn="just"/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“Make it clearer how and when to communicate with staff.”</a:t>
            </a:r>
          </a:p>
          <a:p>
            <a:pPr algn="just"/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“End of day pick up still feels a bit chaotic.”</a:t>
            </a:r>
          </a:p>
          <a:p>
            <a:pPr algn="just"/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“More focus on Maths.”</a:t>
            </a:r>
          </a:p>
          <a:p>
            <a:pPr algn="just"/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“Better website with clearer lines of communication from the classroom.”</a:t>
            </a:r>
          </a:p>
          <a:p>
            <a:pPr algn="just"/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“More class assemblies please.”</a:t>
            </a:r>
          </a:p>
          <a:p>
            <a:pPr algn="just"/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“More sport and PE, further challenging children’s fitness.”</a:t>
            </a:r>
          </a:p>
          <a:p>
            <a:pPr algn="just"/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“More emphasis on healthy lifestyles and healthy eating.”</a:t>
            </a:r>
          </a:p>
          <a:p>
            <a:pPr algn="just"/>
            <a:endParaRPr lang="en-GB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n-GB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74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pbs.twimg.com/profile_images/743033372675571712/30aeEyPX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39"/>
            <a:ext cx="6480720" cy="648072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00811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32859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July 2016 Questionnaires were given to every pupil for completion by their Parents / Carers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Questionnaires comprised 32 questions covering the following areas: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Well Being &amp; Outdoor Environment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Curriculum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Enrichment &amp; Extra-curricular Activities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Behaviour, Pastoral Care &amp; School Meals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Communication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There was also provision for additional comments to be made where appropriate.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166 completed questionnaires were received back (Spring 2016 : 165).  The responses have been collated, analysed and are summarised in this document.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22738" y="234462"/>
            <a:ext cx="8698524" cy="640080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42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52128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Attainment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headlines 15/16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22738" y="234462"/>
            <a:ext cx="8698524" cy="640080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706292"/>
              </p:ext>
            </p:extLst>
          </p:nvPr>
        </p:nvGraphicFramePr>
        <p:xfrm>
          <a:off x="395536" y="1340769"/>
          <a:ext cx="8352928" cy="518160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4296475"/>
                <a:gridCol w="4056453"/>
              </a:tblGrid>
              <a:tr h="36331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Good Level of Development*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633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Markeaton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National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  <a:tr h="572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81%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69%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2786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20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en-GB" sz="2000" b="0" i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Children are defined as having reached a good level of development at the end of the EYFS if they have achieved at least the expected level in: the early learning goals in the prime areas of learning (personal, social and emotional development; physical development; and communication and language) + the early learning goals in the specific areas of mathematics and literacy.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11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52128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Attainment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headlines 15/16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22738" y="234462"/>
            <a:ext cx="8698524" cy="640080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161330"/>
              </p:ext>
            </p:extLst>
          </p:nvPr>
        </p:nvGraphicFramePr>
        <p:xfrm>
          <a:off x="395536" y="1340768"/>
          <a:ext cx="8280921" cy="5040564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656184"/>
                <a:gridCol w="1584176"/>
                <a:gridCol w="1512168"/>
                <a:gridCol w="1728192"/>
                <a:gridCol w="1800201"/>
              </a:tblGrid>
              <a:tr h="46400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Subject</a:t>
                      </a:r>
                      <a:endParaRPr lang="en-GB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% at expected standard </a:t>
                      </a:r>
                      <a:endParaRPr lang="en-GB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% at greater depth</a:t>
                      </a:r>
                      <a:endParaRPr lang="en-GB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352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Markeaton</a:t>
                      </a:r>
                      <a:endParaRPr lang="en-GB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National </a:t>
                      </a:r>
                      <a:endParaRPr lang="en-GB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Markeaton</a:t>
                      </a:r>
                      <a:endParaRPr lang="en-GB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National </a:t>
                      </a:r>
                      <a:endParaRPr lang="en-GB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40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b="0" dirty="0" smtClean="0">
                          <a:effectLst/>
                        </a:rPr>
                        <a:t>Y1 Phonics</a:t>
                      </a:r>
                      <a:endParaRPr lang="en-GB" sz="2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82</a:t>
                      </a:r>
                      <a:r>
                        <a:rPr lang="en-GB" sz="2400" dirty="0" smtClean="0">
                          <a:effectLst/>
                        </a:rPr>
                        <a:t>%</a:t>
                      </a:r>
                      <a:endParaRPr lang="en-GB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81%</a:t>
                      </a:r>
                      <a:endParaRPr lang="en-GB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N/A</a:t>
                      </a:r>
                      <a:endParaRPr lang="en-GB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effectLst/>
                        </a:rPr>
                        <a:t>N/A</a:t>
                      </a:r>
                    </a:p>
                  </a:txBody>
                  <a:tcPr marL="68580" marR="68580" marT="0" marB="0"/>
                </a:tc>
              </a:tr>
              <a:tr h="4640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</a:rPr>
                        <a:t>KS1 Maths</a:t>
                      </a:r>
                      <a:endParaRPr lang="en-GB" sz="2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90</a:t>
                      </a:r>
                      <a:r>
                        <a:rPr lang="en-GB" sz="2400" dirty="0" smtClean="0">
                          <a:effectLst/>
                        </a:rPr>
                        <a:t>%</a:t>
                      </a:r>
                      <a:endParaRPr lang="en-GB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73%</a:t>
                      </a:r>
                      <a:endParaRPr lang="en-GB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8</a:t>
                      </a:r>
                      <a:r>
                        <a:rPr lang="en-GB" sz="2400" dirty="0" smtClean="0">
                          <a:effectLst/>
                        </a:rPr>
                        <a:t>%</a:t>
                      </a:r>
                      <a:endParaRPr lang="en-GB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18%</a:t>
                      </a:r>
                      <a:endParaRPr lang="en-GB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40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</a:rPr>
                        <a:t>KS1 Reading</a:t>
                      </a:r>
                      <a:endParaRPr lang="en-GB" sz="2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87</a:t>
                      </a:r>
                      <a:r>
                        <a:rPr lang="en-GB" sz="2400" dirty="0" smtClean="0">
                          <a:effectLst/>
                        </a:rPr>
                        <a:t>%</a:t>
                      </a:r>
                      <a:endParaRPr lang="en-GB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74%</a:t>
                      </a:r>
                      <a:endParaRPr lang="en-GB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48</a:t>
                      </a:r>
                      <a:r>
                        <a:rPr lang="en-GB" sz="2400" dirty="0" smtClean="0">
                          <a:effectLst/>
                        </a:rPr>
                        <a:t>%</a:t>
                      </a:r>
                      <a:endParaRPr lang="en-GB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24%</a:t>
                      </a:r>
                      <a:endParaRPr lang="en-GB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40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</a:rPr>
                        <a:t>KS1 Writing</a:t>
                      </a:r>
                      <a:endParaRPr lang="en-GB" sz="2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78</a:t>
                      </a:r>
                      <a:r>
                        <a:rPr lang="en-GB" sz="2400" dirty="0" smtClean="0">
                          <a:effectLst/>
                        </a:rPr>
                        <a:t>%</a:t>
                      </a:r>
                      <a:endParaRPr lang="en-GB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65%</a:t>
                      </a:r>
                      <a:endParaRPr lang="en-GB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33</a:t>
                      </a:r>
                      <a:r>
                        <a:rPr lang="en-GB" sz="2400" dirty="0" smtClean="0">
                          <a:effectLst/>
                        </a:rPr>
                        <a:t>%</a:t>
                      </a:r>
                      <a:endParaRPr lang="en-GB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13%</a:t>
                      </a:r>
                      <a:endParaRPr lang="en-GB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40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</a:rPr>
                        <a:t>KS2 Maths</a:t>
                      </a:r>
                      <a:endParaRPr lang="en-GB" sz="2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67</a:t>
                      </a:r>
                      <a:r>
                        <a:rPr lang="en-GB" sz="2400" dirty="0" smtClean="0">
                          <a:effectLst/>
                        </a:rPr>
                        <a:t>%</a:t>
                      </a:r>
                      <a:endParaRPr lang="en-GB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70%</a:t>
                      </a:r>
                      <a:endParaRPr lang="en-GB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19</a:t>
                      </a:r>
                      <a:r>
                        <a:rPr lang="en-GB" sz="2400" dirty="0" smtClean="0">
                          <a:effectLst/>
                        </a:rPr>
                        <a:t>%</a:t>
                      </a:r>
                      <a:endParaRPr lang="en-GB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17%</a:t>
                      </a:r>
                      <a:endParaRPr lang="en-GB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40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</a:rPr>
                        <a:t>KS2 Reading</a:t>
                      </a:r>
                      <a:endParaRPr lang="en-GB" sz="2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81</a:t>
                      </a:r>
                      <a:r>
                        <a:rPr lang="en-GB" sz="2400" dirty="0" smtClean="0">
                          <a:effectLst/>
                        </a:rPr>
                        <a:t>%</a:t>
                      </a:r>
                      <a:endParaRPr lang="en-GB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66%</a:t>
                      </a:r>
                      <a:endParaRPr lang="en-GB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38</a:t>
                      </a:r>
                      <a:r>
                        <a:rPr lang="en-GB" sz="2400" dirty="0" smtClean="0">
                          <a:effectLst/>
                        </a:rPr>
                        <a:t>%</a:t>
                      </a:r>
                      <a:endParaRPr lang="en-GB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19%</a:t>
                      </a:r>
                      <a:endParaRPr lang="en-GB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40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</a:rPr>
                        <a:t>KS2 Writing</a:t>
                      </a:r>
                      <a:endParaRPr lang="en-GB" sz="2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81</a:t>
                      </a:r>
                      <a:r>
                        <a:rPr lang="en-GB" sz="2400" dirty="0" smtClean="0">
                          <a:effectLst/>
                        </a:rPr>
                        <a:t>%</a:t>
                      </a:r>
                      <a:endParaRPr lang="en-GB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74%</a:t>
                      </a:r>
                      <a:endParaRPr lang="en-GB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42</a:t>
                      </a:r>
                      <a:r>
                        <a:rPr lang="en-GB" sz="2400" dirty="0" smtClean="0">
                          <a:effectLst/>
                        </a:rPr>
                        <a:t>%</a:t>
                      </a:r>
                      <a:endParaRPr lang="en-GB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15%</a:t>
                      </a:r>
                      <a:endParaRPr lang="en-GB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50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</a:rPr>
                        <a:t>KS2 SPaG</a:t>
                      </a:r>
                      <a:endParaRPr lang="en-GB" sz="2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83</a:t>
                      </a:r>
                      <a:r>
                        <a:rPr lang="en-GB" sz="2400" dirty="0" smtClean="0">
                          <a:effectLst/>
                        </a:rPr>
                        <a:t>%</a:t>
                      </a:r>
                      <a:endParaRPr lang="en-GB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72%</a:t>
                      </a:r>
                      <a:endParaRPr lang="en-GB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31</a:t>
                      </a:r>
                      <a:r>
                        <a:rPr lang="en-GB" sz="2400" dirty="0" smtClean="0">
                          <a:effectLst/>
                        </a:rPr>
                        <a:t>%</a:t>
                      </a:r>
                      <a:endParaRPr lang="en-GB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effectLst/>
                        </a:rPr>
                        <a:t>23%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56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00811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Progress headlines 15/16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99858"/>
              </p:ext>
            </p:extLst>
          </p:nvPr>
        </p:nvGraphicFramePr>
        <p:xfrm>
          <a:off x="251520" y="1268760"/>
          <a:ext cx="8640960" cy="3032412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728192"/>
                <a:gridCol w="4838938"/>
                <a:gridCol w="2073830"/>
              </a:tblGrid>
              <a:tr h="758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Subject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Progress measure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National threshold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8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</a:rPr>
                        <a:t>Reading</a:t>
                      </a:r>
                      <a:endParaRPr lang="en-GB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</a:rPr>
                        <a:t>1.6</a:t>
                      </a:r>
                      <a:endParaRPr lang="en-GB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</a:rPr>
                        <a:t>-5 (minus 5)</a:t>
                      </a:r>
                      <a:endParaRPr lang="en-GB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8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</a:rPr>
                        <a:t>Writing</a:t>
                      </a:r>
                      <a:endParaRPr lang="en-GB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</a:rPr>
                        <a:t>2.7</a:t>
                      </a:r>
                      <a:endParaRPr lang="en-GB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</a:rPr>
                        <a:t>-7 (minus 5)</a:t>
                      </a:r>
                      <a:endParaRPr lang="en-GB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8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</a:rPr>
                        <a:t>Maths</a:t>
                      </a:r>
                      <a:endParaRPr lang="en-GB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</a:rPr>
                        <a:t>-1.4</a:t>
                      </a:r>
                      <a:endParaRPr lang="en-GB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</a:rPr>
                        <a:t>-5 (minus 5)</a:t>
                      </a:r>
                      <a:endParaRPr lang="en-GB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40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00811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Slight change to assessment in school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3920" y="1349152"/>
            <a:ext cx="8344544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have decided to slightly change the language we use to describe your child’s attainment (where they currently are within a subject).  We have made this change so that it reflects the language which is used nationally in Y2 and Y6 SATs.  We feel this change will make it much easier for Parents/Carers to track progress and become less confused by all the terminology that is currently in use:</a:t>
            </a:r>
          </a:p>
          <a:p>
            <a:pPr algn="just"/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Beginning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Working Towards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Working At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Working at Greater Depth</a:t>
            </a:r>
          </a:p>
          <a:p>
            <a:pPr marL="457200" indent="-457200" algn="just">
              <a:buFont typeface="+mj-lt"/>
              <a:buAutoNum type="arabicPeriod"/>
            </a:pP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Everything else in terms of assessment, including our interpretation of assessment without levels, remains unchanged.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4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52128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School Development Plan 16/17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22738" y="234462"/>
            <a:ext cx="8698524" cy="640080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03920" y="1349152"/>
            <a:ext cx="8344544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881478"/>
              </p:ext>
            </p:extLst>
          </p:nvPr>
        </p:nvGraphicFramePr>
        <p:xfrm>
          <a:off x="503548" y="1383650"/>
          <a:ext cx="8136904" cy="4925669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8136904"/>
              </a:tblGrid>
              <a:tr h="93468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To </a:t>
                      </a:r>
                      <a:r>
                        <a:rPr lang="en-GB" sz="24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close the attainment gap between disadvantaged pupils (Pupil Premium) and non-disadvantaged </a:t>
                      </a:r>
                      <a:r>
                        <a:rPr lang="en-GB" sz="2400" b="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pupils</a:t>
                      </a:r>
                      <a:endParaRPr lang="en-GB" sz="24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</a:tr>
              <a:tr h="93468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To </a:t>
                      </a:r>
                      <a:r>
                        <a:rPr lang="en-GB" sz="24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develop a Growth Mindset philosophy across the school involving pupils, staff and </a:t>
                      </a:r>
                      <a:r>
                        <a:rPr lang="en-GB" sz="2400" b="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parents</a:t>
                      </a:r>
                      <a:endParaRPr lang="en-GB" sz="24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</a:tr>
              <a:tr h="118692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To introduce and develop new strategies and teaching methods to improve mathematical standards across the </a:t>
                      </a:r>
                      <a:r>
                        <a:rPr lang="en-GB" sz="2400" b="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school</a:t>
                      </a:r>
                    </a:p>
                  </a:txBody>
                  <a:tcPr marL="68580" marR="68580" marT="0" marB="0"/>
                </a:tc>
              </a:tr>
              <a:tr h="93468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To further raise attainment in SPaG with a particular emphasis on </a:t>
                      </a:r>
                      <a:r>
                        <a:rPr lang="en-GB" sz="2400" b="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spelling</a:t>
                      </a:r>
                      <a:endParaRPr lang="en-GB" sz="24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</a:tr>
              <a:tr h="93468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To enhance the profile and provision of outdoor </a:t>
                      </a:r>
                      <a:r>
                        <a:rPr lang="en-GB" sz="2400" b="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learning</a:t>
                      </a:r>
                      <a:endParaRPr lang="en-GB" sz="24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30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pbs.twimg.com/profile_images/743033372675571712/30aeEyPX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39"/>
            <a:ext cx="6480720" cy="648072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52128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328592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27 of the questions requested Parents / Carers to select the appropriate option : Strongly Agree / Disagree / Agree / Strongly Agree.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these questions a score was allocated to each answer: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Strongly Agree	+2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Agree		+1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Disagree		-1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Strongly Disagree	-2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 an answer indicated ‘Not applicable’, ‘Don’t know’, ‘Neither agree or disagree’, or no answer was given, a value of zero was allocated.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total score for each question was divided by the number of scoring answers to give an average / factor score.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average / factor score has then been ranked into order.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22738" y="234462"/>
            <a:ext cx="8698524" cy="640080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34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pbs.twimg.com/profile_images/743033372675571712/30aeEyPX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39"/>
            <a:ext cx="6480720" cy="648072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52128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Additional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32859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were 5 additional questions where Parents / Carers were asked for their views / opinions on the following matters: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Management and communication of changes to assessment and the removal of levels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‘Wrap Around’ care facility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Communication / New Website  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Parents Teachers &amp; Friends Association 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Mathematical teaching </a:t>
            </a:r>
          </a:p>
          <a:p>
            <a:pPr algn="just"/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22738" y="234462"/>
            <a:ext cx="8698524" cy="640080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63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52128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Response Percentages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22738" y="234462"/>
            <a:ext cx="8698524" cy="640080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63" y="1052736"/>
            <a:ext cx="8215274" cy="5235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58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52128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22738" y="234462"/>
            <a:ext cx="8698524" cy="640080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204456"/>
              </p:ext>
            </p:extLst>
          </p:nvPr>
        </p:nvGraphicFramePr>
        <p:xfrm>
          <a:off x="467544" y="1110013"/>
          <a:ext cx="8208912" cy="52403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20080"/>
                <a:gridCol w="5832648"/>
                <a:gridCol w="792088"/>
                <a:gridCol w="864096"/>
              </a:tblGrid>
              <a:tr h="4661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No.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Question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Score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Ranking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Q3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 feel</a:t>
                      </a:r>
                      <a:r>
                        <a:rPr lang="en-GB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welcome when I come into Markeaton Primary School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1.77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Q14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 would recommend Markeaton Primary School to another family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1.75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Q2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There is a positive atmosphere at Markeaton Primary School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1.73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Q1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My child is happy at Markeaton Primary School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1.73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Q15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Markeaton Primary School has a good reputation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1.69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Q16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School trips and visits enhance my child's learning experience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1.68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Q20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The school’s values and attitudes have a positive effect on my child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1.64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Q25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My child enjoys playtimes and lunchtimes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1.63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Q10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 think my child is taught well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1.63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9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Q17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Markeaton Primary School provides a varied range of enrichment weeks and activities. 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1.62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9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52128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Bottom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22738" y="234462"/>
            <a:ext cx="8698524" cy="640080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707986"/>
              </p:ext>
            </p:extLst>
          </p:nvPr>
        </p:nvGraphicFramePr>
        <p:xfrm>
          <a:off x="467544" y="1052736"/>
          <a:ext cx="8208912" cy="546630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20080"/>
                <a:gridCol w="5832648"/>
                <a:gridCol w="792088"/>
                <a:gridCol w="864096"/>
              </a:tblGrid>
              <a:tr h="4661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No.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Question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Score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Ranking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Q11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Markeaton Primary School has high expectations for my child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1.40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18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Q28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Parent/Carer consultation evenings provide me with the information I require about my child's progress and achievement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1.37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19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Q29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 think the school seeks my views and listens to my concerns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1.35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Q24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My child is confident that, should they have a problem, there is someone they can go to in school who will listen to them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1.32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21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Q12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Markeaton Primary School ensures that my child reaches their full potential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1.29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22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Q22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 think the school deals with any incidents of bullying effectively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1.28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23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Q8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 am kept well informed about how my child is progressing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1.25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24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Q7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 am kept well informed about what my child is learning at school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1.21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25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Q26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My child finds school meals enjoyable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1.08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26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Q9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 think my child gets too much homework.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-0.64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27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60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52128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Well Being &amp; Outdoors Environment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22738" y="234462"/>
            <a:ext cx="8698524" cy="640080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105783"/>
              </p:ext>
            </p:extLst>
          </p:nvPr>
        </p:nvGraphicFramePr>
        <p:xfrm>
          <a:off x="467544" y="1196752"/>
          <a:ext cx="8208913" cy="278259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62010"/>
                <a:gridCol w="4738590"/>
                <a:gridCol w="942964"/>
                <a:gridCol w="929244"/>
                <a:gridCol w="936105"/>
              </a:tblGrid>
              <a:tr h="4661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No.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Question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Spring</a:t>
                      </a:r>
                      <a:r>
                        <a:rPr lang="en-GB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2016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Summer 2016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Variance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Q1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My child is happy at Markeaton Primary School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1.62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1.73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0.11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Q2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There is a positive atmosphere at Markeaton Primary School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1.53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1.73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0.20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Q3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 feel welcome when I come in to Markeaton Primary School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1.44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1.77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0.33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Q4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The outdoor environment is effective at supporting creativity and learning. 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1.27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1.42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0.15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59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52128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Curriculum &amp; Leadership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22738" y="234462"/>
            <a:ext cx="8698524" cy="640080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517556"/>
              </p:ext>
            </p:extLst>
          </p:nvPr>
        </p:nvGraphicFramePr>
        <p:xfrm>
          <a:off x="467544" y="1196752"/>
          <a:ext cx="8208913" cy="533919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62010"/>
                <a:gridCol w="4738590"/>
                <a:gridCol w="942964"/>
                <a:gridCol w="929244"/>
                <a:gridCol w="936105"/>
              </a:tblGrid>
              <a:tr h="4661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No.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Question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Spring</a:t>
                      </a:r>
                      <a:r>
                        <a:rPr lang="en-GB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2016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Summer 2016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Variance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Q7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 am kept well informed about what my child is learning at school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0.89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1.21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0.32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Q8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 am kept well informed about how my child is progressing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0.86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1.25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0.39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Q9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 think my child gets too much homework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-0.41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-0.64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-0.23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Q10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 think my child is taught well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N/A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1.63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N/A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Q11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Markeaton Primary School has high expectations for my child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1.01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1.40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0.39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Q12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Markeaton Primary School ensures that my child reaches their full potential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1.04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1.29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0.25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Q13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The school is led and managed effectively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N/A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1.60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N/A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Q14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 would recommend Markeaton Primary School to another family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N/A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1.75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N/A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11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Q15 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Markeaton Primary School has a good reputation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1.47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1.69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0.22</a:t>
                      </a:r>
                      <a:endParaRPr lang="en-GB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12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1792</Words>
  <Application>Microsoft Office PowerPoint</Application>
  <PresentationFormat>On-screen Show (4:3)</PresentationFormat>
  <Paragraphs>430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Introduction</vt:lpstr>
      <vt:lpstr>Analysis</vt:lpstr>
      <vt:lpstr>Additional Questions</vt:lpstr>
      <vt:lpstr>Response Percentages</vt:lpstr>
      <vt:lpstr>Top 10</vt:lpstr>
      <vt:lpstr>Bottom 10</vt:lpstr>
      <vt:lpstr>Well Being &amp; Outdoors Environment</vt:lpstr>
      <vt:lpstr>Curriculum &amp; Leadership</vt:lpstr>
      <vt:lpstr>Enrichment</vt:lpstr>
      <vt:lpstr>Behaviour, Pastoral Care and Meals</vt:lpstr>
      <vt:lpstr>Communication</vt:lpstr>
      <vt:lpstr>Homework</vt:lpstr>
      <vt:lpstr>Q34 : Mathematics Contribution</vt:lpstr>
      <vt:lpstr>Wrap Around Care</vt:lpstr>
      <vt:lpstr>PTFA</vt:lpstr>
      <vt:lpstr>The School Office</vt:lpstr>
      <vt:lpstr>Other responses (from two stars and a wish)…</vt:lpstr>
      <vt:lpstr>Other responses (from two stars and a wish)…</vt:lpstr>
      <vt:lpstr>Attainment headlines 15/16</vt:lpstr>
      <vt:lpstr>Attainment headlines 15/16</vt:lpstr>
      <vt:lpstr>Progress headlines 15/16</vt:lpstr>
      <vt:lpstr>Slight change to assessment in school</vt:lpstr>
      <vt:lpstr>School Development Plan 16/17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/ Carer Questionnaire Results  Spring 2016</dc:title>
  <dc:creator>Phil</dc:creator>
  <cp:lastModifiedBy>head</cp:lastModifiedBy>
  <cp:revision>74</cp:revision>
  <cp:lastPrinted>2016-10-04T14:08:48Z</cp:lastPrinted>
  <dcterms:created xsi:type="dcterms:W3CDTF">2016-02-12T15:31:55Z</dcterms:created>
  <dcterms:modified xsi:type="dcterms:W3CDTF">2016-10-18T10:56:34Z</dcterms:modified>
</cp:coreProperties>
</file>