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notesMasterIdLst>
    <p:notesMasterId r:id="rId14"/>
  </p:notesMasterIdLst>
  <p:sldIdLst>
    <p:sldId id="271" r:id="rId6"/>
    <p:sldId id="272" r:id="rId7"/>
    <p:sldId id="273" r:id="rId8"/>
    <p:sldId id="274" r:id="rId9"/>
    <p:sldId id="277" r:id="rId10"/>
    <p:sldId id="275" r:id="rId11"/>
    <p:sldId id="276" r:id="rId12"/>
    <p:sldId id="279"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ce Harper" initials="AH" lastIdx="2" clrIdx="0"/>
  <p:cmAuthor id="1" name="Duncan" initials="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7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994" autoAdjust="0"/>
  </p:normalViewPr>
  <p:slideViewPr>
    <p:cSldViewPr>
      <p:cViewPr varScale="1">
        <p:scale>
          <a:sx n="87" d="100"/>
          <a:sy n="87" d="100"/>
        </p:scale>
        <p:origin x="162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DA21625-5E7D-403E-BED7-733AA2A79391}" type="datetimeFigureOut">
              <a:rPr lang="en-GB" smtClean="0"/>
              <a:pPr/>
              <a:t>04/02/2019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1837BAB-E070-4B0C-92B3-A378A2388B61}" type="slidenum">
              <a:rPr lang="en-GB" smtClean="0"/>
              <a:pPr/>
              <a:t>‹#›</a:t>
            </a:fld>
            <a:endParaRPr lang="en-GB"/>
          </a:p>
        </p:txBody>
      </p:sp>
    </p:spTree>
    <p:extLst>
      <p:ext uri="{BB962C8B-B14F-4D97-AF65-F5344CB8AC3E}">
        <p14:creationId xmlns:p14="http://schemas.microsoft.com/office/powerpoint/2010/main" val="12852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837BAB-E070-4B0C-92B3-A378A2388B61}" type="slidenum">
              <a:rPr lang="en-GB" smtClean="0"/>
              <a:pPr/>
              <a:t>1</a:t>
            </a:fld>
            <a:endParaRPr lang="en-GB"/>
          </a:p>
        </p:txBody>
      </p:sp>
    </p:spTree>
    <p:extLst>
      <p:ext uri="{BB962C8B-B14F-4D97-AF65-F5344CB8AC3E}">
        <p14:creationId xmlns:p14="http://schemas.microsoft.com/office/powerpoint/2010/main" val="296813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837BAB-E070-4B0C-92B3-A378A2388B6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96813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837BAB-E070-4B0C-92B3-A378A2388B61}"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66211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837BAB-E070-4B0C-92B3-A378A2388B61}"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96023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837BAB-E070-4B0C-92B3-A378A2388B61}"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46841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837BAB-E070-4B0C-92B3-A378A2388B61}"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15238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837BAB-E070-4B0C-92B3-A378A2388B61}"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15812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837BAB-E070-4B0C-92B3-A378A2388B61}"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40430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9BAAC6-3885-4797-B8C0-276D3931988C}" type="datetimeFigureOut">
              <a:rPr lang="en-GB" smtClean="0"/>
              <a:pPr/>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E2C26E-772D-4423-8B32-6089729A4E0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9BAAC6-3885-4797-B8C0-276D3931988C}" type="datetimeFigureOut">
              <a:rPr lang="en-GB" smtClean="0"/>
              <a:pPr/>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E2C26E-772D-4423-8B32-6089729A4E0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9BAAC6-3885-4797-B8C0-276D3931988C}" type="datetimeFigureOut">
              <a:rPr lang="en-GB" smtClean="0"/>
              <a:pPr/>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E2C26E-772D-4423-8B32-6089729A4E0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9BAAC6-3885-4797-B8C0-276D3931988C}" type="datetimeFigureOut">
              <a:rPr lang="en-GB" smtClean="0">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E2C26E-772D-4423-8B32-6089729A4E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7633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9BAAC6-3885-4797-B8C0-276D3931988C}" type="datetimeFigureOut">
              <a:rPr lang="en-GB" smtClean="0">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E2C26E-772D-4423-8B32-6089729A4E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1546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9BAAC6-3885-4797-B8C0-276D3931988C}" type="datetimeFigureOut">
              <a:rPr lang="en-GB" smtClean="0">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E2C26E-772D-4423-8B32-6089729A4E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2122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9BAAC6-3885-4797-B8C0-276D3931988C}" type="datetimeFigureOut">
              <a:rPr lang="en-GB" smtClean="0">
                <a:solidFill>
                  <a:prstClr val="black">
                    <a:tint val="75000"/>
                  </a:prstClr>
                </a:solidFill>
              </a:rPr>
              <a:pPr/>
              <a:t>04/02/2019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6E2C26E-772D-4423-8B32-6089729A4E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6973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9BAAC6-3885-4797-B8C0-276D3931988C}" type="datetimeFigureOut">
              <a:rPr lang="en-GB" smtClean="0">
                <a:solidFill>
                  <a:prstClr val="black">
                    <a:tint val="75000"/>
                  </a:prstClr>
                </a:solidFill>
              </a:rPr>
              <a:pPr/>
              <a:t>04/02/2019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6E2C26E-772D-4423-8B32-6089729A4E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8819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9BAAC6-3885-4797-B8C0-276D3931988C}" type="datetimeFigureOut">
              <a:rPr lang="en-GB" smtClean="0">
                <a:solidFill>
                  <a:prstClr val="black">
                    <a:tint val="75000"/>
                  </a:prstClr>
                </a:solidFill>
              </a:rPr>
              <a:pPr/>
              <a:t>04/02/2019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6E2C26E-772D-4423-8B32-6089729A4E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9504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BAAC6-3885-4797-B8C0-276D3931988C}" type="datetimeFigureOut">
              <a:rPr lang="en-GB" smtClean="0">
                <a:solidFill>
                  <a:prstClr val="black">
                    <a:tint val="75000"/>
                  </a:prstClr>
                </a:solidFill>
              </a:rPr>
              <a:pPr/>
              <a:t>04/02/2019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6E2C26E-772D-4423-8B32-6089729A4E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9055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9BAAC6-3885-4797-B8C0-276D3931988C}" type="datetimeFigureOut">
              <a:rPr lang="en-GB" smtClean="0">
                <a:solidFill>
                  <a:prstClr val="black">
                    <a:tint val="75000"/>
                  </a:prstClr>
                </a:solidFill>
              </a:rPr>
              <a:pPr/>
              <a:t>04/02/2019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6E2C26E-772D-4423-8B32-6089729A4E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802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9BAAC6-3885-4797-B8C0-276D3931988C}" type="datetimeFigureOut">
              <a:rPr lang="en-GB" smtClean="0"/>
              <a:pPr/>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E2C26E-772D-4423-8B32-6089729A4E0B}"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9BAAC6-3885-4797-B8C0-276D3931988C}" type="datetimeFigureOut">
              <a:rPr lang="en-GB" smtClean="0">
                <a:solidFill>
                  <a:prstClr val="black">
                    <a:tint val="75000"/>
                  </a:prstClr>
                </a:solidFill>
              </a:rPr>
              <a:pPr/>
              <a:t>04/02/2019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6E2C26E-772D-4423-8B32-6089729A4E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510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9BAAC6-3885-4797-B8C0-276D3931988C}" type="datetimeFigureOut">
              <a:rPr lang="en-GB" smtClean="0">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E2C26E-772D-4423-8B32-6089729A4E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7408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9BAAC6-3885-4797-B8C0-276D3931988C}" type="datetimeFigureOut">
              <a:rPr lang="en-GB" smtClean="0">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E2C26E-772D-4423-8B32-6089729A4E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846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9BAAC6-3885-4797-B8C0-276D3931988C}" type="datetimeFigureOut">
              <a:rPr lang="en-GB" smtClean="0"/>
              <a:pPr/>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E2C26E-772D-4423-8B32-6089729A4E0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9BAAC6-3885-4797-B8C0-276D3931988C}" type="datetimeFigureOut">
              <a:rPr lang="en-GB" smtClean="0"/>
              <a:pPr/>
              <a:t>04/02/2019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E2C26E-772D-4423-8B32-6089729A4E0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9BAAC6-3885-4797-B8C0-276D3931988C}" type="datetimeFigureOut">
              <a:rPr lang="en-GB" smtClean="0"/>
              <a:pPr/>
              <a:t>04/02/2019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E2C26E-772D-4423-8B32-6089729A4E0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9BAAC6-3885-4797-B8C0-276D3931988C}" type="datetimeFigureOut">
              <a:rPr lang="en-GB" smtClean="0"/>
              <a:pPr/>
              <a:t>04/02/2019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E2C26E-772D-4423-8B32-6089729A4E0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BAAC6-3885-4797-B8C0-276D3931988C}" type="datetimeFigureOut">
              <a:rPr lang="en-GB" smtClean="0"/>
              <a:pPr/>
              <a:t>04/02/2019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E2C26E-772D-4423-8B32-6089729A4E0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9BAAC6-3885-4797-B8C0-276D3931988C}" type="datetimeFigureOut">
              <a:rPr lang="en-GB" smtClean="0"/>
              <a:pPr/>
              <a:t>04/02/2019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E2C26E-772D-4423-8B32-6089729A4E0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9BAAC6-3885-4797-B8C0-276D3931988C}" type="datetimeFigureOut">
              <a:rPr lang="en-GB" smtClean="0"/>
              <a:pPr/>
              <a:t>04/02/2019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E2C26E-772D-4423-8B32-6089729A4E0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BAAC6-3885-4797-B8C0-276D3931988C}" type="datetimeFigureOut">
              <a:rPr lang="en-GB" smtClean="0"/>
              <a:pPr/>
              <a:t>04/02/2019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2C26E-772D-4423-8B32-6089729A4E0B}" type="slidenum">
              <a:rPr lang="en-GB" smtClean="0"/>
              <a:pPr/>
              <a:t>‹#›</a:t>
            </a:fld>
            <a:endParaRPr lang="en-GB"/>
          </a:p>
        </p:txBody>
      </p:sp>
      <p:pic>
        <p:nvPicPr>
          <p:cNvPr id="7" name="Picture 2" descr="C:\Users\Duncan\Documents\anne\Place to Be\P2B_background.d.jpg"/>
          <p:cNvPicPr>
            <a:picLocks noChangeAspect="1" noChangeArrowheads="1"/>
          </p:cNvPicPr>
          <p:nvPr userDrawn="1"/>
        </p:nvPicPr>
        <p:blipFill>
          <a:blip r:embed="rId13" cstate="print"/>
          <a:srcRect/>
          <a:stretch>
            <a:fillRect/>
          </a:stretch>
        </p:blipFill>
        <p:spPr bwMode="auto">
          <a:xfrm>
            <a:off x="-1" y="-1"/>
            <a:ext cx="10428650" cy="7821489"/>
          </a:xfrm>
          <a:prstGeom prst="rect">
            <a:avLst/>
          </a:prstGeom>
          <a:noFill/>
        </p:spPr>
      </p:pic>
      <p:pic>
        <p:nvPicPr>
          <p:cNvPr id="1026" name="Picture 2"/>
          <p:cNvPicPr>
            <a:picLocks noChangeAspect="1" noChangeArrowheads="1"/>
          </p:cNvPicPr>
          <p:nvPr userDrawn="1"/>
        </p:nvPicPr>
        <p:blipFill>
          <a:blip r:embed="rId14" cstate="print"/>
          <a:srcRect/>
          <a:stretch>
            <a:fillRect/>
          </a:stretch>
        </p:blipFill>
        <p:spPr bwMode="auto">
          <a:xfrm>
            <a:off x="179512" y="188640"/>
            <a:ext cx="2704436" cy="1269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BAAC6-3885-4797-B8C0-276D3931988C}" type="datetimeFigureOut">
              <a:rPr lang="en-GB" smtClean="0">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2C26E-772D-4423-8B32-6089729A4E0B}" type="slidenum">
              <a:rPr lang="en-GB" smtClean="0">
                <a:solidFill>
                  <a:prstClr val="black">
                    <a:tint val="75000"/>
                  </a:prstClr>
                </a:solidFill>
              </a:rPr>
              <a:pPr/>
              <a:t>‹#›</a:t>
            </a:fld>
            <a:endParaRPr lang="en-GB">
              <a:solidFill>
                <a:prstClr val="black">
                  <a:tint val="75000"/>
                </a:prstClr>
              </a:solidFill>
            </a:endParaRPr>
          </a:p>
        </p:txBody>
      </p:sp>
      <p:pic>
        <p:nvPicPr>
          <p:cNvPr id="7" name="Picture 2" descr="C:\Users\Duncan\Documents\anne\Place to Be\P2B_background.d.jpg"/>
          <p:cNvPicPr>
            <a:picLocks noChangeAspect="1" noChangeArrowheads="1"/>
          </p:cNvPicPr>
          <p:nvPr userDrawn="1"/>
        </p:nvPicPr>
        <p:blipFill>
          <a:blip r:embed="rId13" cstate="print"/>
          <a:srcRect/>
          <a:stretch>
            <a:fillRect/>
          </a:stretch>
        </p:blipFill>
        <p:spPr bwMode="auto">
          <a:xfrm>
            <a:off x="-1" y="-1"/>
            <a:ext cx="10428650" cy="7821489"/>
          </a:xfrm>
          <a:prstGeom prst="rect">
            <a:avLst/>
          </a:prstGeom>
          <a:noFill/>
        </p:spPr>
      </p:pic>
      <p:pic>
        <p:nvPicPr>
          <p:cNvPr id="1026" name="Picture 2"/>
          <p:cNvPicPr>
            <a:picLocks noChangeAspect="1" noChangeArrowheads="1"/>
          </p:cNvPicPr>
          <p:nvPr userDrawn="1"/>
        </p:nvPicPr>
        <p:blipFill>
          <a:blip r:embed="rId14" cstate="print"/>
          <a:srcRect/>
          <a:stretch>
            <a:fillRect/>
          </a:stretch>
        </p:blipFill>
        <p:spPr bwMode="auto">
          <a:xfrm>
            <a:off x="179512" y="188640"/>
            <a:ext cx="2704436" cy="1269037"/>
          </a:xfrm>
          <a:prstGeom prst="rect">
            <a:avLst/>
          </a:prstGeom>
          <a:noFill/>
          <a:ln w="9525">
            <a:noFill/>
            <a:miter lim="800000"/>
            <a:headEnd/>
            <a:tailEnd/>
          </a:ln>
        </p:spPr>
      </p:pic>
    </p:spTree>
    <p:extLst>
      <p:ext uri="{BB962C8B-B14F-4D97-AF65-F5344CB8AC3E}">
        <p14:creationId xmlns:p14="http://schemas.microsoft.com/office/powerpoint/2010/main" val="13054563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ideo" Target="https://www.youtube.com/embed/c1Ndym-IsQg" TargetMode="Externa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ideo" Target="https://www.youtube.com/embed/wyj8l9miy4w" TargetMode="External"/><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27384"/>
            <a:ext cx="9144000" cy="6885384"/>
          </a:xfrm>
          <a:prstGeom prst="rect">
            <a:avLst/>
          </a:prstGeom>
          <a:noFill/>
          <a:ln w="9525">
            <a:noFill/>
            <a:miter lim="800000"/>
            <a:headEnd/>
            <a:tailEnd/>
          </a:ln>
        </p:spPr>
      </p:pic>
      <p:sp>
        <p:nvSpPr>
          <p:cNvPr id="7" name="Rectangle 6"/>
          <p:cNvSpPr/>
          <p:nvPr/>
        </p:nvSpPr>
        <p:spPr>
          <a:xfrm>
            <a:off x="827584" y="3448787"/>
            <a:ext cx="7488832" cy="3354765"/>
          </a:xfrm>
          <a:prstGeom prst="rect">
            <a:avLst/>
          </a:prstGeom>
        </p:spPr>
        <p:txBody>
          <a:bodyPr wrap="square">
            <a:spAutoFit/>
          </a:bodyPr>
          <a:lstStyle/>
          <a:p>
            <a:pPr algn="ctr" eaLnBrk="1" hangingPunct="1"/>
            <a:r>
              <a:rPr lang="en-US" altLang="en-US" sz="3600" dirty="0">
                <a:solidFill>
                  <a:srgbClr val="EF7745"/>
                </a:solidFill>
                <a:latin typeface="Arial Rounded MT Bold" pitchFamily="34" charset="0"/>
                <a:cs typeface="Arial" panose="020B0604020202020204" pitchFamily="34" charset="0"/>
              </a:rPr>
              <a:t>Children’s Mental Health Week</a:t>
            </a:r>
          </a:p>
          <a:p>
            <a:pPr algn="ctr" eaLnBrk="1" hangingPunct="1"/>
            <a:r>
              <a:rPr lang="en-US" altLang="en-US" sz="2800" b="1" dirty="0">
                <a:solidFill>
                  <a:srgbClr val="BA0B2A"/>
                </a:solidFill>
                <a:latin typeface="Arial Rounded MT Bold" pitchFamily="34" charset="0"/>
                <a:cs typeface="Arial" panose="020B0604020202020204" pitchFamily="34" charset="0"/>
              </a:rPr>
              <a:t>4 – 10 February 2019</a:t>
            </a:r>
          </a:p>
          <a:p>
            <a:pPr algn="ctr" eaLnBrk="1" hangingPunct="1"/>
            <a:endParaRPr lang="en-US" altLang="en-US" sz="2400" dirty="0">
              <a:solidFill>
                <a:srgbClr val="BA0B2A"/>
              </a:solidFill>
              <a:latin typeface="Omnes Bold" pitchFamily="50" charset="0"/>
              <a:cs typeface="Arial" panose="020B0604020202020204" pitchFamily="34" charset="0"/>
            </a:endParaRPr>
          </a:p>
          <a:p>
            <a:pPr algn="ctr"/>
            <a:r>
              <a:rPr lang="en-GB" altLang="en-US" sz="2800" b="1" dirty="0">
                <a:solidFill>
                  <a:srgbClr val="BA0B2A"/>
                </a:solidFill>
                <a:latin typeface="Arial Rounded MT Bold" pitchFamily="34" charset="0"/>
                <a:cs typeface="Arial" panose="020B0604020202020204" pitchFamily="34" charset="0"/>
              </a:rPr>
              <a:t>Healthy: Inside and Out</a:t>
            </a:r>
            <a:endParaRPr lang="en-GB" altLang="en-US" sz="2800" b="1" dirty="0">
              <a:latin typeface="Arial Rounded MT Bold" pitchFamily="34" charset="0"/>
            </a:endParaRPr>
          </a:p>
          <a:p>
            <a:pPr algn="ctr" eaLnBrk="1" hangingPunct="1"/>
            <a:endParaRPr lang="en-US" altLang="en-US" sz="2400" dirty="0">
              <a:solidFill>
                <a:srgbClr val="BA0B2A"/>
              </a:solidFill>
              <a:latin typeface="Omnes Bold" pitchFamily="50" charset="0"/>
              <a:cs typeface="Arial" panose="020B0604020202020204" pitchFamily="34" charset="0"/>
            </a:endParaRPr>
          </a:p>
          <a:p>
            <a:pPr algn="ctr" eaLnBrk="1" hangingPunct="1"/>
            <a:r>
              <a:rPr lang="en-US" altLang="en-US" sz="2400" dirty="0">
                <a:solidFill>
                  <a:srgbClr val="BA0B2A"/>
                </a:solidFill>
                <a:latin typeface="Arial Rounded MT Bold" pitchFamily="34" charset="0"/>
                <a:cs typeface="Arial" panose="020B0604020202020204" pitchFamily="34" charset="0"/>
              </a:rPr>
              <a:t>Assembly slides for Primary Schools</a:t>
            </a:r>
          </a:p>
          <a:p>
            <a:pPr algn="ctr"/>
            <a:endParaRPr lang="en-GB" altLang="en-US" sz="2400" b="1" dirty="0">
              <a:solidFill>
                <a:srgbClr val="BA0B2A"/>
              </a:solidFill>
              <a:latin typeface="Arial Rounded MT Bold" pitchFamily="34" charset="0"/>
              <a:cs typeface="Arial" panose="020B0604020202020204" pitchFamily="34" charset="0"/>
            </a:endParaRPr>
          </a:p>
          <a:p>
            <a:pPr algn="ctr" eaLnBrk="1" hangingPunct="1"/>
            <a:r>
              <a:rPr lang="en-US" altLang="en-US" sz="2400" dirty="0">
                <a:solidFill>
                  <a:srgbClr val="BA0B2A"/>
                </a:solidFill>
                <a:latin typeface="Omnes Medium" pitchFamily="50" charset="0"/>
                <a:cs typeface="Arial" panose="020B0604020202020204" pitchFamily="34" charset="0"/>
              </a:rPr>
              <a:t> </a:t>
            </a:r>
          </a:p>
        </p:txBody>
      </p:sp>
      <p:sp>
        <p:nvSpPr>
          <p:cNvPr id="8" name="TextBox 7"/>
          <p:cNvSpPr txBox="1"/>
          <p:nvPr/>
        </p:nvSpPr>
        <p:spPr>
          <a:xfrm>
            <a:off x="8028384" y="6381328"/>
            <a:ext cx="936104" cy="646331"/>
          </a:xfrm>
          <a:prstGeom prst="rect">
            <a:avLst/>
          </a:prstGeom>
          <a:noFill/>
        </p:spPr>
        <p:txBody>
          <a:bodyPr wrap="square" rtlCol="0">
            <a:spAutoFit/>
          </a:bodyPr>
          <a:lstStyle/>
          <a:p>
            <a:endParaRPr lang="en-US" altLang="en-US" dirty="0">
              <a:solidFill>
                <a:srgbClr val="BA0B2A"/>
              </a:solidFill>
              <a:latin typeface="Omnes Regular" pitchFamily="50" charset="0"/>
              <a:cs typeface="Arial" panose="020B0604020202020204" pitchFamily="34" charset="0"/>
            </a:endParaRPr>
          </a:p>
          <a:p>
            <a:endParaRPr lang="en-GB" dirty="0">
              <a:solidFill>
                <a:srgbClr val="FF0000"/>
              </a:solidFill>
              <a:latin typeface="Omnes Medium" pitchFamily="50" charset="0"/>
            </a:endParaRPr>
          </a:p>
        </p:txBody>
      </p:sp>
      <p:pic>
        <p:nvPicPr>
          <p:cNvPr id="1026" name="Picture 2" descr="C:\Users\calum.bradbury-sparv\Documents\New folder\CMHW19_with_P2B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0967" y="543143"/>
            <a:ext cx="6162065" cy="28721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59" y="6023823"/>
            <a:ext cx="720080" cy="7150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1296144"/>
          </a:xfrm>
          <a:prstGeom prst="rect">
            <a:avLst/>
          </a:prstGeom>
          <a:noFill/>
          <a:ln w="9525">
            <a:noFill/>
            <a:miter lim="800000"/>
            <a:headEnd/>
            <a:tailEnd/>
          </a:ln>
        </p:spPr>
      </p:pic>
      <p:sp>
        <p:nvSpPr>
          <p:cNvPr id="7" name="Rectangle 6"/>
          <p:cNvSpPr/>
          <p:nvPr/>
        </p:nvSpPr>
        <p:spPr>
          <a:xfrm>
            <a:off x="156612" y="381144"/>
            <a:ext cx="3888432" cy="1631216"/>
          </a:xfrm>
          <a:prstGeom prst="rect">
            <a:avLst/>
          </a:prstGeom>
        </p:spPr>
        <p:txBody>
          <a:bodyPr wrap="square">
            <a:spAutoFit/>
          </a:bodyPr>
          <a:lstStyle/>
          <a:p>
            <a:r>
              <a:rPr lang="en-US" altLang="en-US" sz="2800" b="1" dirty="0">
                <a:solidFill>
                  <a:srgbClr val="BA0B2A"/>
                </a:solidFill>
                <a:latin typeface="Arial Rounded MT Bold" pitchFamily="34" charset="0"/>
                <a:cs typeface="Arial" panose="020B0604020202020204" pitchFamily="34" charset="0"/>
              </a:rPr>
              <a:t>Being healthy </a:t>
            </a:r>
          </a:p>
          <a:p>
            <a:pPr algn="ctr"/>
            <a:endParaRPr lang="en-US" altLang="en-US" sz="2400" dirty="0">
              <a:solidFill>
                <a:srgbClr val="BA0B2A"/>
              </a:solidFill>
              <a:latin typeface="Omnes Bold" pitchFamily="50" charset="0"/>
              <a:cs typeface="Arial" panose="020B0604020202020204" pitchFamily="34" charset="0"/>
            </a:endParaRPr>
          </a:p>
          <a:p>
            <a:pPr algn="ctr"/>
            <a:endParaRPr lang="en-US" altLang="en-US" sz="2400" dirty="0">
              <a:solidFill>
                <a:srgbClr val="BA0B2A"/>
              </a:solidFill>
              <a:latin typeface="Omnes Bold" pitchFamily="50" charset="0"/>
              <a:cs typeface="Arial" panose="020B0604020202020204" pitchFamily="34" charset="0"/>
            </a:endParaRPr>
          </a:p>
          <a:p>
            <a:pPr algn="ctr"/>
            <a:endParaRPr lang="en-US" altLang="en-US" sz="2400" dirty="0">
              <a:solidFill>
                <a:srgbClr val="BA0B2A"/>
              </a:solidFill>
              <a:latin typeface="Omnes Medium" pitchFamily="50" charset="0"/>
              <a:cs typeface="Arial" panose="020B0604020202020204" pitchFamily="34" charset="0"/>
            </a:endParaRPr>
          </a:p>
        </p:txBody>
      </p:sp>
      <p:sp>
        <p:nvSpPr>
          <p:cNvPr id="6" name="Rectangle 5"/>
          <p:cNvSpPr/>
          <p:nvPr/>
        </p:nvSpPr>
        <p:spPr>
          <a:xfrm>
            <a:off x="251520" y="1732868"/>
            <a:ext cx="8892480" cy="1600438"/>
          </a:xfrm>
          <a:prstGeom prst="rect">
            <a:avLst/>
          </a:prstGeom>
        </p:spPr>
        <p:txBody>
          <a:bodyPr wrap="square">
            <a:spAutoFit/>
          </a:bodyPr>
          <a:lstStyle/>
          <a:p>
            <a:pPr marL="514350" indent="-514350" algn="ctr"/>
            <a:r>
              <a:rPr lang="en-GB" altLang="en-US" sz="3200" dirty="0">
                <a:solidFill>
                  <a:srgbClr val="EF7745"/>
                </a:solidFill>
                <a:latin typeface="Arial Rounded MT Bold" pitchFamily="34" charset="0"/>
                <a:cs typeface="Arial" panose="020B0604020202020204" pitchFamily="34" charset="0"/>
              </a:rPr>
              <a:t>How do we stay healthy?</a:t>
            </a:r>
            <a:endParaRPr lang="en-US" altLang="en-US" sz="2200" dirty="0">
              <a:solidFill>
                <a:srgbClr val="EF7745"/>
              </a:solidFill>
              <a:latin typeface="Omnes Bold" pitchFamily="50" charset="0"/>
              <a:cs typeface="Arial" panose="020B0604020202020204" pitchFamily="34" charset="0"/>
            </a:endParaRPr>
          </a:p>
          <a:p>
            <a:pPr marL="514350" indent="-514350" algn="ctr">
              <a:lnSpc>
                <a:spcPct val="150000"/>
              </a:lnSpc>
            </a:pPr>
            <a:endParaRPr lang="en-US" altLang="en-US" sz="2200" dirty="0">
              <a:solidFill>
                <a:srgbClr val="EF7745"/>
              </a:solidFill>
              <a:latin typeface="Omnes Bold" pitchFamily="50" charset="0"/>
              <a:cs typeface="Arial" panose="020B0604020202020204" pitchFamily="34" charset="0"/>
            </a:endParaRPr>
          </a:p>
          <a:p>
            <a:pPr marL="514350" indent="-514350" algn="ctr">
              <a:lnSpc>
                <a:spcPct val="150000"/>
              </a:lnSpc>
            </a:pPr>
            <a:endParaRPr lang="en-US" altLang="en-US" sz="2200" dirty="0">
              <a:solidFill>
                <a:srgbClr val="EF7745"/>
              </a:solidFill>
              <a:latin typeface="Omnes Bold" pitchFamily="50" charset="0"/>
              <a:cs typeface="Arial" panose="020B0604020202020204" pitchFamily="34" charset="0"/>
            </a:endParaRPr>
          </a:p>
        </p:txBody>
      </p:sp>
      <p:pic>
        <p:nvPicPr>
          <p:cNvPr id="15" name="Picture 2" descr="C:\Users\calum.bradbury-sparv\Documents\New folder\CMHW19_with_P2B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0715"/>
            <a:ext cx="2520280" cy="1174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39710" y="5301205"/>
            <a:ext cx="1044645" cy="523220"/>
          </a:xfrm>
          <a:prstGeom prst="rect">
            <a:avLst/>
          </a:prstGeom>
          <a:noFill/>
        </p:spPr>
        <p:txBody>
          <a:bodyPr wrap="none" rtlCol="0">
            <a:spAutoFit/>
          </a:bodyPr>
          <a:lstStyle/>
          <a:p>
            <a:r>
              <a:rPr lang="en-GB" sz="2800" dirty="0">
                <a:solidFill>
                  <a:srgbClr val="C00000"/>
                </a:solidFill>
                <a:latin typeface="Arial Rounded MT Bold" panose="020F0704030504030204" pitchFamily="34" charset="0"/>
              </a:rPr>
              <a:t>Food</a:t>
            </a:r>
          </a:p>
        </p:txBody>
      </p:sp>
      <p:sp>
        <p:nvSpPr>
          <p:cNvPr id="8" name="TextBox 7"/>
          <p:cNvSpPr txBox="1"/>
          <p:nvPr/>
        </p:nvSpPr>
        <p:spPr>
          <a:xfrm>
            <a:off x="3528978" y="5284662"/>
            <a:ext cx="2337563" cy="523220"/>
          </a:xfrm>
          <a:prstGeom prst="rect">
            <a:avLst/>
          </a:prstGeom>
          <a:noFill/>
        </p:spPr>
        <p:txBody>
          <a:bodyPr wrap="none" rtlCol="0">
            <a:spAutoFit/>
          </a:bodyPr>
          <a:lstStyle/>
          <a:p>
            <a:r>
              <a:rPr lang="en-GB" sz="2800" dirty="0">
                <a:solidFill>
                  <a:srgbClr val="C00000"/>
                </a:solidFill>
                <a:latin typeface="Arial Rounded MT Bold" panose="020F0704030504030204" pitchFamily="34" charset="0"/>
              </a:rPr>
              <a:t>Being active</a:t>
            </a:r>
          </a:p>
        </p:txBody>
      </p:sp>
      <p:sp>
        <p:nvSpPr>
          <p:cNvPr id="9" name="TextBox 8"/>
          <p:cNvSpPr txBox="1"/>
          <p:nvPr/>
        </p:nvSpPr>
        <p:spPr>
          <a:xfrm>
            <a:off x="7087091" y="5310311"/>
            <a:ext cx="1167371" cy="523220"/>
          </a:xfrm>
          <a:prstGeom prst="rect">
            <a:avLst/>
          </a:prstGeom>
          <a:noFill/>
        </p:spPr>
        <p:txBody>
          <a:bodyPr wrap="none" rtlCol="0">
            <a:spAutoFit/>
          </a:bodyPr>
          <a:lstStyle/>
          <a:p>
            <a:r>
              <a:rPr lang="en-GB" sz="2800" dirty="0">
                <a:solidFill>
                  <a:srgbClr val="C00000"/>
                </a:solidFill>
                <a:latin typeface="Arial Rounded MT Bold" panose="020F0704030504030204" pitchFamily="34" charset="0"/>
              </a:rPr>
              <a:t>Sleep</a:t>
            </a:r>
          </a:p>
        </p:txBody>
      </p:sp>
      <p:pic>
        <p:nvPicPr>
          <p:cNvPr id="2050" name="Picture 2"/>
          <p:cNvPicPr>
            <a:picLocks noChangeAspect="1" noChangeArrowheads="1"/>
          </p:cNvPicPr>
          <p:nvPr/>
        </p:nvPicPr>
        <p:blipFill rotWithShape="1">
          <a:blip r:embed="rId5">
            <a:clrChange>
              <a:clrFrom>
                <a:srgbClr val="FAFFD8"/>
              </a:clrFrom>
              <a:clrTo>
                <a:srgbClr val="FAFFD8">
                  <a:alpha val="0"/>
                </a:srgbClr>
              </a:clrTo>
            </a:clrChange>
            <a:extLst>
              <a:ext uri="{28A0092B-C50C-407E-A947-70E740481C1C}">
                <a14:useLocalDpi xmlns:a14="http://schemas.microsoft.com/office/drawing/2010/main" val="0"/>
              </a:ext>
            </a:extLst>
          </a:blip>
          <a:srcRect l="12132" t="53963" r="61672" b="14399"/>
          <a:stretch/>
        </p:blipFill>
        <p:spPr bwMode="auto">
          <a:xfrm>
            <a:off x="223788" y="3004667"/>
            <a:ext cx="2675136" cy="228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5292" y="3002992"/>
            <a:ext cx="3367767" cy="2210194"/>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4284" t="4825" r="58097" b="30303"/>
          <a:stretch/>
        </p:blipFill>
        <p:spPr>
          <a:xfrm>
            <a:off x="6610885" y="2479721"/>
            <a:ext cx="2321278" cy="283059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1960" y="5899101"/>
            <a:ext cx="720080" cy="715009"/>
          </a:xfrm>
          <a:prstGeom prst="rect">
            <a:avLst/>
          </a:prstGeom>
        </p:spPr>
      </p:pic>
    </p:spTree>
    <p:extLst>
      <p:ext uri="{BB962C8B-B14F-4D97-AF65-F5344CB8AC3E}">
        <p14:creationId xmlns:p14="http://schemas.microsoft.com/office/powerpoint/2010/main" val="61949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90"/>
                                          </p:val>
                                        </p:tav>
                                        <p:tav tm="100000">
                                          <p:val>
                                            <p:fltVal val="0"/>
                                          </p:val>
                                        </p:tav>
                                      </p:tavLst>
                                    </p:anim>
                                    <p:animEffect transition="in" filter="fade">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1296144"/>
          </a:xfrm>
          <a:prstGeom prst="rect">
            <a:avLst/>
          </a:prstGeom>
          <a:noFill/>
          <a:ln w="9525">
            <a:noFill/>
            <a:miter lim="800000"/>
            <a:headEnd/>
            <a:tailEnd/>
          </a:ln>
        </p:spPr>
      </p:pic>
      <p:sp>
        <p:nvSpPr>
          <p:cNvPr id="7" name="Rectangle 6"/>
          <p:cNvSpPr/>
          <p:nvPr/>
        </p:nvSpPr>
        <p:spPr>
          <a:xfrm>
            <a:off x="156612" y="381144"/>
            <a:ext cx="3888432" cy="1631216"/>
          </a:xfrm>
          <a:prstGeom prst="rect">
            <a:avLst/>
          </a:prstGeom>
        </p:spPr>
        <p:txBody>
          <a:bodyPr wrap="square">
            <a:spAutoFit/>
          </a:bodyPr>
          <a:lstStyle/>
          <a:p>
            <a:r>
              <a:rPr lang="en-US" altLang="en-US" sz="2800" b="1" dirty="0">
                <a:solidFill>
                  <a:srgbClr val="BA0B2A"/>
                </a:solidFill>
                <a:latin typeface="Arial Rounded MT Bold" pitchFamily="34" charset="0"/>
                <a:cs typeface="Arial" panose="020B0604020202020204" pitchFamily="34" charset="0"/>
              </a:rPr>
              <a:t>Being healthy </a:t>
            </a:r>
          </a:p>
          <a:p>
            <a:pPr algn="ctr"/>
            <a:endParaRPr lang="en-US" altLang="en-US" sz="2400" dirty="0">
              <a:solidFill>
                <a:srgbClr val="BA0B2A"/>
              </a:solidFill>
              <a:latin typeface="Omnes Bold" pitchFamily="50" charset="0"/>
              <a:cs typeface="Arial" panose="020B0604020202020204" pitchFamily="34" charset="0"/>
            </a:endParaRPr>
          </a:p>
          <a:p>
            <a:pPr algn="ctr"/>
            <a:endParaRPr lang="en-US" altLang="en-US" sz="2400" dirty="0">
              <a:solidFill>
                <a:srgbClr val="BA0B2A"/>
              </a:solidFill>
              <a:latin typeface="Omnes Bold" pitchFamily="50" charset="0"/>
              <a:cs typeface="Arial" panose="020B0604020202020204" pitchFamily="34" charset="0"/>
            </a:endParaRPr>
          </a:p>
          <a:p>
            <a:pPr algn="ctr"/>
            <a:endParaRPr lang="en-US" altLang="en-US" sz="2400" dirty="0">
              <a:solidFill>
                <a:srgbClr val="BA0B2A"/>
              </a:solidFill>
              <a:latin typeface="Omnes Medium" pitchFamily="50" charset="0"/>
              <a:cs typeface="Arial" panose="020B0604020202020204" pitchFamily="34" charset="0"/>
            </a:endParaRPr>
          </a:p>
        </p:txBody>
      </p:sp>
      <p:sp>
        <p:nvSpPr>
          <p:cNvPr id="6" name="Rectangle 5"/>
          <p:cNvSpPr/>
          <p:nvPr/>
        </p:nvSpPr>
        <p:spPr>
          <a:xfrm>
            <a:off x="251520" y="1732868"/>
            <a:ext cx="8892480" cy="1600438"/>
          </a:xfrm>
          <a:prstGeom prst="rect">
            <a:avLst/>
          </a:prstGeom>
        </p:spPr>
        <p:txBody>
          <a:bodyPr wrap="square">
            <a:spAutoFit/>
          </a:bodyPr>
          <a:lstStyle/>
          <a:p>
            <a:pPr marL="514350" indent="-514350" algn="ctr"/>
            <a:r>
              <a:rPr lang="en-GB" altLang="en-US" sz="3200" dirty="0">
                <a:solidFill>
                  <a:srgbClr val="EF7745"/>
                </a:solidFill>
                <a:latin typeface="Arial Rounded MT Bold" pitchFamily="34" charset="0"/>
                <a:cs typeface="Arial" panose="020B0604020202020204" pitchFamily="34" charset="0"/>
              </a:rPr>
              <a:t>How do we stay ‘food healthy’…</a:t>
            </a:r>
            <a:endParaRPr lang="en-US" altLang="en-US" sz="2200" dirty="0">
              <a:solidFill>
                <a:srgbClr val="EF7745"/>
              </a:solidFill>
              <a:latin typeface="Omnes Bold" pitchFamily="50" charset="0"/>
              <a:cs typeface="Arial" panose="020B0604020202020204" pitchFamily="34" charset="0"/>
            </a:endParaRPr>
          </a:p>
          <a:p>
            <a:pPr marL="514350" indent="-514350" algn="ctr">
              <a:lnSpc>
                <a:spcPct val="150000"/>
              </a:lnSpc>
            </a:pPr>
            <a:endParaRPr lang="en-US" altLang="en-US" sz="2200" dirty="0">
              <a:solidFill>
                <a:srgbClr val="EF7745"/>
              </a:solidFill>
              <a:latin typeface="Omnes Bold" pitchFamily="50" charset="0"/>
              <a:cs typeface="Arial" panose="020B0604020202020204" pitchFamily="34" charset="0"/>
            </a:endParaRPr>
          </a:p>
          <a:p>
            <a:pPr marL="514350" indent="-514350" algn="ctr">
              <a:lnSpc>
                <a:spcPct val="150000"/>
              </a:lnSpc>
            </a:pPr>
            <a:endParaRPr lang="en-US" altLang="en-US" sz="2200" dirty="0">
              <a:solidFill>
                <a:srgbClr val="EF7745"/>
              </a:solidFill>
              <a:latin typeface="Omnes Bold" pitchFamily="50" charset="0"/>
              <a:cs typeface="Arial" panose="020B0604020202020204" pitchFamily="34" charset="0"/>
            </a:endParaRPr>
          </a:p>
        </p:txBody>
      </p:sp>
      <p:pic>
        <p:nvPicPr>
          <p:cNvPr id="15" name="Picture 2" descr="C:\Users\calum.bradbury-sparv\Documents\New folder\CMHW19_with_P2B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0715"/>
            <a:ext cx="2520280" cy="1174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75723" y="5373216"/>
            <a:ext cx="5044073" cy="523220"/>
          </a:xfrm>
          <a:prstGeom prst="rect">
            <a:avLst/>
          </a:prstGeom>
          <a:noFill/>
        </p:spPr>
        <p:txBody>
          <a:bodyPr wrap="none" rtlCol="0">
            <a:spAutoFit/>
          </a:bodyPr>
          <a:lstStyle/>
          <a:p>
            <a:r>
              <a:rPr lang="en-GB" sz="2800" dirty="0">
                <a:solidFill>
                  <a:srgbClr val="C00000"/>
                </a:solidFill>
                <a:latin typeface="Arial Rounded MT Bold" panose="020F0704030504030204" pitchFamily="34" charset="0"/>
              </a:rPr>
              <a:t>…and what does this mean?</a:t>
            </a:r>
          </a:p>
        </p:txBody>
      </p:sp>
      <p:pic>
        <p:nvPicPr>
          <p:cNvPr id="2050" name="Picture 2"/>
          <p:cNvPicPr>
            <a:picLocks noChangeAspect="1" noChangeArrowheads="1"/>
          </p:cNvPicPr>
          <p:nvPr/>
        </p:nvPicPr>
        <p:blipFill rotWithShape="1">
          <a:blip r:embed="rId5">
            <a:clrChange>
              <a:clrFrom>
                <a:srgbClr val="FAFFD8"/>
              </a:clrFrom>
              <a:clrTo>
                <a:srgbClr val="FAFFD8">
                  <a:alpha val="0"/>
                </a:srgbClr>
              </a:clrTo>
            </a:clrChange>
            <a:extLst>
              <a:ext uri="{28A0092B-C50C-407E-A947-70E740481C1C}">
                <a14:useLocalDpi xmlns:a14="http://schemas.microsoft.com/office/drawing/2010/main" val="0"/>
              </a:ext>
            </a:extLst>
          </a:blip>
          <a:srcRect l="12132" t="53963" r="61672" b="14399"/>
          <a:stretch/>
        </p:blipFill>
        <p:spPr bwMode="auto">
          <a:xfrm>
            <a:off x="3234432" y="2924944"/>
            <a:ext cx="2675136" cy="228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5899101"/>
            <a:ext cx="720080" cy="715009"/>
          </a:xfrm>
          <a:prstGeom prst="rect">
            <a:avLst/>
          </a:prstGeom>
        </p:spPr>
      </p:pic>
    </p:spTree>
    <p:extLst>
      <p:ext uri="{BB962C8B-B14F-4D97-AF65-F5344CB8AC3E}">
        <p14:creationId xmlns:p14="http://schemas.microsoft.com/office/powerpoint/2010/main" val="227013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1296144"/>
          </a:xfrm>
          <a:prstGeom prst="rect">
            <a:avLst/>
          </a:prstGeom>
          <a:noFill/>
          <a:ln w="9525">
            <a:noFill/>
            <a:miter lim="800000"/>
            <a:headEnd/>
            <a:tailEnd/>
          </a:ln>
        </p:spPr>
      </p:pic>
      <p:sp>
        <p:nvSpPr>
          <p:cNvPr id="7" name="Rectangle 6"/>
          <p:cNvSpPr/>
          <p:nvPr/>
        </p:nvSpPr>
        <p:spPr>
          <a:xfrm>
            <a:off x="156612" y="381144"/>
            <a:ext cx="3888432" cy="1631216"/>
          </a:xfrm>
          <a:prstGeom prst="rect">
            <a:avLst/>
          </a:prstGeom>
        </p:spPr>
        <p:txBody>
          <a:bodyPr wrap="square">
            <a:spAutoFit/>
          </a:bodyPr>
          <a:lstStyle/>
          <a:p>
            <a:r>
              <a:rPr lang="en-US" altLang="en-US" sz="2800" b="1" dirty="0">
                <a:solidFill>
                  <a:srgbClr val="BA0B2A"/>
                </a:solidFill>
                <a:latin typeface="Arial Rounded MT Bold" pitchFamily="34" charset="0"/>
                <a:cs typeface="Arial" panose="020B0604020202020204" pitchFamily="34" charset="0"/>
              </a:rPr>
              <a:t>Being healthy </a:t>
            </a:r>
          </a:p>
          <a:p>
            <a:pPr algn="ctr"/>
            <a:endParaRPr lang="en-US" altLang="en-US" sz="2400" dirty="0">
              <a:solidFill>
                <a:srgbClr val="BA0B2A"/>
              </a:solidFill>
              <a:latin typeface="Omnes Bold" pitchFamily="50" charset="0"/>
              <a:cs typeface="Arial" panose="020B0604020202020204" pitchFamily="34" charset="0"/>
            </a:endParaRPr>
          </a:p>
          <a:p>
            <a:pPr algn="ctr"/>
            <a:endParaRPr lang="en-US" altLang="en-US" sz="2400" dirty="0">
              <a:solidFill>
                <a:srgbClr val="BA0B2A"/>
              </a:solidFill>
              <a:latin typeface="Omnes Bold" pitchFamily="50" charset="0"/>
              <a:cs typeface="Arial" panose="020B0604020202020204" pitchFamily="34" charset="0"/>
            </a:endParaRPr>
          </a:p>
          <a:p>
            <a:pPr algn="ctr"/>
            <a:endParaRPr lang="en-US" altLang="en-US" sz="2400" dirty="0">
              <a:solidFill>
                <a:srgbClr val="BA0B2A"/>
              </a:solidFill>
              <a:latin typeface="Omnes Medium" pitchFamily="50" charset="0"/>
              <a:cs typeface="Arial" panose="020B0604020202020204" pitchFamily="34" charset="0"/>
            </a:endParaRPr>
          </a:p>
        </p:txBody>
      </p:sp>
      <p:sp>
        <p:nvSpPr>
          <p:cNvPr id="6" name="Rectangle 5"/>
          <p:cNvSpPr/>
          <p:nvPr/>
        </p:nvSpPr>
        <p:spPr>
          <a:xfrm>
            <a:off x="251520" y="1732868"/>
            <a:ext cx="8892480" cy="1600438"/>
          </a:xfrm>
          <a:prstGeom prst="rect">
            <a:avLst/>
          </a:prstGeom>
        </p:spPr>
        <p:txBody>
          <a:bodyPr wrap="square">
            <a:spAutoFit/>
          </a:bodyPr>
          <a:lstStyle/>
          <a:p>
            <a:pPr marL="514350" indent="-514350" algn="ctr"/>
            <a:r>
              <a:rPr lang="en-GB" altLang="en-US" sz="3200" dirty="0">
                <a:solidFill>
                  <a:srgbClr val="EF7745"/>
                </a:solidFill>
                <a:latin typeface="Arial Rounded MT Bold" pitchFamily="34" charset="0"/>
                <a:cs typeface="Arial" panose="020B0604020202020204" pitchFamily="34" charset="0"/>
              </a:rPr>
              <a:t>How do we stay ‘active healthy’…</a:t>
            </a:r>
            <a:endParaRPr lang="en-US" altLang="en-US" sz="2200" dirty="0">
              <a:solidFill>
                <a:srgbClr val="EF7745"/>
              </a:solidFill>
              <a:latin typeface="Omnes Bold" pitchFamily="50" charset="0"/>
              <a:cs typeface="Arial" panose="020B0604020202020204" pitchFamily="34" charset="0"/>
            </a:endParaRPr>
          </a:p>
          <a:p>
            <a:pPr marL="514350" indent="-514350" algn="ctr">
              <a:lnSpc>
                <a:spcPct val="150000"/>
              </a:lnSpc>
            </a:pPr>
            <a:endParaRPr lang="en-US" altLang="en-US" sz="2200" dirty="0">
              <a:solidFill>
                <a:srgbClr val="EF7745"/>
              </a:solidFill>
              <a:latin typeface="Omnes Bold" pitchFamily="50" charset="0"/>
              <a:cs typeface="Arial" panose="020B0604020202020204" pitchFamily="34" charset="0"/>
            </a:endParaRPr>
          </a:p>
          <a:p>
            <a:pPr marL="514350" indent="-514350" algn="ctr">
              <a:lnSpc>
                <a:spcPct val="150000"/>
              </a:lnSpc>
            </a:pPr>
            <a:endParaRPr lang="en-US" altLang="en-US" sz="2200" dirty="0">
              <a:solidFill>
                <a:srgbClr val="EF7745"/>
              </a:solidFill>
              <a:latin typeface="Omnes Bold" pitchFamily="50" charset="0"/>
              <a:cs typeface="Arial" panose="020B0604020202020204" pitchFamily="34" charset="0"/>
            </a:endParaRPr>
          </a:p>
        </p:txBody>
      </p:sp>
      <p:pic>
        <p:nvPicPr>
          <p:cNvPr id="15" name="Picture 2" descr="C:\Users\calum.bradbury-sparv\Documents\New folder\CMHW19_with_P2B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0715"/>
            <a:ext cx="2520280" cy="11747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91679" y="4786954"/>
            <a:ext cx="5760640" cy="954107"/>
          </a:xfrm>
          <a:prstGeom prst="rect">
            <a:avLst/>
          </a:prstGeom>
          <a:noFill/>
        </p:spPr>
        <p:txBody>
          <a:bodyPr wrap="square" rtlCol="0">
            <a:spAutoFit/>
          </a:bodyPr>
          <a:lstStyle/>
          <a:p>
            <a:pPr algn="ctr"/>
            <a:r>
              <a:rPr lang="en-GB" sz="2800" dirty="0">
                <a:solidFill>
                  <a:srgbClr val="C00000"/>
                </a:solidFill>
                <a:latin typeface="Arial Rounded MT Bold" panose="020F0704030504030204" pitchFamily="34" charset="0"/>
              </a:rPr>
              <a:t>or sometimes ‘not </a:t>
            </a:r>
          </a:p>
          <a:p>
            <a:pPr algn="ctr"/>
            <a:r>
              <a:rPr lang="en-GB" sz="2800" dirty="0">
                <a:solidFill>
                  <a:srgbClr val="C00000"/>
                </a:solidFill>
                <a:latin typeface="Arial Rounded MT Bold" panose="020F0704030504030204" pitchFamily="34" charset="0"/>
              </a:rPr>
              <a:t>active healthy’ at all…?</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8116" y="2533087"/>
            <a:ext cx="3367767" cy="221019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5899101"/>
            <a:ext cx="720080" cy="715009"/>
          </a:xfrm>
          <a:prstGeom prst="rect">
            <a:avLst/>
          </a:prstGeom>
        </p:spPr>
      </p:pic>
    </p:spTree>
    <p:extLst>
      <p:ext uri="{BB962C8B-B14F-4D97-AF65-F5344CB8AC3E}">
        <p14:creationId xmlns:p14="http://schemas.microsoft.com/office/powerpoint/2010/main" val="333969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0" y="0"/>
            <a:ext cx="9144000" cy="1296144"/>
          </a:xfrm>
          <a:prstGeom prst="rect">
            <a:avLst/>
          </a:prstGeom>
          <a:noFill/>
          <a:ln w="9525">
            <a:noFill/>
            <a:miter lim="800000"/>
            <a:headEnd/>
            <a:tailEnd/>
          </a:ln>
        </p:spPr>
      </p:pic>
      <p:sp>
        <p:nvSpPr>
          <p:cNvPr id="7" name="Rectangle 6"/>
          <p:cNvSpPr/>
          <p:nvPr/>
        </p:nvSpPr>
        <p:spPr>
          <a:xfrm>
            <a:off x="156612" y="381144"/>
            <a:ext cx="3888432" cy="1631216"/>
          </a:xfrm>
          <a:prstGeom prst="rect">
            <a:avLst/>
          </a:prstGeom>
        </p:spPr>
        <p:txBody>
          <a:bodyPr wrap="square">
            <a:spAutoFit/>
          </a:bodyPr>
          <a:lstStyle/>
          <a:p>
            <a:r>
              <a:rPr lang="en-US" altLang="en-US" sz="2800" b="1" dirty="0">
                <a:solidFill>
                  <a:srgbClr val="BA0B2A"/>
                </a:solidFill>
                <a:latin typeface="Arial Rounded MT Bold" pitchFamily="34" charset="0"/>
                <a:cs typeface="Arial" panose="020B0604020202020204" pitchFamily="34" charset="0"/>
              </a:rPr>
              <a:t>Being healthy </a:t>
            </a:r>
          </a:p>
          <a:p>
            <a:pPr algn="ctr"/>
            <a:endParaRPr lang="en-US" altLang="en-US" sz="2400" dirty="0">
              <a:solidFill>
                <a:srgbClr val="BA0B2A"/>
              </a:solidFill>
              <a:latin typeface="Omnes Bold" pitchFamily="50" charset="0"/>
              <a:cs typeface="Arial" panose="020B0604020202020204" pitchFamily="34" charset="0"/>
            </a:endParaRPr>
          </a:p>
          <a:p>
            <a:pPr algn="ctr"/>
            <a:endParaRPr lang="en-US" altLang="en-US" sz="2400" dirty="0">
              <a:solidFill>
                <a:srgbClr val="BA0B2A"/>
              </a:solidFill>
              <a:latin typeface="Omnes Bold" pitchFamily="50" charset="0"/>
              <a:cs typeface="Arial" panose="020B0604020202020204" pitchFamily="34" charset="0"/>
            </a:endParaRPr>
          </a:p>
          <a:p>
            <a:pPr algn="ctr"/>
            <a:endParaRPr lang="en-US" altLang="en-US" sz="2400" dirty="0">
              <a:solidFill>
                <a:srgbClr val="BA0B2A"/>
              </a:solidFill>
              <a:latin typeface="Omnes Medium" pitchFamily="50" charset="0"/>
              <a:cs typeface="Arial" panose="020B0604020202020204" pitchFamily="34" charset="0"/>
            </a:endParaRPr>
          </a:p>
        </p:txBody>
      </p:sp>
      <p:sp>
        <p:nvSpPr>
          <p:cNvPr id="6" name="Rectangle 5"/>
          <p:cNvSpPr/>
          <p:nvPr/>
        </p:nvSpPr>
        <p:spPr>
          <a:xfrm>
            <a:off x="251520" y="1732868"/>
            <a:ext cx="8892480" cy="1600438"/>
          </a:xfrm>
          <a:prstGeom prst="rect">
            <a:avLst/>
          </a:prstGeom>
        </p:spPr>
        <p:txBody>
          <a:bodyPr wrap="square">
            <a:spAutoFit/>
          </a:bodyPr>
          <a:lstStyle/>
          <a:p>
            <a:pPr marL="514350" indent="-514350" algn="ctr"/>
            <a:r>
              <a:rPr lang="en-GB" altLang="en-US" sz="3200" dirty="0">
                <a:solidFill>
                  <a:srgbClr val="EF7745"/>
                </a:solidFill>
                <a:latin typeface="Arial Rounded MT Bold" pitchFamily="34" charset="0"/>
                <a:cs typeface="Arial" panose="020B0604020202020204" pitchFamily="34" charset="0"/>
              </a:rPr>
              <a:t>Being able to let go…it’s a skill you know</a:t>
            </a:r>
            <a:endParaRPr lang="en-US" altLang="en-US" sz="2200" dirty="0">
              <a:solidFill>
                <a:srgbClr val="EF7745"/>
              </a:solidFill>
              <a:latin typeface="Omnes Bold" pitchFamily="50" charset="0"/>
              <a:cs typeface="Arial" panose="020B0604020202020204" pitchFamily="34" charset="0"/>
            </a:endParaRPr>
          </a:p>
          <a:p>
            <a:pPr marL="514350" indent="-514350" algn="ctr">
              <a:lnSpc>
                <a:spcPct val="150000"/>
              </a:lnSpc>
            </a:pPr>
            <a:endParaRPr lang="en-US" altLang="en-US" sz="2200" dirty="0">
              <a:solidFill>
                <a:srgbClr val="EF7745"/>
              </a:solidFill>
              <a:latin typeface="Omnes Bold" pitchFamily="50" charset="0"/>
              <a:cs typeface="Arial" panose="020B0604020202020204" pitchFamily="34" charset="0"/>
            </a:endParaRPr>
          </a:p>
          <a:p>
            <a:pPr marL="514350" indent="-514350" algn="ctr">
              <a:lnSpc>
                <a:spcPct val="150000"/>
              </a:lnSpc>
            </a:pPr>
            <a:endParaRPr lang="en-US" altLang="en-US" sz="2200" dirty="0">
              <a:solidFill>
                <a:srgbClr val="EF7745"/>
              </a:solidFill>
              <a:latin typeface="Omnes Bold" pitchFamily="50" charset="0"/>
              <a:cs typeface="Arial" panose="020B0604020202020204" pitchFamily="34" charset="0"/>
            </a:endParaRPr>
          </a:p>
        </p:txBody>
      </p:sp>
      <p:pic>
        <p:nvPicPr>
          <p:cNvPr id="15" name="Picture 2" descr="C:\Users\calum.bradbury-sparv\Documents\New folder\CMHW19_with_P2B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60715"/>
            <a:ext cx="2520280" cy="1174713"/>
          </a:xfrm>
          <a:prstGeom prst="rect">
            <a:avLst/>
          </a:prstGeom>
          <a:noFill/>
          <a:extLst>
            <a:ext uri="{909E8E84-426E-40DD-AFC4-6F175D3DCCD1}">
              <a14:hiddenFill xmlns:a14="http://schemas.microsoft.com/office/drawing/2010/main">
                <a:solidFill>
                  <a:srgbClr val="FFFFFF"/>
                </a:solidFill>
              </a14:hiddenFill>
            </a:ext>
          </a:extLst>
        </p:spPr>
      </p:pic>
      <p:pic>
        <p:nvPicPr>
          <p:cNvPr id="9" name="c1Ndym-IsQg"/>
          <p:cNvPicPr>
            <a:picLocks noRot="1" noChangeAspect="1"/>
          </p:cNvPicPr>
          <p:nvPr>
            <a:videoFile r:link="rId1"/>
          </p:nvPr>
        </p:nvPicPr>
        <p:blipFill>
          <a:blip r:embed="rId6"/>
          <a:stretch>
            <a:fillRect/>
          </a:stretch>
        </p:blipFill>
        <p:spPr>
          <a:xfrm>
            <a:off x="2459765" y="2996952"/>
            <a:ext cx="4224469" cy="2376264"/>
          </a:xfrm>
          <a:prstGeom prst="rect">
            <a:avLst/>
          </a:prstGeom>
        </p:spPr>
      </p:pic>
      <p:sp>
        <p:nvSpPr>
          <p:cNvPr id="2" name="Rectangle 1"/>
          <p:cNvSpPr/>
          <p:nvPr/>
        </p:nvSpPr>
        <p:spPr>
          <a:xfrm>
            <a:off x="2100828" y="2504808"/>
            <a:ext cx="5423500" cy="369332"/>
          </a:xfrm>
          <a:prstGeom prst="rect">
            <a:avLst/>
          </a:prstGeom>
        </p:spPr>
        <p:txBody>
          <a:bodyPr wrap="square">
            <a:spAutoFit/>
          </a:bodyPr>
          <a:lstStyle/>
          <a:p>
            <a:r>
              <a:rPr lang="en-GB" dirty="0"/>
              <a:t>https://www.youtube.com/watch?v=c1Ndym-IsQg</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1960" y="5899101"/>
            <a:ext cx="720080" cy="715009"/>
          </a:xfrm>
          <a:prstGeom prst="rect">
            <a:avLst/>
          </a:prstGeom>
        </p:spPr>
      </p:pic>
    </p:spTree>
    <p:extLst>
      <p:ext uri="{BB962C8B-B14F-4D97-AF65-F5344CB8AC3E}">
        <p14:creationId xmlns:p14="http://schemas.microsoft.com/office/powerpoint/2010/main" val="217196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1296144"/>
          </a:xfrm>
          <a:prstGeom prst="rect">
            <a:avLst/>
          </a:prstGeom>
          <a:noFill/>
          <a:ln w="9525">
            <a:noFill/>
            <a:miter lim="800000"/>
            <a:headEnd/>
            <a:tailEnd/>
          </a:ln>
        </p:spPr>
      </p:pic>
      <p:sp>
        <p:nvSpPr>
          <p:cNvPr id="7" name="Rectangle 6"/>
          <p:cNvSpPr/>
          <p:nvPr/>
        </p:nvSpPr>
        <p:spPr>
          <a:xfrm>
            <a:off x="156612" y="381144"/>
            <a:ext cx="3888432" cy="1631216"/>
          </a:xfrm>
          <a:prstGeom prst="rect">
            <a:avLst/>
          </a:prstGeom>
        </p:spPr>
        <p:txBody>
          <a:bodyPr wrap="square">
            <a:spAutoFit/>
          </a:bodyPr>
          <a:lstStyle/>
          <a:p>
            <a:r>
              <a:rPr lang="en-US" altLang="en-US" sz="2800" b="1" dirty="0">
                <a:solidFill>
                  <a:srgbClr val="BA0B2A"/>
                </a:solidFill>
                <a:latin typeface="Arial Rounded MT Bold" pitchFamily="34" charset="0"/>
                <a:cs typeface="Arial" panose="020B0604020202020204" pitchFamily="34" charset="0"/>
              </a:rPr>
              <a:t>Being healthy </a:t>
            </a:r>
          </a:p>
          <a:p>
            <a:pPr algn="ctr"/>
            <a:endParaRPr lang="en-US" altLang="en-US" sz="2400" dirty="0">
              <a:solidFill>
                <a:srgbClr val="BA0B2A"/>
              </a:solidFill>
              <a:latin typeface="Omnes Bold" pitchFamily="50" charset="0"/>
              <a:cs typeface="Arial" panose="020B0604020202020204" pitchFamily="34" charset="0"/>
            </a:endParaRPr>
          </a:p>
          <a:p>
            <a:pPr algn="ctr"/>
            <a:endParaRPr lang="en-US" altLang="en-US" sz="2400" dirty="0">
              <a:solidFill>
                <a:srgbClr val="BA0B2A"/>
              </a:solidFill>
              <a:latin typeface="Omnes Bold" pitchFamily="50" charset="0"/>
              <a:cs typeface="Arial" panose="020B0604020202020204" pitchFamily="34" charset="0"/>
            </a:endParaRPr>
          </a:p>
          <a:p>
            <a:pPr algn="ctr"/>
            <a:endParaRPr lang="en-US" altLang="en-US" sz="2400" dirty="0">
              <a:solidFill>
                <a:srgbClr val="BA0B2A"/>
              </a:solidFill>
              <a:latin typeface="Omnes Medium" pitchFamily="50" charset="0"/>
              <a:cs typeface="Arial" panose="020B0604020202020204" pitchFamily="34" charset="0"/>
            </a:endParaRPr>
          </a:p>
        </p:txBody>
      </p:sp>
      <p:sp>
        <p:nvSpPr>
          <p:cNvPr id="6" name="Rectangle 5"/>
          <p:cNvSpPr/>
          <p:nvPr/>
        </p:nvSpPr>
        <p:spPr>
          <a:xfrm>
            <a:off x="251520" y="1732868"/>
            <a:ext cx="8892480" cy="1600438"/>
          </a:xfrm>
          <a:prstGeom prst="rect">
            <a:avLst/>
          </a:prstGeom>
        </p:spPr>
        <p:txBody>
          <a:bodyPr wrap="square">
            <a:spAutoFit/>
          </a:bodyPr>
          <a:lstStyle/>
          <a:p>
            <a:pPr marL="514350" indent="-514350" algn="ctr"/>
            <a:r>
              <a:rPr lang="en-GB" altLang="en-US" sz="3200" dirty="0">
                <a:solidFill>
                  <a:srgbClr val="EF7745"/>
                </a:solidFill>
                <a:latin typeface="Arial Rounded MT Bold" pitchFamily="34" charset="0"/>
                <a:cs typeface="Arial" panose="020B0604020202020204" pitchFamily="34" charset="0"/>
              </a:rPr>
              <a:t>How do we stay ‘sleep healthy’…</a:t>
            </a:r>
            <a:endParaRPr lang="en-US" altLang="en-US" sz="2200" dirty="0">
              <a:solidFill>
                <a:srgbClr val="EF7745"/>
              </a:solidFill>
              <a:latin typeface="Omnes Bold" pitchFamily="50" charset="0"/>
              <a:cs typeface="Arial" panose="020B0604020202020204" pitchFamily="34" charset="0"/>
            </a:endParaRPr>
          </a:p>
          <a:p>
            <a:pPr marL="514350" indent="-514350" algn="ctr">
              <a:lnSpc>
                <a:spcPct val="150000"/>
              </a:lnSpc>
            </a:pPr>
            <a:endParaRPr lang="en-US" altLang="en-US" sz="2200" dirty="0">
              <a:solidFill>
                <a:srgbClr val="EF7745"/>
              </a:solidFill>
              <a:latin typeface="Omnes Bold" pitchFamily="50" charset="0"/>
              <a:cs typeface="Arial" panose="020B0604020202020204" pitchFamily="34" charset="0"/>
            </a:endParaRPr>
          </a:p>
          <a:p>
            <a:pPr marL="514350" indent="-514350" algn="ctr">
              <a:lnSpc>
                <a:spcPct val="150000"/>
              </a:lnSpc>
            </a:pPr>
            <a:endParaRPr lang="en-US" altLang="en-US" sz="2200" dirty="0">
              <a:solidFill>
                <a:srgbClr val="EF7745"/>
              </a:solidFill>
              <a:latin typeface="Omnes Bold" pitchFamily="50" charset="0"/>
              <a:cs typeface="Arial" panose="020B0604020202020204" pitchFamily="34" charset="0"/>
            </a:endParaRPr>
          </a:p>
        </p:txBody>
      </p:sp>
      <p:pic>
        <p:nvPicPr>
          <p:cNvPr id="15" name="Picture 2" descr="C:\Users\calum.bradbury-sparv\Documents\New folder\CMHW19_with_P2B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0715"/>
            <a:ext cx="2520280" cy="11747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41721" y="5290847"/>
            <a:ext cx="5712077" cy="523220"/>
          </a:xfrm>
          <a:prstGeom prst="rect">
            <a:avLst/>
          </a:prstGeom>
          <a:noFill/>
        </p:spPr>
        <p:txBody>
          <a:bodyPr wrap="none" rtlCol="0">
            <a:spAutoFit/>
          </a:bodyPr>
          <a:lstStyle/>
          <a:p>
            <a:r>
              <a:rPr lang="en-GB" sz="2800" dirty="0">
                <a:solidFill>
                  <a:srgbClr val="C00000"/>
                </a:solidFill>
                <a:latin typeface="Arial Rounded MT Bold" panose="020F0704030504030204" pitchFamily="34" charset="0"/>
              </a:rPr>
              <a:t>…surely we just close our eyes?</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4284" t="4825" r="58097" b="30303"/>
          <a:stretch/>
        </p:blipFill>
        <p:spPr>
          <a:xfrm>
            <a:off x="3411361" y="2354735"/>
            <a:ext cx="2321278" cy="283059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5899101"/>
            <a:ext cx="720080" cy="715009"/>
          </a:xfrm>
          <a:prstGeom prst="rect">
            <a:avLst/>
          </a:prstGeom>
        </p:spPr>
      </p:pic>
    </p:spTree>
    <p:extLst>
      <p:ext uri="{BB962C8B-B14F-4D97-AF65-F5344CB8AC3E}">
        <p14:creationId xmlns:p14="http://schemas.microsoft.com/office/powerpoint/2010/main" val="369831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0" y="0"/>
            <a:ext cx="9144000" cy="1296144"/>
          </a:xfrm>
          <a:prstGeom prst="rect">
            <a:avLst/>
          </a:prstGeom>
          <a:noFill/>
          <a:ln w="9525">
            <a:noFill/>
            <a:miter lim="800000"/>
            <a:headEnd/>
            <a:tailEnd/>
          </a:ln>
        </p:spPr>
      </p:pic>
      <p:sp>
        <p:nvSpPr>
          <p:cNvPr id="7" name="Rectangle 6"/>
          <p:cNvSpPr/>
          <p:nvPr/>
        </p:nvSpPr>
        <p:spPr>
          <a:xfrm>
            <a:off x="156612" y="381144"/>
            <a:ext cx="3888432" cy="1631216"/>
          </a:xfrm>
          <a:prstGeom prst="rect">
            <a:avLst/>
          </a:prstGeom>
        </p:spPr>
        <p:txBody>
          <a:bodyPr wrap="square">
            <a:spAutoFit/>
          </a:bodyPr>
          <a:lstStyle/>
          <a:p>
            <a:r>
              <a:rPr lang="en-US" altLang="en-US" sz="2800" b="1" dirty="0">
                <a:solidFill>
                  <a:srgbClr val="BA0B2A"/>
                </a:solidFill>
                <a:latin typeface="Arial Rounded MT Bold" pitchFamily="34" charset="0"/>
                <a:cs typeface="Arial" panose="020B0604020202020204" pitchFamily="34" charset="0"/>
              </a:rPr>
              <a:t>Being healthy </a:t>
            </a:r>
          </a:p>
          <a:p>
            <a:pPr algn="ctr"/>
            <a:endParaRPr lang="en-US" altLang="en-US" sz="2400" dirty="0">
              <a:solidFill>
                <a:srgbClr val="BA0B2A"/>
              </a:solidFill>
              <a:latin typeface="Omnes Bold" pitchFamily="50" charset="0"/>
              <a:cs typeface="Arial" panose="020B0604020202020204" pitchFamily="34" charset="0"/>
            </a:endParaRPr>
          </a:p>
          <a:p>
            <a:pPr algn="ctr"/>
            <a:endParaRPr lang="en-US" altLang="en-US" sz="2400" dirty="0">
              <a:solidFill>
                <a:srgbClr val="BA0B2A"/>
              </a:solidFill>
              <a:latin typeface="Omnes Bold" pitchFamily="50" charset="0"/>
              <a:cs typeface="Arial" panose="020B0604020202020204" pitchFamily="34" charset="0"/>
            </a:endParaRPr>
          </a:p>
          <a:p>
            <a:pPr algn="ctr"/>
            <a:endParaRPr lang="en-US" altLang="en-US" sz="2400" dirty="0">
              <a:solidFill>
                <a:srgbClr val="BA0B2A"/>
              </a:solidFill>
              <a:latin typeface="Omnes Medium" pitchFamily="50" charset="0"/>
              <a:cs typeface="Arial" panose="020B0604020202020204" pitchFamily="34" charset="0"/>
            </a:endParaRPr>
          </a:p>
        </p:txBody>
      </p:sp>
      <p:sp>
        <p:nvSpPr>
          <p:cNvPr id="6" name="Rectangle 5"/>
          <p:cNvSpPr/>
          <p:nvPr/>
        </p:nvSpPr>
        <p:spPr>
          <a:xfrm>
            <a:off x="251520" y="1442619"/>
            <a:ext cx="8892480" cy="1600438"/>
          </a:xfrm>
          <a:prstGeom prst="rect">
            <a:avLst/>
          </a:prstGeom>
        </p:spPr>
        <p:txBody>
          <a:bodyPr wrap="square">
            <a:spAutoFit/>
          </a:bodyPr>
          <a:lstStyle/>
          <a:p>
            <a:pPr marL="514350" indent="-514350" algn="ctr"/>
            <a:r>
              <a:rPr lang="en-GB" altLang="en-US" sz="3200" dirty="0">
                <a:solidFill>
                  <a:srgbClr val="EF7745"/>
                </a:solidFill>
                <a:latin typeface="Arial Rounded MT Bold" pitchFamily="34" charset="0"/>
                <a:cs typeface="Arial" panose="020B0604020202020204" pitchFamily="34" charset="0"/>
              </a:rPr>
              <a:t>…or is there more to it?</a:t>
            </a:r>
            <a:endParaRPr lang="en-US" altLang="en-US" sz="2200" dirty="0">
              <a:solidFill>
                <a:srgbClr val="EF7745"/>
              </a:solidFill>
              <a:latin typeface="Omnes Bold" pitchFamily="50" charset="0"/>
              <a:cs typeface="Arial" panose="020B0604020202020204" pitchFamily="34" charset="0"/>
            </a:endParaRPr>
          </a:p>
          <a:p>
            <a:pPr marL="514350" indent="-514350" algn="ctr">
              <a:lnSpc>
                <a:spcPct val="150000"/>
              </a:lnSpc>
            </a:pPr>
            <a:endParaRPr lang="en-US" altLang="en-US" sz="2200" dirty="0">
              <a:solidFill>
                <a:srgbClr val="EF7745"/>
              </a:solidFill>
              <a:latin typeface="Omnes Bold" pitchFamily="50" charset="0"/>
              <a:cs typeface="Arial" panose="020B0604020202020204" pitchFamily="34" charset="0"/>
            </a:endParaRPr>
          </a:p>
          <a:p>
            <a:pPr marL="514350" indent="-514350" algn="ctr">
              <a:lnSpc>
                <a:spcPct val="150000"/>
              </a:lnSpc>
            </a:pPr>
            <a:endParaRPr lang="en-US" altLang="en-US" sz="2200" dirty="0">
              <a:solidFill>
                <a:srgbClr val="EF7745"/>
              </a:solidFill>
              <a:latin typeface="Omnes Bold" pitchFamily="50" charset="0"/>
              <a:cs typeface="Arial" panose="020B0604020202020204" pitchFamily="34" charset="0"/>
            </a:endParaRPr>
          </a:p>
        </p:txBody>
      </p:sp>
      <p:pic>
        <p:nvPicPr>
          <p:cNvPr id="15" name="Picture 2" descr="C:\Users\calum.bradbury-sparv\Documents\New folder\CMHW19_with_P2B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60715"/>
            <a:ext cx="2520280" cy="1174713"/>
          </a:xfrm>
          <a:prstGeom prst="rect">
            <a:avLst/>
          </a:prstGeom>
          <a:noFill/>
          <a:extLst>
            <a:ext uri="{909E8E84-426E-40DD-AFC4-6F175D3DCCD1}">
              <a14:hiddenFill xmlns:a14="http://schemas.microsoft.com/office/drawing/2010/main">
                <a:solidFill>
                  <a:srgbClr val="FFFFFF"/>
                </a:solidFill>
              </a14:hiddenFill>
            </a:ext>
          </a:extLst>
        </p:spPr>
      </p:pic>
      <p:pic>
        <p:nvPicPr>
          <p:cNvPr id="9" name="wyj8l9miy4w"/>
          <p:cNvPicPr>
            <a:picLocks noRot="1" noChangeAspect="1"/>
          </p:cNvPicPr>
          <p:nvPr>
            <a:videoFile r:link="rId1"/>
          </p:nvPr>
        </p:nvPicPr>
        <p:blipFill>
          <a:blip r:embed="rId6"/>
          <a:stretch>
            <a:fillRect/>
          </a:stretch>
        </p:blipFill>
        <p:spPr>
          <a:xfrm>
            <a:off x="1584966" y="2393504"/>
            <a:ext cx="6111552" cy="3437748"/>
          </a:xfrm>
          <a:prstGeom prst="rect">
            <a:avLst/>
          </a:prstGeom>
        </p:spPr>
      </p:pic>
      <p:sp>
        <p:nvSpPr>
          <p:cNvPr id="2" name="Rectangle 1"/>
          <p:cNvSpPr/>
          <p:nvPr/>
        </p:nvSpPr>
        <p:spPr>
          <a:xfrm>
            <a:off x="2100828" y="2058172"/>
            <a:ext cx="5022304" cy="369332"/>
          </a:xfrm>
          <a:prstGeom prst="rect">
            <a:avLst/>
          </a:prstGeom>
        </p:spPr>
        <p:txBody>
          <a:bodyPr wrap="square">
            <a:spAutoFit/>
          </a:bodyPr>
          <a:lstStyle/>
          <a:p>
            <a:r>
              <a:rPr lang="en-GB" dirty="0"/>
              <a:t>https://www.youtube.com/watch?v=wyj8l9miy4w</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1960" y="5899101"/>
            <a:ext cx="720080" cy="715009"/>
          </a:xfrm>
          <a:prstGeom prst="rect">
            <a:avLst/>
          </a:prstGeom>
        </p:spPr>
      </p:pic>
    </p:spTree>
    <p:extLst>
      <p:ext uri="{BB962C8B-B14F-4D97-AF65-F5344CB8AC3E}">
        <p14:creationId xmlns:p14="http://schemas.microsoft.com/office/powerpoint/2010/main" val="378201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1296144"/>
          </a:xfrm>
          <a:prstGeom prst="rect">
            <a:avLst/>
          </a:prstGeom>
          <a:noFill/>
          <a:ln w="9525">
            <a:noFill/>
            <a:miter lim="800000"/>
            <a:headEnd/>
            <a:tailEnd/>
          </a:ln>
        </p:spPr>
      </p:pic>
      <p:sp>
        <p:nvSpPr>
          <p:cNvPr id="7" name="Rectangle 6"/>
          <p:cNvSpPr/>
          <p:nvPr/>
        </p:nvSpPr>
        <p:spPr>
          <a:xfrm>
            <a:off x="156612" y="381144"/>
            <a:ext cx="3888432" cy="1631216"/>
          </a:xfrm>
          <a:prstGeom prst="rect">
            <a:avLst/>
          </a:prstGeom>
        </p:spPr>
        <p:txBody>
          <a:bodyPr wrap="square">
            <a:spAutoFit/>
          </a:bodyPr>
          <a:lstStyle/>
          <a:p>
            <a:r>
              <a:rPr lang="en-US" altLang="en-US" sz="2800" b="1" dirty="0">
                <a:solidFill>
                  <a:srgbClr val="BA0B2A"/>
                </a:solidFill>
                <a:latin typeface="Arial Rounded MT Bold" pitchFamily="34" charset="0"/>
                <a:cs typeface="Arial" panose="020B0604020202020204" pitchFamily="34" charset="0"/>
              </a:rPr>
              <a:t>Competition</a:t>
            </a:r>
          </a:p>
          <a:p>
            <a:pPr algn="ctr"/>
            <a:endParaRPr lang="en-US" altLang="en-US" sz="2400" dirty="0">
              <a:solidFill>
                <a:srgbClr val="BA0B2A"/>
              </a:solidFill>
              <a:latin typeface="Omnes Bold" pitchFamily="50" charset="0"/>
              <a:cs typeface="Arial" panose="020B0604020202020204" pitchFamily="34" charset="0"/>
            </a:endParaRPr>
          </a:p>
          <a:p>
            <a:pPr algn="ctr"/>
            <a:endParaRPr lang="en-US" altLang="en-US" sz="2400" dirty="0">
              <a:solidFill>
                <a:srgbClr val="BA0B2A"/>
              </a:solidFill>
              <a:latin typeface="Omnes Bold" pitchFamily="50" charset="0"/>
              <a:cs typeface="Arial" panose="020B0604020202020204" pitchFamily="34" charset="0"/>
            </a:endParaRPr>
          </a:p>
          <a:p>
            <a:pPr algn="ctr"/>
            <a:endParaRPr lang="en-US" altLang="en-US" sz="2400" dirty="0">
              <a:solidFill>
                <a:srgbClr val="BA0B2A"/>
              </a:solidFill>
              <a:latin typeface="Omnes Medium" pitchFamily="50" charset="0"/>
              <a:cs typeface="Arial" panose="020B0604020202020204" pitchFamily="34" charset="0"/>
            </a:endParaRPr>
          </a:p>
        </p:txBody>
      </p:sp>
      <p:pic>
        <p:nvPicPr>
          <p:cNvPr id="15" name="Picture 2" descr="C:\Users\calum.bradbury-sparv\Documents\New folder\CMHW19_with_P2B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0715"/>
            <a:ext cx="2520280" cy="11747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1484784"/>
            <a:ext cx="7056784" cy="4401205"/>
          </a:xfrm>
          <a:prstGeom prst="rect">
            <a:avLst/>
          </a:prstGeom>
        </p:spPr>
        <p:txBody>
          <a:bodyPr wrap="square">
            <a:spAutoFit/>
          </a:bodyPr>
          <a:lstStyle/>
          <a:p>
            <a:pPr marL="342900" indent="-342900">
              <a:buFont typeface="Arial" panose="020B0604020202020204" pitchFamily="34" charset="0"/>
              <a:buChar char="•"/>
            </a:pPr>
            <a:r>
              <a:rPr lang="en-GB" sz="2000" dirty="0"/>
              <a:t>Come and get one of </a:t>
            </a:r>
            <a:r>
              <a:rPr lang="en-GB" sz="2000" dirty="0" err="1"/>
              <a:t>Markeaton’s</a:t>
            </a:r>
            <a:r>
              <a:rPr lang="en-GB" sz="2000" dirty="0"/>
              <a:t> very own </a:t>
            </a:r>
            <a:r>
              <a:rPr lang="en-GB" sz="2000" dirty="0" err="1"/>
              <a:t>Mindfulneess</a:t>
            </a:r>
            <a:r>
              <a:rPr lang="en-GB" sz="2000" dirty="0"/>
              <a:t> colouring sheets.  The best entry will be put on the website, Twitter and in the school entrance.  They will also receive some brand new art equipment to help them carry on with their excellent designs in the future!  One winner for KS1, LKS2 and UKS2.</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On Friday, we will be coming together as a school and hearing all about your Mental health work throughout the week!</a:t>
            </a:r>
          </a:p>
          <a:p>
            <a:endParaRPr lang="en-GB" sz="2000" dirty="0"/>
          </a:p>
          <a:p>
            <a:pPr marL="342900" indent="-342900">
              <a:buFont typeface="Arial" panose="020B0604020202020204" pitchFamily="34" charset="0"/>
              <a:buChar char="•"/>
            </a:pPr>
            <a:r>
              <a:rPr lang="en-GB" sz="2000" dirty="0"/>
              <a:t>I am meeting with </a:t>
            </a:r>
            <a:r>
              <a:rPr lang="en-GB" sz="2000" dirty="0" err="1"/>
              <a:t>Chellaston</a:t>
            </a:r>
            <a:r>
              <a:rPr lang="en-GB" sz="2000" dirty="0"/>
              <a:t> Academies very own Mental Health Council this afternoon.  If you are in Y4-6 and this is something you would be interested in being a part of then please let me know at lunchtime.</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800" y="3140968"/>
            <a:ext cx="1763688" cy="1763688"/>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5899101"/>
            <a:ext cx="720080" cy="715009"/>
          </a:xfrm>
          <a:prstGeom prst="rect">
            <a:avLst/>
          </a:prstGeom>
        </p:spPr>
      </p:pic>
    </p:spTree>
    <p:extLst>
      <p:ext uri="{BB962C8B-B14F-4D97-AF65-F5344CB8AC3E}">
        <p14:creationId xmlns:p14="http://schemas.microsoft.com/office/powerpoint/2010/main" val="3459198213"/>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ysClr val="windowText" lastClr="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8582904DE4D4E9A5F3B5A5799FC17" ma:contentTypeVersion="8" ma:contentTypeDescription="Create a new document." ma:contentTypeScope="" ma:versionID="9dd8ec7d8793e16a6f63be18a69794ab">
  <xsd:schema xmlns:xsd="http://www.w3.org/2001/XMLSchema" xmlns:xs="http://www.w3.org/2001/XMLSchema" xmlns:p="http://schemas.microsoft.com/office/2006/metadata/properties" xmlns:ns2="57fbe1ac-8213-4ba7-a6f8-de24d22abf68" xmlns:ns3="0f44ab96-424b-448e-969c-f8ba2138926b" targetNamespace="http://schemas.microsoft.com/office/2006/metadata/properties" ma:root="true" ma:fieldsID="b30627ac81c93fe732debb543fc89a84" ns2:_="" ns3:_="">
    <xsd:import namespace="57fbe1ac-8213-4ba7-a6f8-de24d22abf68"/>
    <xsd:import namespace="0f44ab96-424b-448e-969c-f8ba213892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be1ac-8213-4ba7-a6f8-de24d22abf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44ab96-424b-448e-969c-f8ba2138926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4E4DD1-0D03-4B5A-BAC5-A8A551806E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fbe1ac-8213-4ba7-a6f8-de24d22abf68"/>
    <ds:schemaRef ds:uri="0f44ab96-424b-448e-969c-f8ba21389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85267A-6819-4E23-B6F5-AD16B72E2E9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f44ab96-424b-448e-969c-f8ba2138926b"/>
    <ds:schemaRef ds:uri="57fbe1ac-8213-4ba7-a6f8-de24d22abf68"/>
    <ds:schemaRef ds:uri="http://www.w3.org/XML/1998/namespace"/>
  </ds:schemaRefs>
</ds:datastoreItem>
</file>

<file path=customXml/itemProps3.xml><?xml version="1.0" encoding="utf-8"?>
<ds:datastoreItem xmlns:ds="http://schemas.openxmlformats.org/officeDocument/2006/customXml" ds:itemID="{7BF2B300-1E06-42B2-A772-282D1FFBD6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9345</TotalTime>
  <Words>246</Words>
  <Application>Microsoft Office PowerPoint</Application>
  <PresentationFormat>On-screen Show (4:3)</PresentationFormat>
  <Paragraphs>50</Paragraphs>
  <Slides>8</Slides>
  <Notes>8</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Arial Rounded MT Bold</vt:lpstr>
      <vt:lpstr>Calibri</vt:lpstr>
      <vt:lpstr>Omnes Bold</vt:lpstr>
      <vt:lpstr>Omnes Medium</vt:lpstr>
      <vt:lpstr>Omnes Regular</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dc:title>
  <dc:creator>Duncan</dc:creator>
  <cp:lastModifiedBy>Markeaton Head</cp:lastModifiedBy>
  <cp:revision>116</cp:revision>
  <cp:lastPrinted>2016-12-07T16:06:26Z</cp:lastPrinted>
  <dcterms:created xsi:type="dcterms:W3CDTF">2016-01-21T17:13:30Z</dcterms:created>
  <dcterms:modified xsi:type="dcterms:W3CDTF">2019-02-04T16:42:21Z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0x0101002F98582904DE4D4E9A5F3B5A5799FC17</vt:lpwstr>
  </property>
</Properties>
</file>